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73" r:id="rId4"/>
    <p:sldId id="274" r:id="rId5"/>
    <p:sldId id="265" r:id="rId6"/>
    <p:sldId id="258" r:id="rId7"/>
    <p:sldId id="259" r:id="rId8"/>
    <p:sldId id="267" r:id="rId9"/>
    <p:sldId id="268" r:id="rId10"/>
    <p:sldId id="269" r:id="rId11"/>
    <p:sldId id="270" r:id="rId12"/>
    <p:sldId id="271" r:id="rId13"/>
    <p:sldId id="261" r:id="rId14"/>
    <p:sldId id="260" r:id="rId15"/>
    <p:sldId id="262" r:id="rId16"/>
    <p:sldId id="263" r:id="rId17"/>
    <p:sldId id="264" r:id="rId18"/>
    <p:sldId id="266" r:id="rId19"/>
    <p:sldId id="275" r:id="rId20"/>
    <p:sldId id="276" r:id="rId21"/>
    <p:sldId id="257" r:id="rId22"/>
    <p:sldId id="272" r:id="rId23"/>
    <p:sldId id="277" r:id="rId24"/>
    <p:sldId id="278"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b="1"/>
              <a:t>Precision-Recall Curve</a:t>
            </a:r>
            <a:r>
              <a:rPr lang="vi-VN" altLang="zh-CN" sz="3200" b="1"/>
              <a:t>/F1</a:t>
            </a:r>
            <a:r>
              <a:rPr lang="zh-CN" altLang="en-US" sz="3200" b="1"/>
              <a:t> is More Informative than ROC</a:t>
            </a:r>
            <a:r>
              <a:rPr lang="vi-VN" altLang="zh-CN" sz="3200" b="1"/>
              <a:t>/Accuracy</a:t>
            </a:r>
            <a:r>
              <a:rPr lang="zh-CN" altLang="en-US" sz="3200" b="1"/>
              <a:t> in Imbalanced Data</a:t>
            </a:r>
            <a:endParaRPr lang="zh-CN" altLang="en-US" sz="3200" b="1"/>
          </a:p>
        </p:txBody>
      </p:sp>
      <p:sp>
        <p:nvSpPr>
          <p:cNvPr id="5" name="副标题 4"/>
          <p:cNvSpPr>
            <a:spLocks noGrp="1"/>
          </p:cNvSpPr>
          <p:nvPr>
            <p:ph type="subTitle" idx="1"/>
          </p:nvPr>
        </p:nvSpPr>
        <p:spPr>
          <a:xfrm>
            <a:off x="1524000" y="4188143"/>
            <a:ext cx="9144000" cy="1655762"/>
          </a:xfrm>
        </p:spPr>
        <p:txBody>
          <a:bodyPr/>
          <a:lstStyle/>
          <a:p>
            <a:r>
              <a:rPr lang="en-US" altLang="zh-CN">
                <a:sym typeface="+mn-ea"/>
              </a:rPr>
              <a:t>30.05.2022</a:t>
            </a:r>
            <a:endParaRPr lang="en-US" altLang="zh-CN"/>
          </a:p>
          <a:p>
            <a:r>
              <a:rPr lang="en-US" altLang="zh-CN"/>
              <a:t>Phuc Loi Luu, PhD</a:t>
            </a:r>
            <a:endParaRPr lang="en-US" altLang="zh-CN"/>
          </a:p>
          <a:p>
            <a:r>
              <a:rPr lang="en-US" altLang="zh-CN"/>
              <a:t>p.luu@garvan.org.au</a:t>
            </a:r>
            <a:endParaRPr lang="en-US" altLang="zh-CN"/>
          </a:p>
          <a:p>
            <a:r>
              <a:rPr lang="en-US" altLang="zh-CN"/>
              <a:t>luu.p.loi@googlemail.com</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21360"/>
          </a:xfrm>
        </p:spPr>
        <p:txBody>
          <a:bodyPr/>
          <a:p>
            <a:r>
              <a:rPr lang="en-US" sz="3600">
                <a:sym typeface="+mn-ea"/>
              </a:rPr>
              <a:t>F1-score vs Accuracy: show example and calulate</a:t>
            </a:r>
            <a:endParaRPr lang="en-US" sz="3600">
              <a:sym typeface="+mn-ea"/>
            </a:endParaRPr>
          </a:p>
        </p:txBody>
      </p:sp>
      <p:sp>
        <p:nvSpPr>
          <p:cNvPr id="3" name="Content Placeholder 2"/>
          <p:cNvSpPr>
            <a:spLocks noGrp="1"/>
          </p:cNvSpPr>
          <p:nvPr>
            <p:ph idx="1"/>
          </p:nvPr>
        </p:nvSpPr>
        <p:spPr>
          <a:xfrm>
            <a:off x="647700" y="1273175"/>
            <a:ext cx="10515600" cy="4886960"/>
          </a:xfrm>
        </p:spPr>
        <p:txBody>
          <a:bodyPr>
            <a:normAutofit/>
          </a:bodyPr>
          <a:p>
            <a:pPr algn="just">
              <a:lnSpc>
                <a:spcPct val="110000"/>
              </a:lnSpc>
            </a:pPr>
            <a:r>
              <a:rPr lang="en-US" sz="2800"/>
              <a:t>Accuracy is commonly described as a more intuitive metric, with F1-score better addressing a more imbalanced dataset. </a:t>
            </a:r>
            <a:endParaRPr lang="en-US" sz="2800"/>
          </a:p>
          <a:p>
            <a:pPr algn="just">
              <a:lnSpc>
                <a:spcPct val="110000"/>
              </a:lnSpc>
            </a:pPr>
            <a:r>
              <a:rPr lang="en-US" sz="2800"/>
              <a:t>So how does the F1-score (F1) vs Accuracy (ACC) compare across different types of data distributions (ratios of positive/negative):</a:t>
            </a:r>
            <a:endParaRPr lang="en-US" sz="2800"/>
          </a:p>
          <a:p>
            <a:pPr lvl="1" algn="just">
              <a:lnSpc>
                <a:spcPct val="110000"/>
              </a:lnSpc>
            </a:pPr>
            <a:r>
              <a:rPr lang="en-US" sz="2800"/>
              <a:t>Imbalance: Few Positive Cases</a:t>
            </a:r>
            <a:endParaRPr lang="en-US" sz="2800"/>
          </a:p>
          <a:p>
            <a:pPr lvl="1" algn="just">
              <a:lnSpc>
                <a:spcPct val="110000"/>
              </a:lnSpc>
            </a:pPr>
            <a:r>
              <a:rPr lang="en-US" sz="2800"/>
              <a:t>Balance 50/50 Positive and Negative cases</a:t>
            </a:r>
            <a:endParaRPr lang="en-US" sz="2800"/>
          </a:p>
          <a:p>
            <a:pPr lvl="1" algn="just">
              <a:lnSpc>
                <a:spcPct val="110000"/>
              </a:lnSpc>
            </a:pPr>
            <a:r>
              <a:rPr lang="en-US" sz="2800"/>
              <a:t>Imbalance: Few Negative Cases</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21360"/>
          </a:xfrm>
        </p:spPr>
        <p:txBody>
          <a:bodyPr/>
          <a:p>
            <a:r>
              <a:rPr lang="en-US" sz="3600">
                <a:sym typeface="+mn-ea"/>
              </a:rPr>
              <a:t>F1-score</a:t>
            </a:r>
            <a:endParaRPr lang="en-US" sz="3600">
              <a:sym typeface="+mn-ea"/>
            </a:endParaRPr>
          </a:p>
        </p:txBody>
      </p:sp>
      <p:sp>
        <p:nvSpPr>
          <p:cNvPr id="3" name="Content Placeholder 2"/>
          <p:cNvSpPr>
            <a:spLocks noGrp="1"/>
          </p:cNvSpPr>
          <p:nvPr>
            <p:ph idx="1"/>
          </p:nvPr>
        </p:nvSpPr>
        <p:spPr>
          <a:xfrm>
            <a:off x="647700" y="1273175"/>
            <a:ext cx="10515600" cy="4886960"/>
          </a:xfrm>
        </p:spPr>
        <p:txBody>
          <a:bodyPr>
            <a:normAutofit/>
          </a:bodyPr>
          <a:p>
            <a:pPr algn="just">
              <a:lnSpc>
                <a:spcPct val="110000"/>
              </a:lnSpc>
            </a:pPr>
            <a:r>
              <a:rPr lang="en-US" sz="2800"/>
              <a:t>F1-score combines precision and recall, and works also for cases where the datasets are imbalanced as it requires both precision and recall to have a reasonable value</a:t>
            </a:r>
            <a:r>
              <a:rPr lang="vi-VN" altLang="en-US" sz="2800"/>
              <a:t>.</a:t>
            </a:r>
            <a:endParaRPr lang="vi-VN" altLang="en-US" sz="2800"/>
          </a:p>
          <a:p>
            <a:pPr algn="just">
              <a:lnSpc>
                <a:spcPct val="110000"/>
              </a:lnSpc>
            </a:pPr>
            <a:r>
              <a:rPr lang="en-US" sz="2800"/>
              <a:t>Even if you have a small number of positive cases vs negative cases, the formula will weight the metric value down if the precision or recall of the positive class is low.</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AUROC is overly optimistic</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AUROC is overly optimistic</a:t>
            </a:r>
            <a:endParaRPr lang="en-US"/>
          </a:p>
        </p:txBody>
      </p:sp>
      <p:sp>
        <p:nvSpPr>
          <p:cNvPr id="3" name="Content Placeholder 2"/>
          <p:cNvSpPr>
            <a:spLocks noGrp="1"/>
          </p:cNvSpPr>
          <p:nvPr>
            <p:ph idx="1"/>
          </p:nvPr>
        </p:nvSpPr>
        <p:spPr>
          <a:xfrm>
            <a:off x="647700" y="1419225"/>
            <a:ext cx="10515600" cy="4758055"/>
          </a:xfrm>
        </p:spPr>
        <p:txBody>
          <a:bodyPr>
            <a:normAutofit lnSpcReduction="20000"/>
          </a:bodyPr>
          <a:p>
            <a:pPr algn="just"/>
            <a:r>
              <a:rPr lang="en-US"/>
              <a:t>It is insensitive to class distribution</a:t>
            </a:r>
            <a:endParaRPr lang="en-US"/>
          </a:p>
          <a:p>
            <a:pPr algn="just"/>
            <a:r>
              <a:rPr lang="en-US"/>
              <a:t>AUROC is threshold-invariant</a:t>
            </a:r>
            <a:endParaRPr lang="en-US"/>
          </a:p>
          <a:p>
            <a:pPr algn="just"/>
            <a:r>
              <a:rPr lang="en-US"/>
              <a:t>The ROC can provide an overly optimistic measurement of a model’s performance. For example, consider the case of a dataset which has 10 positives and 100,000 negatives. We have 2 models:</a:t>
            </a:r>
            <a:endParaRPr lang="en-US"/>
          </a:p>
          <a:p>
            <a:pPr lvl="1" algn="just"/>
            <a:r>
              <a:rPr lang="en-US"/>
              <a:t>Model A: predicts 900 positives, in which 9 of them are true positives</a:t>
            </a:r>
            <a:endParaRPr lang="en-US"/>
          </a:p>
          <a:p>
            <a:pPr lvl="1" algn="just"/>
            <a:r>
              <a:rPr lang="en-US"/>
              <a:t>Model B: predicts 90 positives, in which 9 of them are true positives</a:t>
            </a:r>
            <a:endParaRPr lang="en-US"/>
          </a:p>
          <a:p>
            <a:pPr algn="just"/>
            <a:r>
              <a:rPr lang="en-US"/>
              <a:t>Obviously, Model B has better performance. Although they both predict the same number of positives, Model B does not output as many false positives. In other words, Model B is more “precise”. However, consider the ROC analysis of the two models, which measures true positive rate (TPR) against false positive rate (FPR):</a:t>
            </a:r>
            <a:endParaRPr lang="en-US"/>
          </a:p>
          <a:p>
            <a:pPr lvl="1" algn="just"/>
            <a:r>
              <a:rPr lang="en-US"/>
              <a:t>Model A: TPR = 9/10 = 0.9 and FPR = (900–9)/100,000 = 0.00891</a:t>
            </a:r>
            <a:endParaRPr lang="en-US"/>
          </a:p>
          <a:p>
            <a:pPr lvl="1" algn="just"/>
            <a:r>
              <a:rPr lang="en-US"/>
              <a:t>Model B: TPR = 9/10 = 0.9 and FPR = (90–9)/100,000 = 0.00081</a:t>
            </a:r>
            <a:endParaRPr lang="en-US"/>
          </a:p>
          <a:p>
            <a:pPr algn="just"/>
            <a:r>
              <a:rPr lang="en-US"/>
              <a:t>TPR is, as expected, exactly the same between both models. On the other hand, since the number of negatives largely dominates that of positives, the difference of FPR between both models (0.00891–0.00081 = 0.0081) is lost in the sense that it can be rounded to almost 0.</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Precision-Recall curve is more informative</a:t>
            </a:r>
            <a:endParaRPr lang="en-US"/>
          </a:p>
        </p:txBody>
      </p:sp>
      <p:sp>
        <p:nvSpPr>
          <p:cNvPr id="3" name="Content Placeholder 2"/>
          <p:cNvSpPr>
            <a:spLocks noGrp="1"/>
          </p:cNvSpPr>
          <p:nvPr>
            <p:ph idx="1"/>
          </p:nvPr>
        </p:nvSpPr>
        <p:spPr>
          <a:xfrm>
            <a:off x="647700" y="1419225"/>
            <a:ext cx="10515600" cy="4758055"/>
          </a:xfrm>
        </p:spPr>
        <p:txBody>
          <a:bodyPr>
            <a:normAutofit lnSpcReduction="20000"/>
          </a:bodyPr>
          <a:p>
            <a:pPr marL="0" indent="0" algn="jus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Precision-Recall curve is more informative</a:t>
            </a:r>
            <a:endParaRPr lang="en-US"/>
          </a:p>
        </p:txBody>
      </p:sp>
      <p:sp>
        <p:nvSpPr>
          <p:cNvPr id="3" name="Content Placeholder 2"/>
          <p:cNvSpPr>
            <a:spLocks noGrp="1"/>
          </p:cNvSpPr>
          <p:nvPr>
            <p:ph idx="1"/>
          </p:nvPr>
        </p:nvSpPr>
        <p:spPr>
          <a:xfrm>
            <a:off x="647700" y="1419225"/>
            <a:ext cx="10515600" cy="4758055"/>
          </a:xfrm>
        </p:spPr>
        <p:txBody>
          <a:bodyPr>
            <a:normAutofit lnSpcReduction="10000"/>
          </a:bodyPr>
          <a:p>
            <a:pPr algn="just"/>
            <a:r>
              <a:rPr lang="en-US"/>
              <a:t>Because precision and recall don’t consider true negatives, the PR curve is not affected by the data imbalance. Back to the example above:</a:t>
            </a:r>
            <a:endParaRPr lang="en-US"/>
          </a:p>
          <a:p>
            <a:pPr lvl="1" algn="just"/>
            <a:r>
              <a:rPr lang="en-US"/>
              <a:t>Model A: recall = TPR = 0.9 and precision = 9/900 = 0.01</a:t>
            </a:r>
            <a:endParaRPr lang="en-US"/>
          </a:p>
          <a:p>
            <a:pPr lvl="1" algn="just"/>
            <a:r>
              <a:rPr lang="en-US"/>
              <a:t>Model B: recall = TPR = 0.9 and precision = 9/90 = 0.1</a:t>
            </a:r>
            <a:endParaRPr lang="en-US"/>
          </a:p>
          <a:p>
            <a:pPr algn="just"/>
            <a:r>
              <a:rPr lang="en-US"/>
              <a:t>Clearly, PR analysis is more informative compared to the ROC analysis above.</a:t>
            </a:r>
            <a:endParaRPr lang="en-US"/>
          </a:p>
          <a:p>
            <a:pPr algn="just"/>
            <a:r>
              <a:rPr lang="en-US"/>
              <a:t>Note that while the random baseline is fixed at 0.5 with ROC, the random baseline of the PR curve is determined by positive class prevalence, i.e. P / (P + N). </a:t>
            </a:r>
            <a:endParaRPr lang="en-US"/>
          </a:p>
          <a:p>
            <a:pPr algn="just"/>
            <a:r>
              <a:rPr lang="en-US"/>
              <a:t>For instance, we have a baseline PR of 0.5 for a balanced class distribution, but a baseline PR of 0.09 for an imbalance class distribution in which for every positive there are 10 negatives. Since the random baseline of the PR curve shifts based on the prevalence rate of the positive class, it is crucial to compare the AUPRC to its corresponding baseline, rather than looking at its absolute value. </a:t>
            </a:r>
            <a:endParaRPr lang="en-US"/>
          </a:p>
          <a:p>
            <a:pPr algn="just"/>
            <a:r>
              <a:rPr lang="en-US"/>
              <a:t>In addition, it’s a good practice to make sure that the test data reflects the class distribution of the true population as closely as possible (even though such distribution is usually unknown), given how sensitive the PR curve is to the prevalence rate.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11835"/>
          </a:xfrm>
        </p:spPr>
        <p:txBody>
          <a:bodyPr/>
          <a:p>
            <a:r>
              <a:rPr lang="en-US"/>
              <a:t>Precision-Recall curve vs ROC-curve</a:t>
            </a:r>
            <a:endParaRPr lang="en-US"/>
          </a:p>
        </p:txBody>
      </p:sp>
      <p:pic>
        <p:nvPicPr>
          <p:cNvPr id="6" name="Content Placeholder 5"/>
          <p:cNvPicPr>
            <a:picLocks noChangeAspect="1"/>
          </p:cNvPicPr>
          <p:nvPr>
            <p:ph idx="1"/>
          </p:nvPr>
        </p:nvPicPr>
        <p:blipFill>
          <a:blip r:embed="rId1"/>
          <a:stretch>
            <a:fillRect/>
          </a:stretch>
        </p:blipFill>
        <p:spPr>
          <a:xfrm>
            <a:off x="6021070" y="1038225"/>
            <a:ext cx="5546090" cy="5375910"/>
          </a:xfrm>
          <a:prstGeom prst="rect">
            <a:avLst/>
          </a:prstGeom>
        </p:spPr>
      </p:pic>
      <p:sp>
        <p:nvSpPr>
          <p:cNvPr id="7" name="Text Box 6"/>
          <p:cNvSpPr txBox="1"/>
          <p:nvPr/>
        </p:nvSpPr>
        <p:spPr>
          <a:xfrm>
            <a:off x="7599045" y="1299210"/>
            <a:ext cx="635000" cy="368300"/>
          </a:xfrm>
          <a:prstGeom prst="rect">
            <a:avLst/>
          </a:prstGeom>
          <a:solidFill>
            <a:schemeClr val="bg1"/>
          </a:solidFill>
        </p:spPr>
        <p:txBody>
          <a:bodyPr wrap="square" rtlCol="0">
            <a:spAutoFit/>
          </a:bodyPr>
          <a:p>
            <a:r>
              <a:rPr lang="en-US"/>
              <a:t>?</a:t>
            </a:r>
            <a:endParaRPr lang="en-US"/>
          </a:p>
        </p:txBody>
      </p:sp>
      <p:sp>
        <p:nvSpPr>
          <p:cNvPr id="8" name="Text Box 7"/>
          <p:cNvSpPr txBox="1"/>
          <p:nvPr/>
        </p:nvSpPr>
        <p:spPr>
          <a:xfrm>
            <a:off x="10205085" y="1299210"/>
            <a:ext cx="635000" cy="368300"/>
          </a:xfrm>
          <a:prstGeom prst="rect">
            <a:avLst/>
          </a:prstGeom>
          <a:solidFill>
            <a:schemeClr val="bg1"/>
          </a:solidFill>
        </p:spPr>
        <p:txBody>
          <a:bodyPr wrap="square" rtlCol="0">
            <a:spAutoFit/>
          </a:bodyPr>
          <a:p>
            <a:r>
              <a:rPr lang="en-US"/>
              <a:t>?</a:t>
            </a:r>
            <a:endParaRPr lang="en-US"/>
          </a:p>
        </p:txBody>
      </p:sp>
      <p:sp>
        <p:nvSpPr>
          <p:cNvPr id="9" name="Text Box 8"/>
          <p:cNvSpPr txBox="1"/>
          <p:nvPr/>
        </p:nvSpPr>
        <p:spPr>
          <a:xfrm>
            <a:off x="10332085" y="3754755"/>
            <a:ext cx="635000" cy="368300"/>
          </a:xfrm>
          <a:prstGeom prst="rect">
            <a:avLst/>
          </a:prstGeom>
          <a:solidFill>
            <a:schemeClr val="bg1"/>
          </a:solidFill>
        </p:spPr>
        <p:txBody>
          <a:bodyPr wrap="square" rtlCol="0">
            <a:spAutoFit/>
          </a:bodyPr>
          <a:p>
            <a:r>
              <a:rPr lang="en-US"/>
              <a:t>?</a:t>
            </a:r>
            <a:endParaRPr lang="en-US"/>
          </a:p>
        </p:txBody>
      </p:sp>
      <p:sp>
        <p:nvSpPr>
          <p:cNvPr id="10" name="Text Box 9"/>
          <p:cNvSpPr txBox="1"/>
          <p:nvPr/>
        </p:nvSpPr>
        <p:spPr>
          <a:xfrm>
            <a:off x="7419340" y="3924935"/>
            <a:ext cx="635000" cy="368300"/>
          </a:xfrm>
          <a:prstGeom prst="rect">
            <a:avLst/>
          </a:prstGeom>
          <a:solidFill>
            <a:schemeClr val="bg1"/>
          </a:solidFill>
        </p:spPr>
        <p:txBody>
          <a:bodyPr wrap="square" rtlCol="0">
            <a:spAutoFit/>
          </a:bodyPr>
          <a:p>
            <a:r>
              <a:rPr lang="en-US"/>
              <a:t>?</a:t>
            </a:r>
            <a:endParaRPr lang="en-US"/>
          </a:p>
        </p:txBody>
      </p:sp>
      <p:pic>
        <p:nvPicPr>
          <p:cNvPr id="11" name="Picture 10"/>
          <p:cNvPicPr>
            <a:picLocks noChangeAspect="1"/>
          </p:cNvPicPr>
          <p:nvPr/>
        </p:nvPicPr>
        <p:blipFill>
          <a:blip r:embed="rId2"/>
          <a:stretch>
            <a:fillRect/>
          </a:stretch>
        </p:blipFill>
        <p:spPr>
          <a:xfrm>
            <a:off x="647700" y="2272030"/>
            <a:ext cx="4893310" cy="2538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11835"/>
          </a:xfrm>
        </p:spPr>
        <p:txBody>
          <a:bodyPr/>
          <a:p>
            <a:r>
              <a:rPr lang="en-US"/>
              <a:t>Precision-Recall curve vs ROC-curve</a:t>
            </a:r>
            <a:endParaRPr lang="en-US"/>
          </a:p>
        </p:txBody>
      </p:sp>
      <p:pic>
        <p:nvPicPr>
          <p:cNvPr id="6" name="Content Placeholder 5"/>
          <p:cNvPicPr>
            <a:picLocks noChangeAspect="1"/>
          </p:cNvPicPr>
          <p:nvPr>
            <p:ph idx="1"/>
          </p:nvPr>
        </p:nvPicPr>
        <p:blipFill>
          <a:blip r:embed="rId1"/>
          <a:stretch>
            <a:fillRect/>
          </a:stretch>
        </p:blipFill>
        <p:spPr>
          <a:xfrm>
            <a:off x="3390900" y="1189355"/>
            <a:ext cx="5546090" cy="53759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Please fill the question mark boxes</a:t>
            </a:r>
            <a:endParaRPr lang="vi-VN" altLang="en-US"/>
          </a:p>
        </p:txBody>
      </p:sp>
      <p:pic>
        <p:nvPicPr>
          <p:cNvPr id="4" name="Content Placeholder 3"/>
          <p:cNvPicPr>
            <a:picLocks noChangeAspect="1"/>
          </p:cNvPicPr>
          <p:nvPr>
            <p:ph idx="1"/>
          </p:nvPr>
        </p:nvPicPr>
        <p:blipFill>
          <a:blip r:embed="rId1"/>
          <a:stretch>
            <a:fillRect/>
          </a:stretch>
        </p:blipFill>
        <p:spPr>
          <a:xfrm>
            <a:off x="1591310" y="1816735"/>
            <a:ext cx="8627110" cy="4351655"/>
          </a:xfrm>
          <a:prstGeom prst="rect">
            <a:avLst/>
          </a:prstGeom>
        </p:spPr>
      </p:pic>
      <p:sp>
        <p:nvSpPr>
          <p:cNvPr id="6" name="Rectangles 5"/>
          <p:cNvSpPr/>
          <p:nvPr/>
        </p:nvSpPr>
        <p:spPr>
          <a:xfrm>
            <a:off x="5045710" y="2524760"/>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5" name="Rectangles 4"/>
          <p:cNvSpPr/>
          <p:nvPr/>
        </p:nvSpPr>
        <p:spPr>
          <a:xfrm>
            <a:off x="2209165" y="4164330"/>
            <a:ext cx="106235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7" name="Rectangles 6"/>
          <p:cNvSpPr/>
          <p:nvPr/>
        </p:nvSpPr>
        <p:spPr>
          <a:xfrm>
            <a:off x="4781550" y="4164330"/>
            <a:ext cx="114871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8" name="Rectangles 7"/>
          <p:cNvSpPr/>
          <p:nvPr/>
        </p:nvSpPr>
        <p:spPr>
          <a:xfrm>
            <a:off x="7889875" y="4679315"/>
            <a:ext cx="1571625" cy="21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9" name="Rectangles 8"/>
          <p:cNvSpPr/>
          <p:nvPr/>
        </p:nvSpPr>
        <p:spPr>
          <a:xfrm>
            <a:off x="5432425" y="4880610"/>
            <a:ext cx="1217930" cy="22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Please fill the question mark boxes</a:t>
            </a:r>
            <a:endParaRPr lang="vi-VN" altLang="en-US"/>
          </a:p>
        </p:txBody>
      </p:sp>
      <p:pic>
        <p:nvPicPr>
          <p:cNvPr id="4" name="Content Placeholder 3"/>
          <p:cNvPicPr>
            <a:picLocks noChangeAspect="1"/>
          </p:cNvPicPr>
          <p:nvPr>
            <p:ph idx="1"/>
          </p:nvPr>
        </p:nvPicPr>
        <p:blipFill>
          <a:blip r:embed="rId1"/>
          <a:stretch>
            <a:fillRect/>
          </a:stretch>
        </p:blipFill>
        <p:spPr>
          <a:xfrm>
            <a:off x="1591310" y="1816735"/>
            <a:ext cx="862711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Metrics for evaluation of machine learning classifier </a:t>
            </a:r>
            <a:endParaRPr lang="vi-VN" altLang="en-US"/>
          </a:p>
        </p:txBody>
      </p:sp>
      <p:pic>
        <p:nvPicPr>
          <p:cNvPr id="4" name="Content Placeholder 3"/>
          <p:cNvPicPr>
            <a:picLocks noChangeAspect="1"/>
          </p:cNvPicPr>
          <p:nvPr>
            <p:ph idx="1"/>
          </p:nvPr>
        </p:nvPicPr>
        <p:blipFill>
          <a:blip r:embed="rId1"/>
          <a:stretch>
            <a:fillRect/>
          </a:stretch>
        </p:blipFill>
        <p:spPr>
          <a:xfrm>
            <a:off x="5858510" y="1644650"/>
            <a:ext cx="6019800" cy="4048125"/>
          </a:xfrm>
          <a:prstGeom prst="rect">
            <a:avLst/>
          </a:prstGeom>
        </p:spPr>
      </p:pic>
      <p:pic>
        <p:nvPicPr>
          <p:cNvPr id="5" name="Picture 4"/>
          <p:cNvPicPr>
            <a:picLocks noChangeAspect="1"/>
          </p:cNvPicPr>
          <p:nvPr/>
        </p:nvPicPr>
        <p:blipFill>
          <a:blip r:embed="rId2"/>
          <a:srcRect l="17392" r="17117"/>
          <a:stretch>
            <a:fillRect/>
          </a:stretch>
        </p:blipFill>
        <p:spPr>
          <a:xfrm>
            <a:off x="647700" y="1455420"/>
            <a:ext cx="4990465" cy="4600575"/>
          </a:xfrm>
          <a:prstGeom prst="rect">
            <a:avLst/>
          </a:prstGeom>
        </p:spPr>
      </p:pic>
      <p:sp>
        <p:nvSpPr>
          <p:cNvPr id="6" name="Rectangles 5"/>
          <p:cNvSpPr/>
          <p:nvPr/>
        </p:nvSpPr>
        <p:spPr>
          <a:xfrm>
            <a:off x="751205" y="1565910"/>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7" name="Rectangles 6"/>
          <p:cNvSpPr/>
          <p:nvPr/>
        </p:nvSpPr>
        <p:spPr>
          <a:xfrm>
            <a:off x="3357880" y="1644650"/>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8" name="Rectangles 7"/>
          <p:cNvSpPr/>
          <p:nvPr/>
        </p:nvSpPr>
        <p:spPr>
          <a:xfrm>
            <a:off x="3295015" y="3793490"/>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9" name="Rectangles 8"/>
          <p:cNvSpPr/>
          <p:nvPr/>
        </p:nvSpPr>
        <p:spPr>
          <a:xfrm>
            <a:off x="1062990" y="3972560"/>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a:p>
            <a:pPr algn="ctr"/>
            <a:endParaRPr lang="vi-VN" altLang="en-US"/>
          </a:p>
        </p:txBody>
      </p:sp>
      <p:sp>
        <p:nvSpPr>
          <p:cNvPr id="10" name="Rectangles 9"/>
          <p:cNvSpPr/>
          <p:nvPr/>
        </p:nvSpPr>
        <p:spPr>
          <a:xfrm>
            <a:off x="7408545" y="3561080"/>
            <a:ext cx="143256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11" name="Rectangles 10"/>
          <p:cNvSpPr/>
          <p:nvPr/>
        </p:nvSpPr>
        <p:spPr>
          <a:xfrm>
            <a:off x="10370820" y="3561080"/>
            <a:ext cx="143256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12" name="Rectangles 11"/>
          <p:cNvSpPr/>
          <p:nvPr/>
        </p:nvSpPr>
        <p:spPr>
          <a:xfrm>
            <a:off x="7555230" y="4744085"/>
            <a:ext cx="1285875" cy="54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Conclusion</a:t>
            </a:r>
            <a:endParaRPr lang="en-US"/>
          </a:p>
        </p:txBody>
      </p:sp>
      <p:sp>
        <p:nvSpPr>
          <p:cNvPr id="3" name="Content Placeholder 2"/>
          <p:cNvSpPr>
            <a:spLocks noGrp="1"/>
          </p:cNvSpPr>
          <p:nvPr>
            <p:ph idx="1"/>
          </p:nvPr>
        </p:nvSpPr>
        <p:spPr>
          <a:xfrm>
            <a:off x="647700" y="1574800"/>
            <a:ext cx="10515600" cy="4351338"/>
          </a:xfrm>
        </p:spPr>
        <p:txBody>
          <a:bodyPr/>
          <a:p>
            <a:pPr algn="just"/>
            <a:r>
              <a:rPr lang="en-US" sz="2800">
                <a:sym typeface="+mn-ea"/>
              </a:rPr>
              <a:t>F1-score combines precision and recall, and works also for cases where the datasets are imbalanced as it requires both precision and recall to have a reasonable value</a:t>
            </a:r>
            <a:r>
              <a:rPr lang="vi-VN" altLang="en-US" sz="2800">
                <a:sym typeface="+mn-ea"/>
              </a:rPr>
              <a:t>.</a:t>
            </a:r>
            <a:endParaRPr lang="en-US" sz="2800">
              <a:sym typeface="+mn-ea"/>
            </a:endParaRPr>
          </a:p>
          <a:p>
            <a:pPr algn="just"/>
            <a:r>
              <a:rPr lang="en-US" sz="2800">
                <a:sym typeface="+mn-ea"/>
              </a:rPr>
              <a:t>When the negative class is more prevalent and there is low value in true-negative predictions, Precision-Recall curve is preferred over ROC</a:t>
            </a:r>
            <a:endParaRPr lang="en-US" sz="2800"/>
          </a:p>
          <a:p>
            <a:pPr algn="just"/>
            <a:endParaRPr lang="en-US" sz="2800"/>
          </a:p>
        </p:txBody>
      </p:sp>
      <p:sp>
        <p:nvSpPr>
          <p:cNvPr id="4" name="Text Box 3"/>
          <p:cNvSpPr txBox="1"/>
          <p:nvPr/>
        </p:nvSpPr>
        <p:spPr>
          <a:xfrm>
            <a:off x="771525" y="5926455"/>
            <a:ext cx="10268585" cy="337185"/>
          </a:xfrm>
          <a:prstGeom prst="rect">
            <a:avLst/>
          </a:prstGeom>
          <a:noFill/>
        </p:spPr>
        <p:txBody>
          <a:bodyPr wrap="square" rtlCol="0" anchor="t">
            <a:spAutoFit/>
          </a:bodyPr>
          <a:p>
            <a:r>
              <a:rPr lang="en-US" sz="1600"/>
              <a:t>https://towardsdatascience.com/precision-recall-curve-is-more-informative-than-roc-in-imbalanced-data-4c95250242f6</a:t>
            </a:r>
            <a:endParaRPr 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9140"/>
          </a:xfrm>
        </p:spPr>
        <p:txBody>
          <a:bodyPr/>
          <a:p>
            <a:pPr algn="just"/>
            <a:r>
              <a:rPr lang="en-US"/>
              <a:t>Plot Decision Boundary</a:t>
            </a:r>
            <a:endParaRPr lang="en-US"/>
          </a:p>
        </p:txBody>
      </p:sp>
      <p:sp>
        <p:nvSpPr>
          <p:cNvPr id="3" name="Content Placeholder 2"/>
          <p:cNvSpPr>
            <a:spLocks noGrp="1"/>
          </p:cNvSpPr>
          <p:nvPr>
            <p:ph idx="1"/>
          </p:nvPr>
        </p:nvSpPr>
        <p:spPr>
          <a:xfrm>
            <a:off x="647700" y="1410970"/>
            <a:ext cx="10515600" cy="4351338"/>
          </a:xfrm>
        </p:spPr>
        <p:txBody>
          <a:bodyPr/>
          <a:p>
            <a:r>
              <a:rPr lang="en-US">
                <a:sym typeface="+mn-ea"/>
              </a:rPr>
              <a:t>How to plot decision boundary? List the steps of the idea</a:t>
            </a:r>
            <a:endParaRPr lang="en-US"/>
          </a:p>
        </p:txBody>
      </p:sp>
      <p:pic>
        <p:nvPicPr>
          <p:cNvPr id="6" name="Picture 5"/>
          <p:cNvPicPr>
            <a:picLocks noChangeAspect="1"/>
          </p:cNvPicPr>
          <p:nvPr/>
        </p:nvPicPr>
        <p:blipFill>
          <a:blip r:embed="rId1"/>
          <a:stretch>
            <a:fillRect/>
          </a:stretch>
        </p:blipFill>
        <p:spPr>
          <a:xfrm>
            <a:off x="3532505" y="1976755"/>
            <a:ext cx="5127625" cy="3662680"/>
          </a:xfrm>
          <a:prstGeom prst="rect">
            <a:avLst/>
          </a:prstGeom>
        </p:spPr>
      </p:pic>
      <p:sp>
        <p:nvSpPr>
          <p:cNvPr id="5" name="Text Box 4"/>
          <p:cNvSpPr txBox="1"/>
          <p:nvPr/>
        </p:nvSpPr>
        <p:spPr>
          <a:xfrm>
            <a:off x="647700" y="6263640"/>
            <a:ext cx="6628765" cy="368300"/>
          </a:xfrm>
          <a:prstGeom prst="rect">
            <a:avLst/>
          </a:prstGeom>
          <a:noFill/>
        </p:spPr>
        <p:txBody>
          <a:bodyPr wrap="square" rtlCol="0" anchor="t">
            <a:spAutoFit/>
          </a:bodyPr>
          <a:p>
            <a:r>
              <a:rPr lang="en-US"/>
              <a:t>https://rpubs.com/ZheWangDataAnalytics/DecisionBoundary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7870"/>
          </a:xfrm>
        </p:spPr>
        <p:txBody>
          <a:bodyPr/>
          <a:p>
            <a:r>
              <a:rPr lang="vi-VN" altLang="en-US"/>
              <a:t>Type I and II Error</a:t>
            </a:r>
            <a:endParaRPr lang="vi-VN" altLang="en-US"/>
          </a:p>
        </p:txBody>
      </p:sp>
      <p:pic>
        <p:nvPicPr>
          <p:cNvPr id="4" name="Content Placeholder 3"/>
          <p:cNvPicPr>
            <a:picLocks noChangeAspect="1"/>
          </p:cNvPicPr>
          <p:nvPr>
            <p:ph idx="1"/>
          </p:nvPr>
        </p:nvPicPr>
        <p:blipFill>
          <a:blip r:embed="rId1"/>
          <a:stretch>
            <a:fillRect/>
          </a:stretch>
        </p:blipFill>
        <p:spPr>
          <a:xfrm>
            <a:off x="524510" y="1169670"/>
            <a:ext cx="6820535" cy="5162550"/>
          </a:xfrm>
          <a:prstGeom prst="rect">
            <a:avLst/>
          </a:prstGeom>
        </p:spPr>
      </p:pic>
      <p:pic>
        <p:nvPicPr>
          <p:cNvPr id="5" name="Picture 4"/>
          <p:cNvPicPr>
            <a:picLocks noChangeAspect="1"/>
          </p:cNvPicPr>
          <p:nvPr/>
        </p:nvPicPr>
        <p:blipFill>
          <a:blip r:embed="rId2"/>
          <a:stretch>
            <a:fillRect/>
          </a:stretch>
        </p:blipFill>
        <p:spPr>
          <a:xfrm>
            <a:off x="7771765" y="2595245"/>
            <a:ext cx="3909060" cy="3300095"/>
          </a:xfrm>
          <a:prstGeom prst="rect">
            <a:avLst/>
          </a:prstGeom>
        </p:spPr>
      </p:pic>
      <p:sp>
        <p:nvSpPr>
          <p:cNvPr id="6" name="Rectangles 5"/>
          <p:cNvSpPr/>
          <p:nvPr/>
        </p:nvSpPr>
        <p:spPr>
          <a:xfrm>
            <a:off x="1995170" y="2595245"/>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
        <p:nvSpPr>
          <p:cNvPr id="7" name="Rectangles 6"/>
          <p:cNvSpPr/>
          <p:nvPr/>
        </p:nvSpPr>
        <p:spPr>
          <a:xfrm>
            <a:off x="4291330" y="2595245"/>
            <a:ext cx="1615440" cy="63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a:t>?</a:t>
            </a:r>
            <a:endParaRPr lang="vi-V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37870"/>
          </a:xfrm>
        </p:spPr>
        <p:txBody>
          <a:bodyPr/>
          <a:p>
            <a:r>
              <a:rPr lang="vi-VN" altLang="en-US"/>
              <a:t>Type I and II Error</a:t>
            </a:r>
            <a:endParaRPr lang="vi-VN" altLang="en-US"/>
          </a:p>
        </p:txBody>
      </p:sp>
      <p:pic>
        <p:nvPicPr>
          <p:cNvPr id="4" name="Content Placeholder 3"/>
          <p:cNvPicPr>
            <a:picLocks noChangeAspect="1"/>
          </p:cNvPicPr>
          <p:nvPr>
            <p:ph idx="1"/>
          </p:nvPr>
        </p:nvPicPr>
        <p:blipFill>
          <a:blip r:embed="rId1"/>
          <a:stretch>
            <a:fillRect/>
          </a:stretch>
        </p:blipFill>
        <p:spPr>
          <a:xfrm>
            <a:off x="524510" y="1178560"/>
            <a:ext cx="6820535" cy="5162550"/>
          </a:xfrm>
          <a:prstGeom prst="rect">
            <a:avLst/>
          </a:prstGeom>
        </p:spPr>
      </p:pic>
      <p:pic>
        <p:nvPicPr>
          <p:cNvPr id="5" name="Picture 4"/>
          <p:cNvPicPr>
            <a:picLocks noChangeAspect="1"/>
          </p:cNvPicPr>
          <p:nvPr/>
        </p:nvPicPr>
        <p:blipFill>
          <a:blip r:embed="rId2"/>
          <a:stretch>
            <a:fillRect/>
          </a:stretch>
        </p:blipFill>
        <p:spPr>
          <a:xfrm>
            <a:off x="7771765" y="2595245"/>
            <a:ext cx="3909060" cy="3300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Metrics for evaluation of machine learning classifier </a:t>
            </a:r>
            <a:endParaRPr lang="vi-VN" altLang="en-US"/>
          </a:p>
        </p:txBody>
      </p:sp>
      <p:pic>
        <p:nvPicPr>
          <p:cNvPr id="4" name="Content Placeholder 3"/>
          <p:cNvPicPr>
            <a:picLocks noChangeAspect="1"/>
          </p:cNvPicPr>
          <p:nvPr>
            <p:ph idx="1"/>
          </p:nvPr>
        </p:nvPicPr>
        <p:blipFill>
          <a:blip r:embed="rId1"/>
          <a:stretch>
            <a:fillRect/>
          </a:stretch>
        </p:blipFill>
        <p:spPr>
          <a:xfrm>
            <a:off x="5858510" y="1644650"/>
            <a:ext cx="6019800" cy="4048125"/>
          </a:xfrm>
          <a:prstGeom prst="rect">
            <a:avLst/>
          </a:prstGeom>
        </p:spPr>
      </p:pic>
      <p:pic>
        <p:nvPicPr>
          <p:cNvPr id="5" name="Picture 4"/>
          <p:cNvPicPr>
            <a:picLocks noChangeAspect="1"/>
          </p:cNvPicPr>
          <p:nvPr/>
        </p:nvPicPr>
        <p:blipFill>
          <a:blip r:embed="rId2"/>
          <a:srcRect l="17392" r="17117"/>
          <a:stretch>
            <a:fillRect/>
          </a:stretch>
        </p:blipFill>
        <p:spPr>
          <a:xfrm>
            <a:off x="647700" y="1455420"/>
            <a:ext cx="4990465" cy="4600575"/>
          </a:xfrm>
          <a:prstGeom prst="rect">
            <a:avLst/>
          </a:prstGeom>
        </p:spPr>
      </p:pic>
      <p:sp>
        <p:nvSpPr>
          <p:cNvPr id="3" name="Text Box 2"/>
          <p:cNvSpPr txBox="1"/>
          <p:nvPr/>
        </p:nvSpPr>
        <p:spPr>
          <a:xfrm>
            <a:off x="212725" y="6411595"/>
            <a:ext cx="5159375" cy="245110"/>
          </a:xfrm>
          <a:prstGeom prst="rect">
            <a:avLst/>
          </a:prstGeom>
          <a:noFill/>
        </p:spPr>
        <p:txBody>
          <a:bodyPr wrap="square" rtlCol="0" anchor="t">
            <a:spAutoFit/>
          </a:bodyPr>
          <a:p>
            <a:r>
              <a:rPr lang="en-US" sz="1000"/>
              <a:t>https://www.kdnuggets.com/2018/06/right-metric-evaluating-machine-learning-models-2.html</a:t>
            </a:r>
            <a:endParaRPr lang="en-US" sz="1000"/>
          </a:p>
        </p:txBody>
      </p:sp>
      <p:sp>
        <p:nvSpPr>
          <p:cNvPr id="13" name="Text Box 12"/>
          <p:cNvSpPr txBox="1"/>
          <p:nvPr/>
        </p:nvSpPr>
        <p:spPr>
          <a:xfrm>
            <a:off x="6012815" y="6280785"/>
            <a:ext cx="5711825" cy="275590"/>
          </a:xfrm>
          <a:prstGeom prst="rect">
            <a:avLst/>
          </a:prstGeom>
          <a:noFill/>
        </p:spPr>
        <p:txBody>
          <a:bodyPr wrap="square" rtlCol="0" anchor="t">
            <a:spAutoFit/>
          </a:bodyPr>
          <a:p>
            <a:r>
              <a:rPr lang="en-US" sz="1200"/>
              <a:t>https://towardsdatascience.com/a-look-at-precision-recall-and-f1-score-36b5fd0dd3ec</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Label legend of the plot below</a:t>
            </a:r>
            <a:endParaRPr lang="en-US"/>
          </a:p>
        </p:txBody>
      </p:sp>
      <p:pic>
        <p:nvPicPr>
          <p:cNvPr id="6" name="Content Placeholder 5"/>
          <p:cNvPicPr>
            <a:picLocks noChangeAspect="1"/>
          </p:cNvPicPr>
          <p:nvPr>
            <p:ph idx="1"/>
          </p:nvPr>
        </p:nvPicPr>
        <p:blipFill>
          <a:blip r:embed="rId1"/>
          <a:srcRect l="4736" t="11645" r="57132" b="52386"/>
          <a:stretch>
            <a:fillRect/>
          </a:stretch>
        </p:blipFill>
        <p:spPr>
          <a:xfrm>
            <a:off x="71120" y="1861820"/>
            <a:ext cx="3992880" cy="3650615"/>
          </a:xfrm>
          <a:prstGeom prst="rect">
            <a:avLst/>
          </a:prstGeom>
        </p:spPr>
      </p:pic>
      <p:pic>
        <p:nvPicPr>
          <p:cNvPr id="4" name="Content Placeholder 5"/>
          <p:cNvPicPr>
            <a:picLocks noChangeAspect="1"/>
          </p:cNvPicPr>
          <p:nvPr/>
        </p:nvPicPr>
        <p:blipFill>
          <a:blip r:embed="rId1"/>
          <a:srcRect l="2920" t="59402" r="52702" b="4311"/>
          <a:stretch>
            <a:fillRect/>
          </a:stretch>
        </p:blipFill>
        <p:spPr>
          <a:xfrm>
            <a:off x="7722870" y="1962785"/>
            <a:ext cx="4351655" cy="3449320"/>
          </a:xfrm>
          <a:prstGeom prst="rect">
            <a:avLst/>
          </a:prstGeom>
        </p:spPr>
      </p:pic>
      <p:sp>
        <p:nvSpPr>
          <p:cNvPr id="5" name="Text Box 4"/>
          <p:cNvSpPr txBox="1"/>
          <p:nvPr/>
        </p:nvSpPr>
        <p:spPr>
          <a:xfrm>
            <a:off x="613410" y="1396365"/>
            <a:ext cx="4053205" cy="368300"/>
          </a:xfrm>
          <a:prstGeom prst="rect">
            <a:avLst/>
          </a:prstGeom>
          <a:noFill/>
        </p:spPr>
        <p:txBody>
          <a:bodyPr wrap="square" rtlCol="0">
            <a:spAutoFit/>
          </a:bodyPr>
          <a:p>
            <a:r>
              <a:rPr lang="en-US"/>
              <a:t>? Curve</a:t>
            </a:r>
            <a:endParaRPr lang="en-US"/>
          </a:p>
        </p:txBody>
      </p:sp>
      <p:sp>
        <p:nvSpPr>
          <p:cNvPr id="7" name="Text Box 6"/>
          <p:cNvSpPr txBox="1"/>
          <p:nvPr/>
        </p:nvSpPr>
        <p:spPr>
          <a:xfrm>
            <a:off x="7585075" y="1343025"/>
            <a:ext cx="4053205" cy="368300"/>
          </a:xfrm>
          <a:prstGeom prst="rect">
            <a:avLst/>
          </a:prstGeom>
          <a:noFill/>
        </p:spPr>
        <p:txBody>
          <a:bodyPr wrap="square" rtlCol="0">
            <a:spAutoFit/>
          </a:bodyPr>
          <a:p>
            <a:r>
              <a:rPr lang="en-US"/>
              <a:t>? Curve</a:t>
            </a:r>
            <a:endParaRPr lang="en-US"/>
          </a:p>
        </p:txBody>
      </p:sp>
      <p:graphicFrame>
        <p:nvGraphicFramePr>
          <p:cNvPr id="8" name="Table 7"/>
          <p:cNvGraphicFramePr/>
          <p:nvPr/>
        </p:nvGraphicFramePr>
        <p:xfrm>
          <a:off x="4469130" y="2246630"/>
          <a:ext cx="3253740" cy="2570480"/>
        </p:xfrm>
        <a:graphic>
          <a:graphicData uri="http://schemas.openxmlformats.org/drawingml/2006/table">
            <a:tbl>
              <a:tblPr firstRow="1" bandRow="1">
                <a:tableStyleId>{5C22544A-7EE6-4342-B048-85BDC9FD1C3A}</a:tableStyleId>
              </a:tblPr>
              <a:tblGrid>
                <a:gridCol w="1626870"/>
                <a:gridCol w="1626870"/>
              </a:tblGrid>
              <a:tr h="642620">
                <a:tc>
                  <a:txBody>
                    <a:bodyPr/>
                    <a:p>
                      <a:pPr>
                        <a:buNone/>
                      </a:pPr>
                      <a:r>
                        <a:rPr lang="en-US"/>
                        <a:t>Black</a:t>
                      </a:r>
                      <a:endParaRPr lang="en-US"/>
                    </a:p>
                  </a:txBody>
                  <a:tcPr/>
                </a:tc>
                <a:tc>
                  <a:txBody>
                    <a:bodyPr/>
                    <a:p>
                      <a:pPr>
                        <a:buNone/>
                      </a:pPr>
                      <a:endParaRPr lang="en-US"/>
                    </a:p>
                  </a:txBody>
                  <a:tcPr/>
                </a:tc>
              </a:tr>
              <a:tr h="642620">
                <a:tc>
                  <a:txBody>
                    <a:bodyPr/>
                    <a:p>
                      <a:pPr>
                        <a:buNone/>
                      </a:pPr>
                      <a:r>
                        <a:rPr lang="en-US"/>
                        <a:t>Dark green</a:t>
                      </a:r>
                      <a:endParaRPr lang="en-US"/>
                    </a:p>
                  </a:txBody>
                  <a:tcPr/>
                </a:tc>
                <a:tc>
                  <a:txBody>
                    <a:bodyPr/>
                    <a:p>
                      <a:pPr>
                        <a:buNone/>
                      </a:pPr>
                      <a:endParaRPr lang="en-US"/>
                    </a:p>
                  </a:txBody>
                  <a:tcPr/>
                </a:tc>
              </a:tr>
              <a:tr h="642620">
                <a:tc>
                  <a:txBody>
                    <a:bodyPr/>
                    <a:p>
                      <a:pPr>
                        <a:buNone/>
                      </a:pPr>
                      <a:r>
                        <a:rPr lang="en-US"/>
                        <a:t>Orange</a:t>
                      </a:r>
                      <a:endParaRPr lang="en-US"/>
                    </a:p>
                  </a:txBody>
                  <a:tcPr/>
                </a:tc>
                <a:tc>
                  <a:txBody>
                    <a:bodyPr/>
                    <a:p>
                      <a:pPr>
                        <a:buNone/>
                      </a:pPr>
                      <a:endParaRPr lang="en-US"/>
                    </a:p>
                  </a:txBody>
                  <a:tcPr/>
                </a:tc>
              </a:tr>
              <a:tr h="642620">
                <a:tc>
                  <a:txBody>
                    <a:bodyPr/>
                    <a:p>
                      <a:pPr>
                        <a:buNone/>
                      </a:pPr>
                      <a:r>
                        <a:rPr lang="en-US"/>
                        <a:t>Red</a:t>
                      </a:r>
                      <a:endParaRPr lang="en-US"/>
                    </a:p>
                  </a:txBody>
                  <a:tcPr/>
                </a:tc>
                <a:tc>
                  <a:txBody>
                    <a:bodyPr/>
                    <a:p>
                      <a:pPr>
                        <a:buNone/>
                      </a:pP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46760"/>
          </a:xfrm>
        </p:spPr>
        <p:txBody>
          <a:bodyPr/>
          <a:p>
            <a:r>
              <a:rPr lang="en-US"/>
              <a:t>Accuracy is misleading</a:t>
            </a:r>
            <a:endParaRPr lang="en-US"/>
          </a:p>
        </p:txBody>
      </p:sp>
      <p:pic>
        <p:nvPicPr>
          <p:cNvPr id="4" name="Content Placeholder 3"/>
          <p:cNvPicPr>
            <a:picLocks noChangeAspect="1"/>
          </p:cNvPicPr>
          <p:nvPr>
            <p:ph idx="1"/>
          </p:nvPr>
        </p:nvPicPr>
        <p:blipFill>
          <a:blip r:embed="rId1"/>
          <a:stretch>
            <a:fillRect/>
          </a:stretch>
        </p:blipFill>
        <p:spPr>
          <a:xfrm>
            <a:off x="2081530" y="1282065"/>
            <a:ext cx="7802245" cy="4526915"/>
          </a:xfrm>
          <a:prstGeom prst="rect">
            <a:avLst/>
          </a:prstGeom>
        </p:spPr>
      </p:pic>
      <p:sp>
        <p:nvSpPr>
          <p:cNvPr id="5" name="Rectangles 4"/>
          <p:cNvSpPr/>
          <p:nvPr/>
        </p:nvSpPr>
        <p:spPr>
          <a:xfrm>
            <a:off x="1503045" y="4166870"/>
            <a:ext cx="4207510" cy="1702435"/>
          </a:xfrm>
          <a:prstGeom prst="rect">
            <a:avLst/>
          </a:prstGeom>
          <a:solidFill>
            <a:schemeClr val="accent4">
              <a:alpha val="26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Accuracy is misleading</a:t>
            </a:r>
            <a:endParaRPr lang="en-US"/>
          </a:p>
        </p:txBody>
      </p:sp>
      <p:sp>
        <p:nvSpPr>
          <p:cNvPr id="3" name="Content Placeholder 2"/>
          <p:cNvSpPr>
            <a:spLocks noGrp="1"/>
          </p:cNvSpPr>
          <p:nvPr>
            <p:ph idx="1"/>
          </p:nvPr>
        </p:nvSpPr>
        <p:spPr/>
        <p:txBody>
          <a:bodyPr/>
          <a:p>
            <a:r>
              <a:rPr lang="en-US"/>
              <a:t>The failure of accuracy as a metric on imbalanced data is well-known. </a:t>
            </a:r>
            <a:endParaRPr lang="en-US"/>
          </a:p>
          <a:p>
            <a:r>
              <a:rPr lang="en-US"/>
              <a:t>Consider the case of a dataset with the ratio of 1 positive per 100 negatives. </a:t>
            </a:r>
            <a:endParaRPr lang="en-US"/>
          </a:p>
          <a:p>
            <a:r>
              <a:rPr lang="en-US"/>
              <a:t>On this task, a model that predicts all cases to be negative yields an accuracy of 99%. </a:t>
            </a:r>
            <a:endParaRPr lang="en-US"/>
          </a:p>
          <a:p>
            <a:r>
              <a:rPr lang="en-US"/>
              <a:t>This model, nevertheless, is a dummy classifier that always predicts the majority class.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21360"/>
          </a:xfrm>
        </p:spPr>
        <p:txBody>
          <a:bodyPr/>
          <a:p>
            <a:r>
              <a:rPr lang="en-US"/>
              <a:t>F1-Score</a:t>
            </a:r>
            <a:endParaRPr lang="en-US"/>
          </a:p>
        </p:txBody>
      </p:sp>
      <p:sp>
        <p:nvSpPr>
          <p:cNvPr id="3" name="Content Placeholder 2"/>
          <p:cNvSpPr>
            <a:spLocks noGrp="1"/>
          </p:cNvSpPr>
          <p:nvPr>
            <p:ph idx="1"/>
          </p:nvPr>
        </p:nvSpPr>
        <p:spPr>
          <a:xfrm>
            <a:off x="647700" y="1273175"/>
            <a:ext cx="10515600" cy="4886960"/>
          </a:xfrm>
        </p:spPr>
        <p:txBody>
          <a:bodyPr>
            <a:normAutofit/>
          </a:bodyPr>
          <a:p>
            <a:r>
              <a:rPr lang="en-US"/>
              <a:t>F1-Score is a measure combining both precision and recall. It is generally described as the harmonic mean of the two. Harmonic mean is just another way to calculate an “average” of values, generally described as more suitable for ratios (such as precision and recall) than the traditional arithmetic mean. The formula used for F1-score in this case is:</a:t>
            </a:r>
            <a:endParaRPr lang="en-US"/>
          </a:p>
          <a:p>
            <a:pPr marL="0" indent="0">
              <a:buNone/>
            </a:pPr>
            <a:endParaRPr lang="en-US"/>
          </a:p>
          <a:p>
            <a:pPr marL="0" indent="0">
              <a:buNone/>
            </a:pPr>
            <a:endParaRPr lang="en-US"/>
          </a:p>
          <a:p>
            <a:r>
              <a:rPr lang="en-US"/>
              <a:t>The idea is to provide a single metric that weights the two ratios (precision and recall) in a balanced way, requiring both to have a higher value for the F1-score value to rise. </a:t>
            </a:r>
            <a:endParaRPr lang="en-US"/>
          </a:p>
          <a:p>
            <a:r>
              <a:rPr lang="en-US"/>
              <a:t>For example, a Precision of 0.01 and Recall of 1.0 would give :</a:t>
            </a:r>
            <a:endParaRPr lang="en-US"/>
          </a:p>
          <a:p>
            <a:pPr lvl="1"/>
            <a:r>
              <a:rPr lang="en-US"/>
              <a:t>An arithmetic mean of (0.01+1.0)/2=0.505,</a:t>
            </a:r>
            <a:endParaRPr lang="en-US"/>
          </a:p>
          <a:p>
            <a:pPr lvl="1"/>
            <a:r>
              <a:rPr lang="en-US"/>
              <a:t>F1-score score (formula above) of 2*(0.01*1.0)/(0.01+1.0)~0.02.</a:t>
            </a:r>
            <a:endParaRPr lang="en-US"/>
          </a:p>
          <a:p>
            <a:r>
              <a:rPr lang="en-US"/>
              <a:t>This is because the F1-score is much more sensitive to one of the two inputs having a low value (0.01 here). Which makes it great if you want to balance the two.</a:t>
            </a:r>
            <a:endParaRPr lang="en-US"/>
          </a:p>
        </p:txBody>
      </p:sp>
      <p:pic>
        <p:nvPicPr>
          <p:cNvPr id="4" name="Picture 3"/>
          <p:cNvPicPr>
            <a:picLocks noChangeAspect="1"/>
          </p:cNvPicPr>
          <p:nvPr/>
        </p:nvPicPr>
        <p:blipFill>
          <a:blip r:embed="rId1"/>
          <a:stretch>
            <a:fillRect/>
          </a:stretch>
        </p:blipFill>
        <p:spPr>
          <a:xfrm>
            <a:off x="4768215" y="2414905"/>
            <a:ext cx="2552700" cy="885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21360"/>
          </a:xfrm>
        </p:spPr>
        <p:txBody>
          <a:bodyPr/>
          <a:p>
            <a:r>
              <a:rPr lang="en-US"/>
              <a:t>What is the advantages of F1-Score?</a:t>
            </a:r>
            <a:endParaRPr lang="en-US"/>
          </a:p>
        </p:txBody>
      </p:sp>
      <p:sp>
        <p:nvSpPr>
          <p:cNvPr id="3" name="Content Placeholder 2"/>
          <p:cNvSpPr>
            <a:spLocks noGrp="1"/>
          </p:cNvSpPr>
          <p:nvPr>
            <p:ph idx="1"/>
          </p:nvPr>
        </p:nvSpPr>
        <p:spPr>
          <a:xfrm>
            <a:off x="647700" y="1273175"/>
            <a:ext cx="10515600" cy="4886960"/>
          </a:xfrm>
        </p:spPr>
        <p:txBody>
          <a:bodyPr>
            <a:norm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21360"/>
          </a:xfrm>
        </p:spPr>
        <p:txBody>
          <a:bodyPr/>
          <a:p>
            <a:r>
              <a:rPr lang="en-US"/>
              <a:t>What is the advantages of F1-Score?</a:t>
            </a:r>
            <a:endParaRPr lang="en-US"/>
          </a:p>
        </p:txBody>
      </p:sp>
      <p:sp>
        <p:nvSpPr>
          <p:cNvPr id="3" name="Content Placeholder 2"/>
          <p:cNvSpPr>
            <a:spLocks noGrp="1"/>
          </p:cNvSpPr>
          <p:nvPr>
            <p:ph idx="1"/>
          </p:nvPr>
        </p:nvSpPr>
        <p:spPr>
          <a:xfrm>
            <a:off x="647700" y="1273175"/>
            <a:ext cx="10515600" cy="4886960"/>
          </a:xfrm>
        </p:spPr>
        <p:txBody>
          <a:bodyPr>
            <a:normAutofit/>
          </a:bodyPr>
          <a:p>
            <a:r>
              <a:rPr lang="en-US"/>
              <a:t>Very small precision or recall will result in lower overall score. Thus it helps balance the two metrics.</a:t>
            </a:r>
            <a:endParaRPr lang="en-US"/>
          </a:p>
          <a:p>
            <a:r>
              <a:rPr lang="en-US"/>
              <a:t>If you choose your positive class as the one with fewer samples, F1-score can help balance the metric across positive/negative samples.</a:t>
            </a:r>
            <a:endParaRPr lang="en-US"/>
          </a:p>
          <a:p>
            <a:r>
              <a:rPr lang="en-US"/>
              <a:t>As illustrated by the first figure in this article, it combines many of the other metrics into a single one, capturing many aspects at once.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6066</Words>
  <Application>WPS Presentation</Application>
  <PresentationFormat>宽屏</PresentationFormat>
  <Paragraphs>160</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Nimbus Roman No9 L</vt:lpstr>
      <vt:lpstr>Arial Black</vt:lpstr>
      <vt:lpstr>Microsoft YaHei</vt:lpstr>
      <vt:lpstr>Droid Sans Fallback</vt:lpstr>
      <vt:lpstr>Arial Unicode MS</vt:lpstr>
      <vt:lpstr>SimSun</vt:lpstr>
      <vt:lpstr>SimSun</vt:lpstr>
      <vt:lpstr>Verdana</vt:lpstr>
      <vt:lpstr>Gubbi</vt:lpstr>
      <vt:lpstr>Office Theme</vt:lpstr>
      <vt:lpstr>PowerPoint 演示文稿</vt:lpstr>
      <vt:lpstr>PowerPoint 演示文稿</vt:lpstr>
      <vt:lpstr>Metrics for evaluation of machine learning classifier </vt:lpstr>
      <vt:lpstr>PowerPoint 演示文稿</vt:lpstr>
      <vt:lpstr>PowerPoint 演示文稿</vt:lpstr>
      <vt:lpstr>Accuracy is misleading</vt:lpstr>
      <vt:lpstr>Accuracy is misleading</vt:lpstr>
      <vt:lpstr>F1-Score</vt:lpstr>
      <vt:lpstr>What is the advantages of F1-Score?</vt:lpstr>
      <vt:lpstr>What is the advantages of F1-Score?</vt:lpstr>
      <vt:lpstr>F1-score vs Accuracy</vt:lpstr>
      <vt:lpstr>AUROC is overly optimistic</vt:lpstr>
      <vt:lpstr>Accuracy is misleading</vt:lpstr>
      <vt:lpstr>AUROC is overly optimistic</vt:lpstr>
      <vt:lpstr>Precision-Recall curve is more informative</vt:lpstr>
      <vt:lpstr>Precision-Recall curve is more informative</vt:lpstr>
      <vt:lpstr>Precision-Recall curve vs ROC-curve</vt:lpstr>
      <vt:lpstr>PowerPoint 演示文稿</vt:lpstr>
      <vt:lpstr>Please fill the question mark boxes</vt:lpstr>
      <vt:lpstr>PowerPoint 演示文稿</vt:lpstr>
      <vt:lpstr>Conclusion</vt:lpstr>
      <vt:lpstr>PowerPoint 演示文稿</vt:lpstr>
      <vt:lpstr>Type I and II Error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phuluu</cp:lastModifiedBy>
  <cp:revision>48</cp:revision>
  <dcterms:created xsi:type="dcterms:W3CDTF">2022-05-30T12:23:17Z</dcterms:created>
  <dcterms:modified xsi:type="dcterms:W3CDTF">2022-05-30T12:23:17Z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