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93" r:id="rId4"/>
    <p:sldId id="256" r:id="rId5"/>
    <p:sldId id="265" r:id="rId6"/>
    <p:sldId id="259" r:id="rId7"/>
    <p:sldId id="260" r:id="rId8"/>
    <p:sldId id="261" r:id="rId10"/>
    <p:sldId id="262" r:id="rId11"/>
    <p:sldId id="278" r:id="rId12"/>
    <p:sldId id="279" r:id="rId13"/>
    <p:sldId id="280" r:id="rId14"/>
    <p:sldId id="263" r:id="rId15"/>
    <p:sldId id="275" r:id="rId16"/>
    <p:sldId id="277" r:id="rId17"/>
    <p:sldId id="266" r:id="rId18"/>
    <p:sldId id="282" r:id="rId19"/>
    <p:sldId id="267" r:id="rId20"/>
    <p:sldId id="269" r:id="rId21"/>
    <p:sldId id="268" r:id="rId22"/>
    <p:sldId id="276" r:id="rId23"/>
    <p:sldId id="274" r:id="rId24"/>
    <p:sldId id="270" r:id="rId25"/>
    <p:sldId id="271" r:id="rId26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CD97630B-D2D7-4394-9F0B-F16F2F090986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5" name="Text Box 74"/>
          <p:cNvSpPr txBox="1"/>
          <p:nvPr/>
        </p:nvSpPr>
        <p:spPr>
          <a:xfrm>
            <a:off x="-33120" y="6127920"/>
            <a:ext cx="7733520" cy="265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0" strike="noStrike" spc="-1">
                <a:latin typeface="Arial"/>
              </a:rPr>
              <a:t>Step 1 consists of splitting a square according to the marginals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of one of the variables. To be consistent with the textual representation, we choose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LOS with vertical splits (see Fig. .). he result is similar to a bar plot, but in this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case the width rather than the height is adapted to visualize the counts for each level.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Such a plot is also called a spine plot (Hummel, ). From this plot, we see that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the number of patients decreases with the length of stay.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7" name="Text Box 76"/>
          <p:cNvSpPr txBox="1"/>
          <p:nvPr/>
        </p:nvSpPr>
        <p:spPr>
          <a:xfrm>
            <a:off x="0" y="6328800"/>
            <a:ext cx="7473240" cy="162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0" strike="noStrike" spc="-1">
                <a:latin typeface="Arial"/>
              </a:rPr>
              <a:t>Step 2 involves performing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further splitting in the other direction (resulting in horizontal splits) for the second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variable. his means that each vertical bar is split according to the marginals of the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second variable, given the ﬁrst variable (see Fig. .)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/>
              </a:rPr>
              <a:t>Since mosaicplots are asymmetric by construction, the choice of the variable or-</a:t>
            </a:r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der matters, as the ﬁrst splitting variable dominates the plot. In our example, if we use</a:t>
            </a:r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“visit frequency” as the ﬁrst splitting variable, the impression obtained is very diﬀer-</a:t>
            </a:r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ent compared to that of the previous mosaic (see Fig. .)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4110AE-E2FA-4798-B384-699A64B6437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5B848-3BD9-44B5-9711-C15292DCC00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E03C3D-6633-4E86-B6F2-37603C11BEC1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711C52-FF1F-40AD-9B07-C377ADA3FFA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4110AE-E2FA-4798-B384-699A64B6437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C4759-6721-45F0-B829-A34006FB22EA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3AAC1-44BB-41A1-8B99-57B9ECF4F46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19484-6D78-4F11-A0F6-EE94EDE6DB5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F2D3B-EC24-4A5A-8309-EABEBCA5C70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C61B9-0538-453E-B4BE-17A2620BACAF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B595B-C572-478D-A7EB-003439D247E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C4759-6721-45F0-B829-A34006FB22EA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A7269-130F-4F36-AFAC-4180ADDC392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7B3F2-9110-43CE-A86E-236F682ADC4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A5B848-3BD9-44B5-9711-C15292DCC00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E03C3D-6633-4E86-B6F2-37603C11BEC1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711C52-FF1F-40AD-9B07-C377ADA3FFA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3AAC1-44BB-41A1-8B99-57B9ECF4F46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19484-6D78-4F11-A0F6-EE94EDE6DB5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F2D3B-EC24-4A5A-8309-EABEBCA5C70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C61B9-0538-453E-B4BE-17A2620BACAF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B595B-C572-478D-A7EB-003439D247E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A7269-130F-4F36-AFAC-4180ADDC392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7B3F2-9110-43CE-A86E-236F682ADC4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F8332A2-EF0C-4C91-8CF3-05E00E3CE537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F8332A2-EF0C-4C91-8CF3-05E00E3CE537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5065" y="1803400"/>
            <a:ext cx="776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/>
              <a:t>CONTINGENCY TABLE</a:t>
            </a:r>
            <a:endParaRPr lang="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508125" y="3785870"/>
            <a:ext cx="706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Handbook of Data Visualization - Chapter III.12 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075055" y="431800"/>
          <a:ext cx="7960360" cy="371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090"/>
                <a:gridCol w="1990090"/>
                <a:gridCol w="1990090"/>
                <a:gridCol w="1990090"/>
              </a:tblGrid>
              <a:tr h="1047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Visit frquency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2-9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10-19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20+</a:t>
                      </a:r>
                      <a:endParaRPr lang="en-US" altLang="en-US" sz="1800"/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Regular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43 </a:t>
                      </a:r>
                      <a:r>
                        <a:rPr lang="" altLang="en-US" sz="1800"/>
                        <a:t>(27.24)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16 </a:t>
                      </a:r>
                      <a:r>
                        <a:rPr lang="" altLang="en-US" sz="1800"/>
                        <a:t>(21.14)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3 </a:t>
                      </a:r>
                      <a:r>
                        <a:rPr lang="" altLang="en-US" sz="1800"/>
                        <a:t>(13.62)</a:t>
                      </a:r>
                      <a:endParaRPr lang="" altLang="en-US" sz="1800"/>
                    </a:p>
                  </a:txBody>
                  <a:tcPr/>
                </a:tc>
              </a:tr>
              <a:tr h="1047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Less than monthly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6 </a:t>
                      </a:r>
                      <a:r>
                        <a:rPr lang="" altLang="en-US" sz="1800"/>
                        <a:t>(11.86)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11 </a:t>
                      </a:r>
                      <a:r>
                        <a:rPr lang="" altLang="en-US" sz="1800"/>
                        <a:t>(9.20)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10 </a:t>
                      </a:r>
                      <a:r>
                        <a:rPr lang="" altLang="en-US" sz="1800"/>
                        <a:t>(5.93)</a:t>
                      </a:r>
                      <a:endParaRPr lang="" altLang="en-US" sz="1800"/>
                    </a:p>
                  </a:txBody>
                  <a:tcPr/>
                </a:tc>
              </a:tr>
              <a:tr h="812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Never</a:t>
                      </a:r>
                      <a:endParaRPr lang="en-US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9 </a:t>
                      </a:r>
                      <a:r>
                        <a:rPr lang="" altLang="en-US" sz="1800"/>
                        <a:t>(18.89)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18 </a:t>
                      </a:r>
                      <a:r>
                        <a:rPr lang="" altLang="en-US" sz="1800"/>
                        <a:t>(14.66)</a:t>
                      </a:r>
                      <a:endParaRPr lang="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/>
                        <a:t>16 </a:t>
                      </a:r>
                      <a:r>
                        <a:rPr lang="" altLang="en-US" sz="1800"/>
                        <a:t>(9.45)</a:t>
                      </a:r>
                      <a:endParaRPr lang="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80" y="1188720"/>
            <a:ext cx="4367880" cy="4389120"/>
          </a:xfrm>
          <a:prstGeom prst="rect">
            <a:avLst/>
          </a:prstGeom>
          <a:ln w="0">
            <a:noFill/>
          </a:ln>
        </p:spPr>
      </p:pic>
      <p:sp>
        <p:nvSpPr>
          <p:cNvPr id="70" name="Text Box 69"/>
          <p:cNvSpPr txBox="1"/>
          <p:nvPr/>
        </p:nvSpPr>
        <p:spPr>
          <a:xfrm>
            <a:off x="536040" y="35928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SIEVE PLOT 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4713605" y="1013460"/>
          <a:ext cx="5217160" cy="449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0"/>
                <a:gridCol w="1304290"/>
                <a:gridCol w="1304290"/>
                <a:gridCol w="1304290"/>
              </a:tblGrid>
              <a:tr h="1223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Visit frquency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2-9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10-19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20+</a:t>
                      </a:r>
                      <a:endParaRPr lang="en-US" altLang="en-US" sz="1400"/>
                    </a:p>
                  </a:txBody>
                  <a:tcPr/>
                </a:tc>
              </a:tr>
              <a:tr h="948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Regular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43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(27.24)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16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(21.14)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3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(13.62)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72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Less than monthly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6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(11.86)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11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(9.20)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10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(5.93)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48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Never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9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(18.89)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18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(14.66)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16 </a:t>
                      </a:r>
                      <a:r>
                        <a:rPr lang="en-US" altLang="en-US" sz="1400">
                          <a:solidFill>
                            <a:srgbClr val="FF0000"/>
                          </a:solidFill>
                        </a:rPr>
                        <a:t>(9.45)</a:t>
                      </a:r>
                      <a:endParaRPr lang="en-US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660" y="3181985"/>
            <a:ext cx="7282815" cy="243014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1325245" y="227330"/>
          <a:ext cx="7574280" cy="273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70"/>
                <a:gridCol w="1893570"/>
                <a:gridCol w="1893570"/>
                <a:gridCol w="1893570"/>
              </a:tblGrid>
              <a:tr h="797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Visit frquency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2-9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10-19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20+</a:t>
                      </a:r>
                      <a:endParaRPr lang="en-US" altLang="en-US" sz="1400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Regular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200"/>
                        <a:t>43 (27.24)</a:t>
                      </a:r>
                      <a:endParaRPr lang="" altLang="en-US" sz="1200"/>
                    </a:p>
                    <a:p>
                      <a:pPr algn="l">
                        <a:buNone/>
                      </a:pPr>
                      <a:endParaRPr lang="" altLang="en-US" sz="1200"/>
                    </a:p>
                    <a:p>
                      <a:pPr algn="l">
                        <a:buNone/>
                      </a:pPr>
                      <a:r>
                        <a:rPr lang="" altLang="en-US" sz="1200">
                          <a:solidFill>
                            <a:srgbClr val="FF0000"/>
                          </a:solidFill>
                        </a:rPr>
                        <a:t>(43-27.24)/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</a:rPr>
                        <a:t>√(27.24)</a:t>
                      </a:r>
                      <a:endParaRPr lang="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16 (21.14)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-2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4)/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√(2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4)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3 (13.62)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(3-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13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62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13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62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Less than monthly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6 (11.86)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11.86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86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11 (9.20)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11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.2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0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.2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0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10 (5.93)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10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93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5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93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Never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9 (18.89)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18.89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18.89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18 (14.66)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18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14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66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)/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14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66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/>
                        <a:t>16 (9.45)</a:t>
                      </a:r>
                      <a:endParaRPr lang="en-US" altLang="en-US" sz="1200"/>
                    </a:p>
                    <a:p>
                      <a:pPr algn="ctr">
                        <a:buNone/>
                      </a:pPr>
                      <a:endParaRPr lang="en-US" altLang="en-US" sz="1200"/>
                    </a:p>
                    <a:p>
                      <a:pPr algn="ctr">
                        <a:buNone/>
                      </a:pP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16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sym typeface="+mn-ea"/>
                        </a:rPr>
                        <a:t>45)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sym typeface="+mn-ea"/>
                        </a:rPr>
                        <a:t>/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.4</a:t>
                      </a:r>
                      <a:r>
                        <a:rPr lang="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5</a:t>
                      </a:r>
                      <a:r>
                        <a:rPr lang="en-US" altLang="en-US" sz="12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)</a:t>
                      </a:r>
                      <a:endParaRPr lang="en-US" altLang="en-US" sz="12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038225"/>
            <a:ext cx="4438015" cy="4380865"/>
          </a:xfrm>
          <a:prstGeom prst="rect">
            <a:avLst/>
          </a:prstGeom>
        </p:spPr>
      </p:pic>
      <p:sp>
        <p:nvSpPr>
          <p:cNvPr id="70" name="Text Box 69"/>
          <p:cNvSpPr txBox="1"/>
          <p:nvPr/>
        </p:nvSpPr>
        <p:spPr>
          <a:xfrm>
            <a:off x="536040" y="35928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" altLang="en-US" sz="1800" b="1" strike="noStrike" spc="-1">
                <a:solidFill>
                  <a:srgbClr val="C9211E"/>
                </a:solidFill>
                <a:latin typeface="Arial"/>
              </a:rPr>
              <a:t>ASSOCIATION</a:t>
            </a: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 PLOT 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180330" y="359410"/>
          <a:ext cx="4841240" cy="493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"/>
                <a:gridCol w="1210310"/>
                <a:gridCol w="1210310"/>
                <a:gridCol w="1210310"/>
              </a:tblGrid>
              <a:tr h="1031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Visit frquency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2-9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10-19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20+</a:t>
                      </a:r>
                      <a:endParaRPr lang="en-US" altLang="en-US" sz="1000"/>
                    </a:p>
                  </a:txBody>
                  <a:tcPr/>
                </a:tc>
              </a:tr>
              <a:tr h="1299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Regular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43 (27.24)</a:t>
                      </a:r>
                      <a:endParaRPr lang="en-US" altLang="en-US" sz="800"/>
                    </a:p>
                    <a:p>
                      <a:pPr algn="l">
                        <a:buNone/>
                      </a:pPr>
                      <a:endParaRPr lang="en-US" altLang="en-US" sz="800"/>
                    </a:p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</a:rPr>
                        <a:t>(43-27.24)/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</a:rPr>
                        <a:t>√(27.24)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16 (21.14)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(16-21.14)/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√(21.14)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3 (13.62)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(3-13.62)/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√(13.62)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  <a:tr h="1300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Less than monthly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6 (11.86)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(6-11.86)/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√(11.86)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11 (9.20)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(11-9.20)/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√(9.20)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10 (5.93)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(10-5.93)/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√(5.93)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  <a:tr h="1300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/>
                        <a:t>Never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9 (18.89)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(9-18.89)/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√(18.89)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18 (14.66)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(18-14.66)/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√(14.66)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16 (9.45)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en-US" altLang="en-US" sz="800">
                          <a:solidFill>
                            <a:srgbClr val="FF0000"/>
                          </a:solidFill>
                          <a:sym typeface="+mn-ea"/>
                        </a:rPr>
                        <a:t>(16-9.45)/</a:t>
                      </a:r>
                      <a:r>
                        <a:rPr lang="en-US" altLang="en-US" sz="800">
                          <a:solidFill>
                            <a:srgbClr val="FF0000"/>
                          </a:solidFill>
                          <a:latin typeface="东文宋体" charset="0"/>
                          <a:cs typeface="东文宋体" charset="0"/>
                          <a:sym typeface="+mn-ea"/>
                        </a:rPr>
                        <a:t>√(9.45)</a:t>
                      </a:r>
                      <a:endParaRPr lang="en-US" altLang="en-US" sz="800">
                        <a:solidFill>
                          <a:srgbClr val="FF0000"/>
                        </a:solidFill>
                        <a:latin typeface="东文宋体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444500"/>
            <a:ext cx="8609330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" name="Pictur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76835" y="1584960"/>
            <a:ext cx="3071495" cy="3540125"/>
          </a:xfrm>
          <a:prstGeom prst="rect">
            <a:avLst/>
          </a:prstGeom>
          <a:ln w="0">
            <a:noFill/>
          </a:ln>
        </p:spPr>
      </p:pic>
      <p:pic>
        <p:nvPicPr>
          <p:cNvPr id="69" name="Picture 68"/>
          <p:cNvPicPr/>
          <p:nvPr/>
        </p:nvPicPr>
        <p:blipFill>
          <a:blip r:embed="rId2"/>
          <a:stretch>
            <a:fillRect/>
          </a:stretch>
        </p:blipFill>
        <p:spPr>
          <a:xfrm>
            <a:off x="3289300" y="1584960"/>
            <a:ext cx="3071495" cy="3540125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90" y="1584325"/>
            <a:ext cx="3212465" cy="3540760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76835" y="546100"/>
            <a:ext cx="3071495" cy="601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MOSAIC PLOT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3289300" y="546100"/>
            <a:ext cx="3070860" cy="601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SIEVE PLOT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52590" y="546100"/>
            <a:ext cx="3212465" cy="601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altLang="en-US" sz="1800" b="1" strike="noStrike" spc="-1">
                <a:solidFill>
                  <a:srgbClr val="C9211E"/>
                </a:solidFill>
                <a:latin typeface="Arial"/>
              </a:rPr>
              <a:t>ASSOCIATION</a:t>
            </a: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 PLOT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1096010"/>
            <a:ext cx="5165090" cy="4510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0970" y="41910"/>
            <a:ext cx="9824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Using Colors for Residual-Based Shadings</a:t>
            </a:r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5312410" y="1037590"/>
            <a:ext cx="4765040" cy="46342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915" y="28575"/>
            <a:ext cx="4048125" cy="32950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3425190"/>
            <a:ext cx="7928610" cy="224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25425"/>
            <a:ext cx="6371590" cy="521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3362325"/>
            <a:ext cx="8571230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30" y="838200"/>
            <a:ext cx="586676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1105920" y="19440"/>
            <a:ext cx="7868160" cy="33422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617400" y="3403800"/>
            <a:ext cx="8845560" cy="226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822325"/>
            <a:ext cx="4676140" cy="4717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822325"/>
            <a:ext cx="5165090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710565"/>
            <a:ext cx="9528810" cy="377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885" y="358775"/>
            <a:ext cx="6333490" cy="495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0" y="2799080"/>
            <a:ext cx="6387465" cy="270827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675" y="67945"/>
            <a:ext cx="5859145" cy="265493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0" y="1083600"/>
            <a:ext cx="4714560" cy="428148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440" y="1374480"/>
            <a:ext cx="4974840" cy="3882600"/>
          </a:xfrm>
          <a:prstGeom prst="rect">
            <a:avLst/>
          </a:prstGeom>
          <a:ln w="0">
            <a:noFill/>
          </a:ln>
        </p:spPr>
      </p:pic>
      <p:sp>
        <p:nvSpPr>
          <p:cNvPr id="55" name="Text Box 54"/>
          <p:cNvSpPr txBox="1"/>
          <p:nvPr/>
        </p:nvSpPr>
        <p:spPr>
          <a:xfrm>
            <a:off x="1167840" y="365760"/>
            <a:ext cx="20325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0" strike="noStrike" spc="-1">
                <a:latin typeface="Arial"/>
              </a:rPr>
              <a:t>Grouped bar chart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217280" y="383040"/>
            <a:ext cx="14364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0" strike="noStrike" spc="-1">
                <a:latin typeface="Arial"/>
              </a:rPr>
              <a:t>3D bar chart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476640" y="1189440"/>
            <a:ext cx="4042440" cy="4362840"/>
          </a:xfrm>
          <a:prstGeom prst="rect">
            <a:avLst/>
          </a:prstGeom>
          <a:ln w="0">
            <a:noFill/>
          </a:ln>
        </p:spPr>
      </p:pic>
      <p:sp>
        <p:nvSpPr>
          <p:cNvPr id="58" name="Text Box 57"/>
          <p:cNvSpPr txBox="1"/>
          <p:nvPr/>
        </p:nvSpPr>
        <p:spPr>
          <a:xfrm>
            <a:off x="3165480" y="3780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STEP 1: CREATING SPINE PLOT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731520" y="82296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SPINE PLOT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5852160" y="76932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BAR CHART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5777280" y="1485360"/>
            <a:ext cx="3881880" cy="394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/>
          <p:nvPr/>
        </p:nvPicPr>
        <p:blipFill>
          <a:blip r:embed="rId1"/>
          <a:stretch>
            <a:fillRect/>
          </a:stretch>
        </p:blipFill>
        <p:spPr>
          <a:xfrm>
            <a:off x="371880" y="1280160"/>
            <a:ext cx="4363560" cy="436356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5685840" y="1169640"/>
            <a:ext cx="4225680" cy="4225680"/>
          </a:xfrm>
          <a:prstGeom prst="rect">
            <a:avLst/>
          </a:prstGeom>
          <a:ln w="0">
            <a:noFill/>
          </a:ln>
        </p:spPr>
      </p:pic>
      <p:sp>
        <p:nvSpPr>
          <p:cNvPr id="64" name="Text Box 63"/>
          <p:cNvSpPr txBox="1"/>
          <p:nvPr/>
        </p:nvSpPr>
        <p:spPr>
          <a:xfrm>
            <a:off x="5960160" y="62568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STACKED BAR CHART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3165480" y="3816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STEP 2: FURTHER SPLITTING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22960" y="586440"/>
            <a:ext cx="37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US" sz="1800" b="1" strike="noStrike" spc="-1">
                <a:solidFill>
                  <a:srgbClr val="C9211E"/>
                </a:solidFill>
                <a:latin typeface="Arial"/>
              </a:rPr>
              <a:t>MOSAIC PLOT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/>
          <p:nvPr/>
        </p:nvPicPr>
        <p:blipFill>
          <a:blip r:embed="rId1"/>
          <a:stretch>
            <a:fillRect/>
          </a:stretch>
        </p:blipFill>
        <p:spPr>
          <a:xfrm>
            <a:off x="5251320" y="1280160"/>
            <a:ext cx="4379760" cy="431748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6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" y="1097280"/>
            <a:ext cx="4558680" cy="449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40640" y="134620"/>
            <a:ext cx="5859145" cy="2654935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2930525"/>
            <a:ext cx="5465445" cy="244856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6075680" y="431800"/>
          <a:ext cx="3740150" cy="212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/>
                <a:gridCol w="748030"/>
                <a:gridCol w="748030"/>
                <a:gridCol w="748030"/>
                <a:gridCol w="748030"/>
              </a:tblGrid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Visit frquency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2-9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10-19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20+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p</a:t>
                      </a:r>
                      <a:endParaRPr lang="" altLang="en-US" sz="10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Regular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43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16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3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62/132</a:t>
                      </a:r>
                      <a:endParaRPr lang="" altLang="en-US" sz="10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Less than monthly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6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11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10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27/132</a:t>
                      </a:r>
                      <a:endParaRPr lang="" altLang="en-US" sz="10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Never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9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18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16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43/132</a:t>
                      </a:r>
                      <a:endParaRPr lang="" altLang="en-US" sz="10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P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58/132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45/132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29/132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132</a:t>
                      </a:r>
                      <a:endParaRPr lang="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5899785" y="3077845"/>
            <a:ext cx="3893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P(2-9&amp;Reg)=P(2-9) * P(Reg)</a:t>
            </a:r>
            <a:endParaRPr lang="" altLang="en-US"/>
          </a:p>
          <a:p>
            <a:r>
              <a:rPr lang="" altLang="en-US"/>
              <a:t>	     = 62/132 * 58/132</a:t>
            </a:r>
            <a:endParaRPr lang="" altLang="en-US"/>
          </a:p>
          <a:p>
            <a:r>
              <a:rPr lang="" altLang="en-US"/>
              <a:t>	     = 0.2064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Expected value = 0.2064 * 132</a:t>
            </a:r>
            <a:endParaRPr lang="" altLang="en-US"/>
          </a:p>
          <a:p>
            <a:r>
              <a:rPr lang="" altLang="en-US"/>
              <a:t>		= 27.24</a:t>
            </a:r>
            <a:endParaRPr lang="" altLang="en-US"/>
          </a:p>
          <a:p>
            <a:endParaRPr lang="" altLang="en-US"/>
          </a:p>
        </p:txBody>
      </p:sp>
      <p:sp>
        <p:nvSpPr>
          <p:cNvPr id="5" name="Round Single Corner Rectangle 4"/>
          <p:cNvSpPr/>
          <p:nvPr/>
        </p:nvSpPr>
        <p:spPr>
          <a:xfrm>
            <a:off x="4062095" y="5163185"/>
            <a:ext cx="1100455" cy="266700"/>
          </a:xfrm>
          <a:prstGeom prst="round1Rect">
            <a:avLst/>
          </a:prstGeom>
          <a:noFill/>
          <a:ln w="3810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0" y="2799080"/>
            <a:ext cx="6387465" cy="270827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675" y="67945"/>
            <a:ext cx="5859145" cy="265493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Presentation</Application>
  <PresentationFormat/>
  <Paragraphs>254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微软雅黑</vt:lpstr>
      <vt:lpstr>Droid Sans Fallback</vt:lpstr>
      <vt:lpstr>DejaVu Sans</vt:lpstr>
      <vt:lpstr/>
      <vt:lpstr>Arial Unicode MS</vt:lpstr>
      <vt:lpstr>Gubbi</vt:lpstr>
      <vt:lpstr>Phetsarath OT</vt:lpstr>
      <vt:lpstr>东文宋体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bacdao</cp:lastModifiedBy>
  <cp:revision>83</cp:revision>
  <dcterms:created xsi:type="dcterms:W3CDTF">2022-06-27T10:04:33Z</dcterms:created>
  <dcterms:modified xsi:type="dcterms:W3CDTF">2022-06-27T10:04:33Z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