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4765" y="1573530"/>
            <a:ext cx="9601835" cy="218694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8000" b="1"/>
              <a:t>Smoothing Spline Regression </a:t>
            </a:r>
            <a:r>
              <a:rPr lang="en-US" altLang="zh-CN" sz="8000" b="1"/>
              <a:t>plot </a:t>
            </a:r>
            <a:r>
              <a:rPr lang="zh-CN" altLang="en-US" sz="8000" b="1"/>
              <a:t>in R</a:t>
            </a:r>
            <a:endParaRPr lang="zh-CN" altLang="en-US" sz="8000" b="1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395153"/>
            <a:ext cx="9144000" cy="1655762"/>
          </a:xfrm>
        </p:spPr>
        <p:txBody>
          <a:bodyPr/>
          <a:lstStyle/>
          <a:p>
            <a:r>
              <a:rPr lang="en-US" altLang="zh-CN"/>
              <a:t>27.06.2022</a:t>
            </a:r>
            <a:endParaRPr lang="en-US" altLang="zh-CN"/>
          </a:p>
          <a:p>
            <a:r>
              <a:rPr lang="en-US" altLang="zh-CN"/>
              <a:t>Phuc Loi Luu, PhD</a:t>
            </a:r>
            <a:endParaRPr lang="en-US" altLang="zh-CN"/>
          </a:p>
          <a:p>
            <a:r>
              <a:rPr lang="en-US" altLang="zh-CN"/>
              <a:t>p.luu@garvan.org.au</a:t>
            </a:r>
            <a:endParaRPr lang="en-US" altLang="zh-CN"/>
          </a:p>
          <a:p>
            <a:r>
              <a:rPr lang="en-US" altLang="zh-CN"/>
              <a:t>luu.p.loi@googlemail.com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2260" y="1552575"/>
            <a:ext cx="3234690" cy="23107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460" y="189230"/>
            <a:ext cx="10300970" cy="643890"/>
          </a:xfrm>
        </p:spPr>
        <p:txBody>
          <a:bodyPr/>
          <a:p>
            <a:r>
              <a:rPr lang="en-US"/>
              <a:t>Exercise 1: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60" y="833120"/>
            <a:ext cx="5706745" cy="4273550"/>
          </a:xfrm>
        </p:spPr>
        <p:txBody>
          <a:bodyPr>
            <a:noAutofit/>
          </a:bodyPr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# load data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library(car)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data(Prestige)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head(Prestige)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# plot data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plot(Prestige$income, Prestige$prestige, xlab = "Income", ylab = "Prestige")</a:t>
            </a:r>
            <a:endParaRPr lang="en-US" sz="1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5810"/>
          <a:stretch>
            <a:fillRect/>
          </a:stretch>
        </p:blipFill>
        <p:spPr>
          <a:xfrm>
            <a:off x="6809105" y="548005"/>
            <a:ext cx="5158105" cy="11823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260" y="3822065"/>
            <a:ext cx="3742690" cy="26739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25" y="3221355"/>
            <a:ext cx="4716780" cy="33693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460" y="189230"/>
            <a:ext cx="10300970" cy="643890"/>
          </a:xfrm>
        </p:spPr>
        <p:txBody>
          <a:bodyPr/>
          <a:p>
            <a:r>
              <a:rPr lang="en-US"/>
              <a:t>Exercise 1: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60" y="833120"/>
            <a:ext cx="5706745" cy="5223510"/>
          </a:xfrm>
        </p:spPr>
        <p:txBody>
          <a:bodyPr>
            <a:noAutofit/>
          </a:bodyPr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# load data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library(car)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data(Prestige)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head(Prestige)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# plot data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plot(Prestige$income, Prestige$prestige, xlab = "Income", ylab = "Prestige")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# fit model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mod.ss &lt;- with(Prestige, ss(income, prestige))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mod.ss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# summarize fit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summary(mod.ss)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# plot fit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plot(mod.ss, xlab = "Income", ylab = "Prestige")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rug(Prestige$income)  # add rug to plot</a:t>
            </a:r>
            <a:endParaRPr lang="en-US" sz="140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217285" y="833120"/>
            <a:ext cx="5706745" cy="52235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# plot ss fit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plot(mod.ss, xlab = "Income", ylab = "Prestige")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# add lm fit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abline(coef(lm(prestige ~ income, data = Prestige)), lty = 2)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# add data and legend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with(Prestige, points(income, prestige))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legend("bottomright", legend = c("ss", "lm"), lty = 1:2, bty = "n")</a:t>
            </a:r>
            <a:endParaRPr 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9765" y="2401570"/>
            <a:ext cx="4837430" cy="3455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460" y="189230"/>
            <a:ext cx="10300970" cy="643890"/>
          </a:xfrm>
        </p:spPr>
        <p:txBody>
          <a:bodyPr/>
          <a:p>
            <a:r>
              <a:rPr lang="en-US"/>
              <a:t>Exercise 2: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60" y="833120"/>
            <a:ext cx="6424295" cy="5223510"/>
          </a:xfrm>
        </p:spPr>
        <p:txBody>
          <a:bodyPr>
            <a:noAutofit/>
          </a:bodyPr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# load data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library(MASS)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data(mcycle)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head(mcycle)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# plot data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plot(mcycle$times, mcycle$accel,  xlab = "Time (ms)", ylab = "Acceleration (g)")</a:t>
            </a:r>
            <a:endParaRPr lang="en-US" sz="1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735" y="401955"/>
            <a:ext cx="2066925" cy="1924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95" y="3186430"/>
            <a:ext cx="4871720" cy="34804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460" y="189230"/>
            <a:ext cx="10300970" cy="643890"/>
          </a:xfrm>
        </p:spPr>
        <p:txBody>
          <a:bodyPr/>
          <a:p>
            <a:r>
              <a:rPr lang="en-US"/>
              <a:t>Exercise 2: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60" y="833120"/>
            <a:ext cx="6424295" cy="5223510"/>
          </a:xfrm>
        </p:spPr>
        <p:txBody>
          <a:bodyPr>
            <a:noAutofit/>
          </a:bodyPr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# load data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library(MASS)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data(mcycle)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head(mcycle)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# plot data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plot(mcycle$times, mcycle$accel,  xlab = "Time (ms)", ylab = "Acceleration (g)")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# fit model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mod.ss &lt;- with(mcycle, ss(times, accel))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mod.ss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# summarize fit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summary(mod.ss)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# plot fit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plot(mod.ss, xlab = "Time (ms)", ylab = "Acceleration (g)")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rug(mcycle$times)  # add rug to plot</a:t>
            </a:r>
            <a:endParaRPr 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5464810" y="6328410"/>
            <a:ext cx="63938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http://users.stat.umn.edu/~helwig/notes/smooth-spline-notes.html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460" y="189230"/>
            <a:ext cx="10300970" cy="643890"/>
          </a:xfrm>
        </p:spPr>
        <p:txBody>
          <a:bodyPr/>
          <a:p>
            <a:r>
              <a:rPr lang="en-US"/>
              <a:t>Exercise 3: plot using ggplot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60" y="833120"/>
            <a:ext cx="6424295" cy="5223510"/>
          </a:xfrm>
        </p:spPr>
        <p:txBody>
          <a:bodyPr>
            <a:noAutofit/>
          </a:bodyPr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# load data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library(MASS)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data(mcycle)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head(mcycle)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# plot data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plot(mcycle$times, mcycle$accel,  xlab = "Time (ms)", ylab = "Acceleration (g)")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# ggplot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ggplot(mcycle, aes(x=times, y=accel)) + geom_point() + geom_smooth(method = lm)  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# loess method: local regression fitting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>
                <a:sym typeface="+mn-ea"/>
              </a:rPr>
              <a:t>ggplot(mcycle, aes(x=times, y=accel)) + geom_point() + </a:t>
            </a:r>
            <a:r>
              <a:rPr lang="en-US" sz="1400"/>
              <a:t> geom_smooth(method = "loess")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# with function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>
                <a:sym typeface="+mn-ea"/>
              </a:rPr>
              <a:t>ggplot(mcycle, aes(x=times, y=accel)) + geom_point() + </a:t>
            </a:r>
            <a:r>
              <a:rPr lang="en-US" sz="1400"/>
              <a:t>geom_smooth(method = "lm", formula = y ~ poly(x, 3), se = FALSE)</a:t>
            </a:r>
            <a:endParaRPr 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460" y="189230"/>
            <a:ext cx="10300970" cy="643890"/>
          </a:xfrm>
        </p:spPr>
        <p:txBody>
          <a:bodyPr/>
          <a:p>
            <a:r>
              <a:rPr lang="en-US"/>
              <a:t>Exercise 4: plot using ggplot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460" y="833120"/>
            <a:ext cx="6424295" cy="5223510"/>
          </a:xfrm>
        </p:spPr>
        <p:txBody>
          <a:bodyPr>
            <a:noAutofit/>
          </a:bodyPr>
          <a:p>
            <a:pPr marL="0" indent="0" algn="just">
              <a:lnSpc>
                <a:spcPct val="110000"/>
              </a:lnSpc>
              <a:buNone/>
            </a:pPr>
            <a:r>
              <a:rPr lang="en-US" sz="1400">
                <a:sym typeface="+mn-ea"/>
              </a:rPr>
              <a:t># load data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>
                <a:sym typeface="+mn-ea"/>
              </a:rPr>
              <a:t>library(car)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>
                <a:sym typeface="+mn-ea"/>
              </a:rPr>
              <a:t>data(Prestige)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>
                <a:sym typeface="+mn-ea"/>
              </a:rPr>
              <a:t>head(Prestige)</a:t>
            </a:r>
            <a:endParaRPr 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Content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3600"/>
              <a:t>Motivation</a:t>
            </a:r>
            <a:endParaRPr lang="en-US" sz="3600"/>
          </a:p>
          <a:p>
            <a:r>
              <a:rPr lang="en-US" sz="3600">
                <a:sym typeface="+mn-ea"/>
              </a:rPr>
              <a:t>Comparing smooth.spline vs ss</a:t>
            </a:r>
            <a:endParaRPr lang="en-US" sz="3600"/>
          </a:p>
          <a:p>
            <a:r>
              <a:rPr lang="en-US" sz="3600"/>
              <a:t>Parameters</a:t>
            </a:r>
            <a:endParaRPr lang="en-US" sz="3600"/>
          </a:p>
          <a:p>
            <a:r>
              <a:rPr lang="en-US" sz="3600"/>
              <a:t>Exercises</a:t>
            </a:r>
            <a:endParaRPr lang="en-US" sz="3600"/>
          </a:p>
          <a:p>
            <a:endParaRPr 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643890"/>
          </a:xfrm>
        </p:spPr>
        <p:txBody>
          <a:bodyPr/>
          <a:p>
            <a:r>
              <a:rPr lang="en-US"/>
              <a:t>Motivation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187450"/>
            <a:ext cx="5866765" cy="498983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# define function</a:t>
            </a:r>
            <a:endParaRPr lang="en-US"/>
          </a:p>
          <a:p>
            <a:pPr marL="0" indent="0">
              <a:buNone/>
            </a:pPr>
            <a:r>
              <a:rPr lang="en-US"/>
              <a:t>n &lt;- 101</a:t>
            </a:r>
            <a:endParaRPr lang="en-US"/>
          </a:p>
          <a:p>
            <a:pPr marL="0" indent="0">
              <a:buNone/>
            </a:pPr>
            <a:r>
              <a:rPr lang="en-US"/>
              <a:t>x &lt;- seq(0, 1, length.out = n)</a:t>
            </a:r>
            <a:endParaRPr lang="en-US"/>
          </a:p>
          <a:p>
            <a:pPr marL="0" indent="0">
              <a:buNone/>
            </a:pPr>
            <a:r>
              <a:rPr lang="en-US"/>
              <a:t>fx &lt;- sin(2 * pi * x)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# generate noisy data</a:t>
            </a:r>
            <a:endParaRPr lang="en-US"/>
          </a:p>
          <a:p>
            <a:pPr marL="0" indent="0">
              <a:buNone/>
            </a:pPr>
            <a:r>
              <a:rPr lang="en-US"/>
              <a:t>set.seed(1)</a:t>
            </a:r>
            <a:endParaRPr lang="en-US"/>
          </a:p>
          <a:p>
            <a:pPr marL="0" indent="0">
              <a:buNone/>
            </a:pPr>
            <a:r>
              <a:rPr lang="en-US"/>
              <a:t>y &lt;- fx + rnorm(n, sd = 0.5)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# ggplot2</a:t>
            </a:r>
            <a:endParaRPr lang="en-US"/>
          </a:p>
          <a:p>
            <a:pPr marL="0" indent="0">
              <a:buNone/>
            </a:pPr>
            <a:r>
              <a:rPr lang="en-US"/>
              <a:t>dt &lt;- data.frame(x=x,y=y)</a:t>
            </a:r>
            <a:endParaRPr lang="en-US"/>
          </a:p>
          <a:p>
            <a:pPr marL="0" indent="0">
              <a:buNone/>
            </a:pPr>
            <a:r>
              <a:rPr lang="en-US"/>
              <a:t>ggplot(dt, aes(x, y)) + geom_point() + geom_smooth(method = lm)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# plot data and f(x)</a:t>
            </a:r>
            <a:endParaRPr lang="en-US"/>
          </a:p>
          <a:p>
            <a:pPr marL="0" indent="0">
              <a:buNone/>
            </a:pPr>
            <a:r>
              <a:rPr lang="en-US"/>
              <a:t>plot(x, y)             # data</a:t>
            </a:r>
            <a:endParaRPr lang="en-US"/>
          </a:p>
          <a:p>
            <a:pPr marL="0" indent="0">
              <a:buNone/>
            </a:pPr>
            <a:r>
              <a:rPr lang="en-US"/>
              <a:t>lines(x, fx, lwd = 2)  # f(x)</a:t>
            </a:r>
            <a:endParaRPr lang="en-US"/>
          </a:p>
          <a:p>
            <a:pPr marL="0" indent="0">
              <a:buNone/>
            </a:pPr>
            <a:r>
              <a:rPr lang="en-US"/>
              <a:t>legend("topright", legend = "f(x)", lty = 1, lwd = 2, bty = "n")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2465" y="394335"/>
            <a:ext cx="3326130" cy="30810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110" y="3881755"/>
            <a:ext cx="2888615" cy="26752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905" y="346710"/>
            <a:ext cx="3131820" cy="31762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643890"/>
          </a:xfrm>
        </p:spPr>
        <p:txBody>
          <a:bodyPr/>
          <a:p>
            <a:r>
              <a:rPr lang="en-US"/>
              <a:t>Comparing smooth.spline vs 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187450"/>
            <a:ext cx="5074285" cy="4989830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# load 'npreg' package</a:t>
            </a:r>
            <a:endParaRPr lang="en-US"/>
          </a:p>
          <a:p>
            <a:pPr marL="0" indent="0">
              <a:buNone/>
            </a:pPr>
            <a:r>
              <a:rPr lang="en-US"/>
              <a:t># install.packages("npreg")</a:t>
            </a:r>
            <a:endParaRPr lang="en-US"/>
          </a:p>
          <a:p>
            <a:pPr marL="0" indent="0">
              <a:buNone/>
            </a:pPr>
            <a:r>
              <a:rPr lang="en-US"/>
              <a:t>library(npreg)</a:t>
            </a:r>
            <a:endParaRPr lang="en-US"/>
          </a:p>
          <a:p>
            <a:pPr marL="0" indent="0">
              <a:buNone/>
            </a:pPr>
            <a:r>
              <a:rPr lang="en-US"/>
              <a:t># fit using ss</a:t>
            </a:r>
            <a:endParaRPr lang="en-US"/>
          </a:p>
          <a:p>
            <a:pPr marL="0" indent="0">
              <a:buNone/>
            </a:pPr>
            <a:r>
              <a:rPr lang="en-US"/>
              <a:t>mod.ss &lt;- ss(x, y, nknots = 10)</a:t>
            </a:r>
            <a:endParaRPr lang="en-US"/>
          </a:p>
          <a:p>
            <a:pPr marL="0" indent="0">
              <a:buNone/>
            </a:pPr>
            <a:r>
              <a:rPr lang="en-US"/>
              <a:t>mod.ss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# fit using smooth.spline</a:t>
            </a:r>
            <a:endParaRPr lang="en-US"/>
          </a:p>
          <a:p>
            <a:pPr marL="0" indent="0">
              <a:buNone/>
            </a:pPr>
            <a:r>
              <a:rPr lang="en-US"/>
              <a:t>mod.smsp &lt;- smooth.spline(x, y, nknots = 10)</a:t>
            </a:r>
            <a:endParaRPr lang="en-US"/>
          </a:p>
          <a:p>
            <a:pPr marL="0" indent="0">
              <a:buNone/>
            </a:pPr>
            <a:r>
              <a:rPr lang="en-US"/>
              <a:t>mod.smsp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# compare returned objects</a:t>
            </a:r>
            <a:endParaRPr lang="en-US"/>
          </a:p>
          <a:p>
            <a:pPr marL="0" indent="0">
              <a:buNone/>
            </a:pPr>
            <a:r>
              <a:rPr lang="en-US"/>
              <a:t>names(mod.ss)</a:t>
            </a:r>
            <a:endParaRPr lang="en-US"/>
          </a:p>
          <a:p>
            <a:pPr marL="0" indent="0">
              <a:buNone/>
            </a:pPr>
            <a:r>
              <a:rPr lang="en-US"/>
              <a:t>names(mod.smsp)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5890260" y="1187450"/>
            <a:ext cx="5074285" cy="498983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# rmse between solutions</a:t>
            </a:r>
            <a:endParaRPr lang="en-US"/>
          </a:p>
          <a:p>
            <a:pPr marL="0" indent="0">
              <a:buNone/>
            </a:pPr>
            <a:r>
              <a:rPr lang="en-US"/>
              <a:t>sqrt(mean(( mod.ss$y - mod.smsp$y )^2))</a:t>
            </a:r>
            <a:endParaRPr lang="en-US"/>
          </a:p>
          <a:p>
            <a:pPr marL="0" indent="0">
              <a:buNone/>
            </a:pPr>
            <a:r>
              <a:rPr lang="en-US"/>
              <a:t># rmse between solutions and f(x)</a:t>
            </a:r>
            <a:endParaRPr lang="en-US"/>
          </a:p>
          <a:p>
            <a:pPr marL="0" indent="0">
              <a:buNone/>
            </a:pPr>
            <a:r>
              <a:rPr lang="en-US"/>
              <a:t>sqrt(mean(( fx - mod.ss$y )^2))</a:t>
            </a:r>
            <a:endParaRPr lang="en-US"/>
          </a:p>
          <a:p>
            <a:pPr marL="0" indent="0">
              <a:buNone/>
            </a:pPr>
            <a:r>
              <a:rPr lang="en-US"/>
              <a:t>sqrt(mean(( fx - mod.smsp$y )^2))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995" y="301625"/>
            <a:ext cx="10300970" cy="643890"/>
          </a:xfrm>
        </p:spPr>
        <p:txBody>
          <a:bodyPr/>
          <a:p>
            <a:r>
              <a:rPr lang="en-US"/>
              <a:t>Plot the comparing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630" y="1162050"/>
            <a:ext cx="4755515" cy="4980940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sz="1800"/>
              <a:t># plot results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plot(x, y)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lines(x, fx, lwd = 2)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lines(x, mod.ss$y, lty = 2, col = 2, lwd = 2)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lines(x, mod.smsp$y, lty = 3, col = 3, lwd = 2)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legend("topright",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legend = c("f(x)", "ss", "smooth.spline"),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 lty = 1:3, col = 1:3, lwd = 2, bty = "n")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# plot method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plot(mod.ss)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# summary method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mod.sum &lt;- summary(mod.ss)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mod.sum</a:t>
            </a:r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1635" y="189230"/>
            <a:ext cx="5511800" cy="39376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05" y="4187190"/>
            <a:ext cx="3655060" cy="26104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995" y="301625"/>
            <a:ext cx="10300970" cy="643890"/>
          </a:xfrm>
        </p:spPr>
        <p:txBody>
          <a:bodyPr/>
          <a:p>
            <a:r>
              <a:rPr lang="en-US"/>
              <a:t>Smoothing Parameter Influence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25" y="1240155"/>
            <a:ext cx="10380345" cy="4152265"/>
          </a:xfrm>
        </p:spPr>
        <p:txBody>
          <a:bodyPr>
            <a:noAutofit/>
          </a:bodyPr>
          <a:p>
            <a:pPr algn="just">
              <a:lnSpc>
                <a:spcPct val="110000"/>
              </a:lnSpc>
            </a:pPr>
            <a:r>
              <a:rPr lang="en-US" sz="2400"/>
              <a:t>As λ→0 the penalty has less influence on the penalized least squares functional So, for very small values of λ, the function estimate f</a:t>
            </a:r>
            <a:r>
              <a:rPr lang="en-US" sz="2400" baseline="-25000"/>
              <a:t>λ</a:t>
            </a:r>
            <a:r>
              <a:rPr lang="en-US" sz="2400"/>
              <a:t> essentially minimizes the residual sum of squares.</a:t>
            </a:r>
            <a:endParaRPr lang="en-US" sz="2400"/>
          </a:p>
          <a:p>
            <a:pPr algn="just">
              <a:lnSpc>
                <a:spcPct val="110000"/>
              </a:lnSpc>
            </a:pPr>
            <a:r>
              <a:rPr lang="en-US" sz="2400"/>
              <a:t>As λ→∞ the penalty has more influence the penalized least squares functional. So, for very large values of λ, the function estimate f</a:t>
            </a:r>
            <a:r>
              <a:rPr lang="en-US" sz="2400" baseline="-25000"/>
              <a:t>λ</a:t>
            </a:r>
            <a:r>
              <a:rPr lang="en-US" sz="2400"/>
              <a:t> is essentially constrained to have a zero penalty, i.e., J</a:t>
            </a:r>
            <a:r>
              <a:rPr lang="en-US" sz="2400" baseline="-25000"/>
              <a:t>m</a:t>
            </a:r>
            <a:r>
              <a:rPr lang="en-US" sz="2400"/>
              <a:t>(f</a:t>
            </a:r>
            <a:r>
              <a:rPr lang="en-US" sz="2400" baseline="-25000"/>
              <a:t>λ</a:t>
            </a:r>
            <a:r>
              <a:rPr lang="en-US" sz="2400"/>
              <a:t>)≈0.</a:t>
            </a:r>
            <a:endParaRPr lang="en-US" sz="2400"/>
          </a:p>
          <a:p>
            <a:pPr algn="just">
              <a:lnSpc>
                <a:spcPct val="110000"/>
              </a:lnSpc>
            </a:pPr>
            <a:r>
              <a:rPr lang="en-US" sz="2400"/>
              <a:t>As λ increases from 0 to ∞, the function estimate f</a:t>
            </a:r>
            <a:r>
              <a:rPr lang="en-US" sz="2400" baseline="-25000"/>
              <a:t>λ</a:t>
            </a:r>
            <a:r>
              <a:rPr lang="en-US" sz="2400"/>
              <a:t> is forced to be smoother with respect to the penalty functional J</a:t>
            </a:r>
            <a:r>
              <a:rPr lang="en-US" sz="2400" baseline="-25000"/>
              <a:t>m</a:t>
            </a:r>
            <a:r>
              <a:rPr lang="en-US" sz="2400"/>
              <a:t>(⋅). The goal is to find the λ that produces the “correct” degree of smoothness for the function estimate.</a:t>
            </a: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835" y="301625"/>
            <a:ext cx="10300970" cy="643890"/>
          </a:xfrm>
        </p:spPr>
        <p:txBody>
          <a:bodyPr/>
          <a:p>
            <a:r>
              <a:rPr lang="en-US"/>
              <a:t>Smoothing Parameter Influence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470" y="1162050"/>
            <a:ext cx="3303905" cy="4980940"/>
          </a:xfrm>
        </p:spPr>
        <p:txBody>
          <a:bodyPr>
            <a:normAutofit fontScale="60000"/>
          </a:bodyPr>
          <a:p>
            <a:pPr marL="0" indent="0" algn="just">
              <a:buNone/>
            </a:pPr>
            <a:r>
              <a:rPr lang="en-US" sz="1800"/>
              <a:t># subplots (1 x 3)</a:t>
            </a:r>
            <a:endParaRPr lang="en-US" sz="1800"/>
          </a:p>
          <a:p>
            <a:pPr marL="0" indent="0" algn="just">
              <a:buNone/>
            </a:pPr>
            <a:r>
              <a:rPr lang="en-US" sz="1800"/>
              <a:t>par(mfrow = c(1,3))</a:t>
            </a:r>
            <a:endParaRPr lang="en-US" sz="1800"/>
          </a:p>
          <a:p>
            <a:pPr marL="0" indent="0" algn="just">
              <a:buNone/>
            </a:pPr>
            <a:endParaRPr lang="en-US" sz="1800"/>
          </a:p>
          <a:p>
            <a:pPr marL="0" indent="0" algn="just">
              <a:buNone/>
            </a:pPr>
            <a:r>
              <a:rPr lang="en-US" sz="1800"/>
              <a:t># lambda = 1e-15 (df = n)</a:t>
            </a:r>
            <a:endParaRPr lang="en-US" sz="1800"/>
          </a:p>
          <a:p>
            <a:pPr marL="0" indent="0" algn="just">
              <a:buNone/>
            </a:pPr>
            <a:r>
              <a:rPr lang="en-US" sz="1800"/>
              <a:t>mod.ss0 &lt;- ss(x, y, all.knots = TRUE, lambda = 1e-15)</a:t>
            </a:r>
            <a:endParaRPr lang="en-US" sz="1800"/>
          </a:p>
          <a:p>
            <a:pPr marL="0" indent="0" algn="just">
              <a:buNone/>
            </a:pPr>
            <a:r>
              <a:rPr lang="en-US" sz="1800"/>
              <a:t>plot(mod.ss0, ylim = c(-1.75, 1.75))</a:t>
            </a:r>
            <a:endParaRPr lang="en-US" sz="1800"/>
          </a:p>
          <a:p>
            <a:pPr marL="0" indent="0" algn="just">
              <a:buNone/>
            </a:pPr>
            <a:r>
              <a:rPr lang="en-US" sz="1800"/>
              <a:t>points(x, y)</a:t>
            </a:r>
            <a:endParaRPr lang="en-US" sz="1800"/>
          </a:p>
          <a:p>
            <a:pPr marL="0" indent="0" algn="just">
              <a:buNone/>
            </a:pPr>
            <a:endParaRPr lang="en-US" sz="1800"/>
          </a:p>
          <a:p>
            <a:pPr marL="0" indent="0" algn="just">
              <a:buNone/>
            </a:pPr>
            <a:r>
              <a:rPr lang="en-US" sz="1800"/>
              <a:t># GCV selection</a:t>
            </a:r>
            <a:endParaRPr lang="en-US" sz="1800"/>
          </a:p>
          <a:p>
            <a:pPr marL="0" indent="0" algn="just">
              <a:buNone/>
            </a:pPr>
            <a:r>
              <a:rPr lang="en-US" sz="1800"/>
              <a:t>mod.ss &lt;- ss(x, y, all.knots = TRUE)</a:t>
            </a:r>
            <a:endParaRPr lang="en-US" sz="1800"/>
          </a:p>
          <a:p>
            <a:pPr marL="0" indent="0" algn="just">
              <a:buNone/>
            </a:pPr>
            <a:r>
              <a:rPr lang="en-US" sz="1800"/>
              <a:t>plot(mod.ss, ylim = c(-1.75, 1.75))</a:t>
            </a:r>
            <a:endParaRPr lang="en-US" sz="1800"/>
          </a:p>
          <a:p>
            <a:pPr marL="0" indent="0" algn="just">
              <a:buNone/>
            </a:pPr>
            <a:r>
              <a:rPr lang="en-US" sz="1800"/>
              <a:t>points(x, y)</a:t>
            </a:r>
            <a:endParaRPr lang="en-US" sz="1800"/>
          </a:p>
          <a:p>
            <a:pPr marL="0" indent="0" algn="just">
              <a:buNone/>
            </a:pPr>
            <a:endParaRPr lang="en-US" sz="1800"/>
          </a:p>
          <a:p>
            <a:pPr marL="0" indent="0" algn="just">
              <a:buNone/>
            </a:pPr>
            <a:r>
              <a:rPr lang="en-US" sz="1800"/>
              <a:t># lambda = 100 (df = m)</a:t>
            </a:r>
            <a:endParaRPr lang="en-US" sz="1800"/>
          </a:p>
          <a:p>
            <a:pPr marL="0" indent="0" algn="just">
              <a:buNone/>
            </a:pPr>
            <a:r>
              <a:rPr lang="en-US" sz="1800"/>
              <a:t>mod.ss10 &lt;- ss(x, y, all.knots = TRUE, lambda = 100)</a:t>
            </a:r>
            <a:endParaRPr lang="en-US" sz="1800"/>
          </a:p>
          <a:p>
            <a:pPr marL="0" indent="0" algn="just">
              <a:buNone/>
            </a:pPr>
            <a:r>
              <a:rPr lang="en-US" sz="1800"/>
              <a:t>plot(mod.ss10, ylim = c(-1.75, 1.75))</a:t>
            </a:r>
            <a:endParaRPr lang="en-US" sz="1800"/>
          </a:p>
          <a:p>
            <a:pPr marL="0" indent="0" algn="just">
              <a:buNone/>
            </a:pPr>
            <a:r>
              <a:rPr lang="en-US" sz="1800"/>
              <a:t>points(x, y)</a:t>
            </a:r>
            <a:endParaRPr lang="en-US" sz="1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7635" y="2068830"/>
            <a:ext cx="7764780" cy="25882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995" y="301625"/>
            <a:ext cx="10300970" cy="643890"/>
          </a:xfrm>
        </p:spPr>
        <p:txBody>
          <a:bodyPr/>
          <a:p>
            <a:r>
              <a:rPr lang="en-US"/>
              <a:t>Penalty Order Influence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25" y="1240155"/>
            <a:ext cx="10380345" cy="4152265"/>
          </a:xfrm>
        </p:spPr>
        <p:txBody>
          <a:bodyPr>
            <a:noAutofit/>
          </a:bodyPr>
          <a:p>
            <a:pPr algn="just">
              <a:lnSpc>
                <a:spcPct val="110000"/>
              </a:lnSpc>
            </a:pPr>
            <a:r>
              <a:rPr lang="en-US" sz="2400"/>
              <a:t>Setting m=2 produces a cubic smoothing spline, which penalizes the squared second derivative of the function. Cubic smoothing splines are the default in many software. Cubic smoothing splines estimate f(⋅) using piecewise cubic functions, which are connected at points known as “knots” (later defined). The function estimates have two continuous derivatives at the knots, ensuring a smooth estimate of the function and its derivatives. </a:t>
            </a:r>
            <a:endParaRPr lang="en-US" sz="2400"/>
          </a:p>
          <a:p>
            <a:pPr algn="just">
              <a:lnSpc>
                <a:spcPct val="110000"/>
              </a:lnSpc>
            </a:pPr>
            <a:r>
              <a:rPr lang="en-US" sz="2400"/>
              <a:t>Setting m=1 results in a linear smoothing spline (a piecewise linear function)</a:t>
            </a:r>
            <a:endParaRPr lang="en-US" sz="2400"/>
          </a:p>
          <a:p>
            <a:pPr algn="just">
              <a:lnSpc>
                <a:spcPct val="110000"/>
              </a:lnSpc>
            </a:pPr>
            <a:r>
              <a:rPr lang="en-US" sz="2400"/>
              <a:t>Setting m=3 produces a quintic smoothing spline (a piecewise quintic function).</a:t>
            </a:r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80" y="344805"/>
            <a:ext cx="10300970" cy="643890"/>
          </a:xfrm>
        </p:spPr>
        <p:txBody>
          <a:bodyPr/>
          <a:p>
            <a:r>
              <a:rPr lang="en-US"/>
              <a:t>Penalty Order Influence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880" y="1784350"/>
            <a:ext cx="4366895" cy="4273550"/>
          </a:xfrm>
        </p:spPr>
        <p:txBody>
          <a:bodyPr>
            <a:noAutofit/>
          </a:bodyPr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mod.lin &lt;- ss(x, y, nknots = 10, m = 1)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mod.cub &lt;- ss(x, y, nknots = 10)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mod.qui &lt;- ss(x, y, nknots = 10, m = 3)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par(mfrow = c(1,3))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plot(mod.lin, ylim = c(-1.75, 1.75))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points(x, y)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plot(mod.cub, ylim = c(-1.75, 1.75))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points(x, y)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plot(mod.qui, ylim = c(-1.75, 1.75))</a:t>
            </a:r>
            <a:endParaRPr lang="en-US" sz="1400"/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400"/>
              <a:t>points(x, y)</a:t>
            </a:r>
            <a:endParaRPr lang="en-US" sz="1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3780" y="2249170"/>
            <a:ext cx="8505825" cy="2835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5207</Words>
  <Application>WPS Presentation</Application>
  <PresentationFormat>宽屏</PresentationFormat>
  <Paragraphs>208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C059</vt:lpstr>
      <vt:lpstr>DejaVu Math TeX Gyre</vt:lpstr>
      <vt:lpstr>Office Theme</vt:lpstr>
      <vt:lpstr>PowerPoint 演示文稿</vt:lpstr>
      <vt:lpstr>PowerPoint 演示文稿</vt:lpstr>
      <vt:lpstr>PowerPoint 演示文稿</vt:lpstr>
      <vt:lpstr>Motivation</vt:lpstr>
      <vt:lpstr>Comparing smooth.spline vs ss</vt:lpstr>
      <vt:lpstr>Plot the comparing</vt:lpstr>
      <vt:lpstr>Smoothing Parameter Influence</vt:lpstr>
      <vt:lpstr>Smoothing Parameter Influence</vt:lpstr>
      <vt:lpstr>Penalty Order Influence</vt:lpstr>
      <vt:lpstr>Penalty Order Influence</vt:lpstr>
      <vt:lpstr>Exercise:</vt:lpstr>
      <vt:lpstr>Exercise:</vt:lpstr>
      <vt:lpstr>Exercise 2:</vt:lpstr>
      <vt:lpstr>Exercise 2:</vt:lpstr>
      <vt:lpstr>Exercise 3: plot using ggplot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phuluu</cp:lastModifiedBy>
  <cp:revision>56</cp:revision>
  <dcterms:created xsi:type="dcterms:W3CDTF">2022-06-27T12:41:28Z</dcterms:created>
  <dcterms:modified xsi:type="dcterms:W3CDTF">2022-06-27T12:41:28Z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