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6" r:id="rId24"/>
    <p:sldId id="267" r:id="rId25"/>
    <p:sldId id="279" r:id="rId26"/>
    <p:sldId id="280" r:id="rId27"/>
    <p:sldId id="281" r:id="rId28"/>
    <p:sldId id="282" r:id="rId29"/>
    <p:sldId id="284" r:id="rId30"/>
    <p:sldId id="285" r:id="rId31"/>
    <p:sldId id="287" r:id="rId32"/>
    <p:sldId id="286" r:id="rId33"/>
    <p:sldId id="288" r:id="rId34"/>
    <p:sldId id="342" r:id="rId35"/>
    <p:sldId id="343" r:id="rId36"/>
    <p:sldId id="344" r:id="rId3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>
      <p:cViewPr varScale="1">
        <p:scale>
          <a:sx n="85" d="100"/>
          <a:sy n="85" d="100"/>
        </p:scale>
        <p:origin x="148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7609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7609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7609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143" y="6379463"/>
            <a:ext cx="8503920" cy="10668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32297" y="6406164"/>
            <a:ext cx="8415020" cy="12700"/>
          </a:xfrm>
          <a:custGeom>
            <a:avLst/>
            <a:gdLst/>
            <a:ahLst/>
            <a:cxnLst/>
            <a:rect l="l" t="t" r="r" b="b"/>
            <a:pathLst>
              <a:path w="8415020" h="12700">
                <a:moveTo>
                  <a:pt x="0" y="12452"/>
                </a:moveTo>
                <a:lnTo>
                  <a:pt x="8414884" y="0"/>
                </a:lnTo>
              </a:path>
            </a:pathLst>
          </a:custGeom>
          <a:ln w="9525">
            <a:solidFill>
              <a:srgbClr val="1961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27" y="6368807"/>
            <a:ext cx="437820" cy="48919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2753" y="2206244"/>
            <a:ext cx="6718492" cy="1120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7609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6219" y="1331467"/>
            <a:ext cx="8671560" cy="2697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26706" y="6520360"/>
            <a:ext cx="1259839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8390" y="6520360"/>
            <a:ext cx="75628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9242" y="6499024"/>
            <a:ext cx="2317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.CITY TÂN ĐỨC – CƠ HỘI ĐẦU TƯ KHÔNG THỂ BỎ LỠ – E.City TAN DUC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83" b="11418"/>
          <a:stretch>
            <a:fillRect/>
          </a:stretch>
        </p:blipFill>
        <p:spPr bwMode="auto">
          <a:xfrm>
            <a:off x="2822" y="0"/>
            <a:ext cx="916106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120" y="6019800"/>
            <a:ext cx="8617236" cy="85788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078355" marR="5080" indent="-2066290" algn="ctr">
              <a:spcBef>
                <a:spcPts val="215"/>
              </a:spcBef>
            </a:pPr>
            <a:r>
              <a:rPr lang="en-US" sz="1800" dirty="0"/>
              <a:t>Adapted and modified from :  </a:t>
            </a:r>
            <a:r>
              <a:rPr sz="1800" spc="-5" dirty="0"/>
              <a:t>CS201: </a:t>
            </a:r>
            <a:r>
              <a:rPr sz="1800" spc="-25" dirty="0"/>
              <a:t>Data </a:t>
            </a:r>
            <a:r>
              <a:rPr sz="1800" spc="-10" dirty="0"/>
              <a:t>Structure </a:t>
            </a:r>
            <a:r>
              <a:rPr sz="1800" dirty="0"/>
              <a:t>&amp; </a:t>
            </a:r>
            <a:r>
              <a:rPr sz="1800" spc="-10" dirty="0"/>
              <a:t>Algorithms </a:t>
            </a:r>
            <a:r>
              <a:rPr sz="1800" spc="-800" dirty="0"/>
              <a:t> </a:t>
            </a:r>
            <a:r>
              <a:rPr sz="1800" spc="-5" dirty="0"/>
              <a:t>(Spring</a:t>
            </a:r>
            <a:r>
              <a:rPr sz="1800" dirty="0"/>
              <a:t> 2022)</a:t>
            </a:r>
            <a:br>
              <a:rPr lang="en-US" sz="1800" dirty="0"/>
            </a:br>
            <a:r>
              <a:rPr lang="en-US" sz="1800" spc="-65" dirty="0">
                <a:solidFill>
                  <a:srgbClr val="17375E"/>
                </a:solidFill>
                <a:latin typeface="Calibri"/>
                <a:cs typeface="Calibri"/>
              </a:rPr>
              <a:t>Dr. </a:t>
            </a:r>
            <a:r>
              <a:rPr lang="en-US" sz="1800" spc="-5" dirty="0">
                <a:solidFill>
                  <a:srgbClr val="17375E"/>
                </a:solidFill>
                <a:latin typeface="Calibri"/>
                <a:cs typeface="Calibri"/>
              </a:rPr>
              <a:t>Cao Tien </a:t>
            </a:r>
            <a:r>
              <a:rPr lang="en-US" sz="1800" dirty="0">
                <a:solidFill>
                  <a:srgbClr val="17375E"/>
                </a:solidFill>
                <a:latin typeface="Calibri"/>
                <a:cs typeface="Calibri"/>
              </a:rPr>
              <a:t>Dung </a:t>
            </a:r>
            <a:r>
              <a:rPr lang="en-US" sz="1800" spc="-415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17375E"/>
                </a:solidFill>
                <a:latin typeface="Calibri"/>
                <a:cs typeface="Calibri"/>
              </a:rPr>
              <a:t>School</a:t>
            </a:r>
            <a:r>
              <a:rPr lang="en-US" sz="1800" spc="-10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17375E"/>
                </a:solidFill>
                <a:latin typeface="Calibri"/>
                <a:cs typeface="Calibri"/>
              </a:rPr>
              <a:t>of</a:t>
            </a:r>
            <a:r>
              <a:rPr lang="en-US" sz="1800" spc="-15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17375E"/>
                </a:solidFill>
                <a:latin typeface="Calibri"/>
                <a:cs typeface="Calibri"/>
              </a:rPr>
              <a:t>Engineering </a:t>
            </a:r>
            <a:r>
              <a:rPr lang="en-US" sz="1800" dirty="0">
                <a:solidFill>
                  <a:srgbClr val="17375E"/>
                </a:solidFill>
                <a:latin typeface="Calibri"/>
                <a:cs typeface="Calibri"/>
              </a:rPr>
              <a:t>–</a:t>
            </a:r>
            <a:r>
              <a:rPr lang="en-US" sz="1800" spc="-10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lang="en-US" sz="1800" spc="-50" dirty="0">
                <a:solidFill>
                  <a:srgbClr val="17375E"/>
                </a:solidFill>
                <a:latin typeface="Calibri"/>
                <a:cs typeface="Calibri"/>
              </a:rPr>
              <a:t>Tan</a:t>
            </a:r>
            <a:r>
              <a:rPr lang="en-US" sz="1800" spc="-10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lang="en-US" sz="1800" spc="-50" dirty="0">
                <a:solidFill>
                  <a:srgbClr val="17375E"/>
                </a:solidFill>
                <a:latin typeface="Calibri"/>
                <a:cs typeface="Calibri"/>
              </a:rPr>
              <a:t>Tao</a:t>
            </a:r>
            <a:r>
              <a:rPr lang="en-US" sz="1800" spc="-15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17375E"/>
                </a:solidFill>
                <a:latin typeface="Calibri"/>
                <a:cs typeface="Calibri"/>
              </a:rPr>
              <a:t>University</a:t>
            </a:r>
            <a:br>
              <a:rPr lang="en-US" sz="1800" dirty="0">
                <a:latin typeface="Calibri"/>
                <a:cs typeface="Calibri"/>
              </a:rPr>
            </a:b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3410" y="3657600"/>
            <a:ext cx="5752655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000" spc="-20" dirty="0">
                <a:solidFill>
                  <a:srgbClr val="800000"/>
                </a:solidFill>
                <a:latin typeface="Calibri"/>
                <a:cs typeface="Calibri"/>
              </a:rPr>
              <a:t>Network and </a:t>
            </a:r>
            <a:r>
              <a:rPr sz="5000" spc="-20" dirty="0">
                <a:solidFill>
                  <a:srgbClr val="800000"/>
                </a:solidFill>
                <a:latin typeface="Calibri"/>
                <a:cs typeface="Calibri"/>
              </a:rPr>
              <a:t>Graph</a:t>
            </a:r>
            <a:r>
              <a:rPr sz="5000" spc="-2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5000" spc="-10" dirty="0">
                <a:solidFill>
                  <a:srgbClr val="800000"/>
                </a:solidFill>
                <a:latin typeface="Calibri"/>
                <a:cs typeface="Calibri"/>
              </a:rPr>
              <a:t>Introduction</a:t>
            </a:r>
            <a:endParaRPr sz="5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765"/>
            <a:ext cx="60890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Adjacency</a:t>
            </a:r>
            <a:r>
              <a:rPr spc="-70" dirty="0"/>
              <a:t> </a:t>
            </a:r>
            <a:r>
              <a:rPr spc="-10" dirty="0"/>
              <a:t>Matrices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38" y="1052068"/>
            <a:ext cx="6818630" cy="127381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0"/>
              </a:spcBef>
              <a:buSzPct val="91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20" dirty="0">
                <a:latin typeface="Calibri"/>
                <a:cs typeface="Calibri"/>
              </a:rPr>
              <a:t>2D-array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A[N][N]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boolean</a:t>
            </a:r>
            <a:r>
              <a:rPr sz="2200" spc="-10" dirty="0">
                <a:latin typeface="Calibri"/>
                <a:cs typeface="Calibri"/>
              </a:rPr>
              <a:t> variables,</a:t>
            </a:r>
            <a:r>
              <a:rPr sz="2200" dirty="0">
                <a:latin typeface="Calibri"/>
                <a:cs typeface="Calibri"/>
              </a:rPr>
              <a:t> 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number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SzPct val="91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Calibri"/>
                <a:cs typeface="Calibri"/>
              </a:rPr>
              <a:t>A[i][j]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true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when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 is </a:t>
            </a:r>
            <a:r>
              <a:rPr sz="2200" spc="-10" dirty="0">
                <a:latin typeface="Calibri"/>
                <a:cs typeface="Calibri"/>
              </a:rPr>
              <a:t>adjacent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node</a:t>
            </a:r>
            <a:r>
              <a:rPr sz="2200" dirty="0">
                <a:latin typeface="Calibri"/>
                <a:cs typeface="Calibri"/>
              </a:rPr>
              <a:t> j</a:t>
            </a:r>
            <a:endParaRPr sz="2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780"/>
              </a:spcBef>
              <a:buSzPct val="89000"/>
              <a:buFont typeface="Wingdings"/>
              <a:buChar char=""/>
              <a:tabLst>
                <a:tab pos="755650" algn="l"/>
              </a:tabLst>
            </a:pPr>
            <a:r>
              <a:rPr sz="1900" spc="-5" dirty="0">
                <a:latin typeface="Calibri"/>
                <a:cs typeface="Calibri"/>
              </a:rPr>
              <a:t>If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graph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undirected,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symmetric</a:t>
            </a:r>
            <a:endParaRPr sz="19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69232" y="2735646"/>
          <a:ext cx="1806574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15"/>
                <a:gridCol w="361315"/>
                <a:gridCol w="361314"/>
                <a:gridCol w="361315"/>
                <a:gridCol w="361315"/>
              </a:tblGrid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C09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ts val="189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83036" y="4686057"/>
          <a:ext cx="1806574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15"/>
                <a:gridCol w="361315"/>
                <a:gridCol w="361314"/>
                <a:gridCol w="361315"/>
                <a:gridCol w="361315"/>
              </a:tblGrid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marL="1168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marL="1168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C09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89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ts val="189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89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89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ts val="189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sz="1600">
                          <a:latin typeface="Verdana" panose="020B0604030504040204" charset="0"/>
                          <a:cs typeface="Verdana" panose="020B0604030504040204" charset="0"/>
                        </a:rPr>
                        <a:t> 0</a:t>
                      </a:r>
                      <a:endParaRPr lang="en-US" sz="1600">
                        <a:latin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06019" y="2549425"/>
            <a:ext cx="3459046" cy="382077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765"/>
            <a:ext cx="53460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Adjacency</a:t>
            </a:r>
            <a:r>
              <a:rPr spc="-70" dirty="0"/>
              <a:t> </a:t>
            </a:r>
            <a:r>
              <a:rPr spc="-15" dirty="0"/>
              <a:t>Lists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46708"/>
            <a:ext cx="5897245" cy="8413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Each</a:t>
            </a:r>
            <a:r>
              <a:rPr sz="2400" spc="-5" dirty="0">
                <a:latin typeface="Calibri"/>
                <a:cs typeface="Calibri"/>
              </a:rPr>
              <a:t> node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stores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references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its</a:t>
            </a:r>
            <a:r>
              <a:rPr sz="2400" spc="-10" dirty="0">
                <a:latin typeface="Calibri"/>
                <a:cs typeface="Calibri"/>
              </a:rPr>
              <a:t> neighbors.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SzPct val="90000"/>
              <a:buFont typeface="Wingdings"/>
              <a:buChar char=""/>
              <a:tabLst>
                <a:tab pos="755650" algn="l"/>
              </a:tabLst>
            </a:pP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about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storage </a:t>
            </a:r>
            <a:r>
              <a:rPr sz="2000" spc="-10" dirty="0">
                <a:latin typeface="Calibri"/>
                <a:cs typeface="Calibri"/>
              </a:rPr>
              <a:t>requirement?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68630" y="2716708"/>
            <a:ext cx="3044925" cy="2438896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51551" y="2829802"/>
          <a:ext cx="1941195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065"/>
                <a:gridCol w="647065"/>
                <a:gridCol w="647065"/>
              </a:tblGrid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351551" y="3335447"/>
            <a:ext cx="659765" cy="408940"/>
            <a:chOff x="1351551" y="3335447"/>
            <a:chExt cx="659765" cy="408940"/>
          </a:xfrm>
        </p:grpSpPr>
        <p:sp>
          <p:nvSpPr>
            <p:cNvPr id="7" name="object 7"/>
            <p:cNvSpPr/>
            <p:nvPr/>
          </p:nvSpPr>
          <p:spPr>
            <a:xfrm>
              <a:off x="1357901" y="3341797"/>
              <a:ext cx="647065" cy="396240"/>
            </a:xfrm>
            <a:custGeom>
              <a:avLst/>
              <a:gdLst/>
              <a:ahLst/>
              <a:cxnLst/>
              <a:rect l="l" t="t" r="r" b="b"/>
              <a:pathLst>
                <a:path w="647064" h="396239">
                  <a:moveTo>
                    <a:pt x="647006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647006" y="396240"/>
                  </a:lnTo>
                  <a:lnTo>
                    <a:pt x="647006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57901" y="3335447"/>
              <a:ext cx="647065" cy="408940"/>
            </a:xfrm>
            <a:custGeom>
              <a:avLst/>
              <a:gdLst/>
              <a:ahLst/>
              <a:cxnLst/>
              <a:rect l="l" t="t" r="r" b="b"/>
              <a:pathLst>
                <a:path w="647064" h="408939">
                  <a:moveTo>
                    <a:pt x="0" y="0"/>
                  </a:moveTo>
                  <a:lnTo>
                    <a:pt x="0" y="408940"/>
                  </a:lnTo>
                </a:path>
                <a:path w="647064" h="408939">
                  <a:moveTo>
                    <a:pt x="647007" y="0"/>
                  </a:moveTo>
                  <a:lnTo>
                    <a:pt x="647007" y="4089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51551" y="3335447"/>
              <a:ext cx="659765" cy="12700"/>
            </a:xfrm>
            <a:custGeom>
              <a:avLst/>
              <a:gdLst/>
              <a:ahLst/>
              <a:cxnLst/>
              <a:rect l="l" t="t" r="r" b="b"/>
              <a:pathLst>
                <a:path w="659764" h="12700">
                  <a:moveTo>
                    <a:pt x="0" y="0"/>
                  </a:moveTo>
                  <a:lnTo>
                    <a:pt x="659707" y="0"/>
                  </a:lnTo>
                  <a:lnTo>
                    <a:pt x="659707" y="12700"/>
                  </a:lnTo>
                  <a:lnTo>
                    <a:pt x="0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51551" y="3738037"/>
              <a:ext cx="659765" cy="0"/>
            </a:xfrm>
            <a:custGeom>
              <a:avLst/>
              <a:gdLst/>
              <a:ahLst/>
              <a:cxnLst/>
              <a:rect l="l" t="t" r="r" b="b"/>
              <a:pathLst>
                <a:path w="659764">
                  <a:moveTo>
                    <a:pt x="0" y="0"/>
                  </a:moveTo>
                  <a:lnTo>
                    <a:pt x="65970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589330" y="3323844"/>
            <a:ext cx="184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  <p:sp>
        <p:nvSpPr>
          <p:cNvPr id="12" name="object 12"/>
          <p:cNvSpPr txBox="1"/>
          <p:nvPr/>
        </p:nvSpPr>
        <p:spPr>
          <a:xfrm>
            <a:off x="1357901" y="3812057"/>
            <a:ext cx="647065" cy="396240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50"/>
              </a:lnSpc>
            </a:pPr>
            <a:r>
              <a:rPr sz="2000" spc="-25" dirty="0"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04908" y="3812057"/>
            <a:ext cx="647065" cy="3962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50"/>
              </a:lnSpc>
            </a:pPr>
            <a:r>
              <a:rPr sz="2000" spc="-25" dirty="0"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351551" y="4285631"/>
          <a:ext cx="1941195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065"/>
                <a:gridCol w="647065"/>
                <a:gridCol w="647065"/>
              </a:tblGrid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dirty="0"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48715" y="5955665"/>
            <a:ext cx="7748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 For implementation of graph will be conducted in the last section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.CITY TÂN ĐỨC – CƠ HỘI ĐẦU TƯ KHÔNG THỂ BỎ LỠ – E.City TAN DUC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83" b="11418"/>
          <a:stretch>
            <a:fillRect/>
          </a:stretch>
        </p:blipFill>
        <p:spPr bwMode="auto">
          <a:xfrm>
            <a:off x="2822" y="0"/>
            <a:ext cx="916106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120" y="5791200"/>
            <a:ext cx="8617236" cy="85788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078355" marR="5080" indent="-2066290" algn="ctr">
              <a:spcBef>
                <a:spcPts val="215"/>
              </a:spcBef>
            </a:pPr>
            <a:r>
              <a:rPr lang="en-US" sz="1800" dirty="0"/>
              <a:t>Adapted and modified from :  </a:t>
            </a:r>
            <a:r>
              <a:rPr sz="1800" spc="-5" dirty="0"/>
              <a:t>CS201: </a:t>
            </a:r>
            <a:r>
              <a:rPr sz="1800" spc="-25" dirty="0"/>
              <a:t>Data </a:t>
            </a:r>
            <a:r>
              <a:rPr sz="1800" spc="-10" dirty="0"/>
              <a:t>Structure </a:t>
            </a:r>
            <a:r>
              <a:rPr sz="1800" dirty="0"/>
              <a:t>&amp; </a:t>
            </a:r>
            <a:r>
              <a:rPr sz="1800" spc="-10" dirty="0"/>
              <a:t>Algorithms </a:t>
            </a:r>
            <a:r>
              <a:rPr sz="1800" spc="-800" dirty="0"/>
              <a:t> </a:t>
            </a:r>
            <a:r>
              <a:rPr sz="1800" spc="-5" dirty="0"/>
              <a:t>(Spring</a:t>
            </a:r>
            <a:r>
              <a:rPr sz="1800" dirty="0"/>
              <a:t> 2022)</a:t>
            </a:r>
            <a:br>
              <a:rPr lang="en-US" sz="1800" dirty="0"/>
            </a:br>
            <a:r>
              <a:rPr lang="en-US" sz="1800" spc="-65" dirty="0">
                <a:solidFill>
                  <a:srgbClr val="17375E"/>
                </a:solidFill>
                <a:latin typeface="Calibri"/>
                <a:cs typeface="Calibri"/>
              </a:rPr>
              <a:t>Dr. </a:t>
            </a:r>
            <a:r>
              <a:rPr lang="en-US" sz="1800" spc="-5" dirty="0">
                <a:solidFill>
                  <a:srgbClr val="17375E"/>
                </a:solidFill>
                <a:latin typeface="Calibri"/>
                <a:cs typeface="Calibri"/>
              </a:rPr>
              <a:t>Cao Tien </a:t>
            </a:r>
            <a:r>
              <a:rPr lang="en-US" sz="1800" dirty="0">
                <a:solidFill>
                  <a:srgbClr val="17375E"/>
                </a:solidFill>
                <a:latin typeface="Calibri"/>
                <a:cs typeface="Calibri"/>
              </a:rPr>
              <a:t>Dung </a:t>
            </a:r>
            <a:r>
              <a:rPr lang="en-US" sz="1800" spc="-415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17375E"/>
                </a:solidFill>
                <a:latin typeface="Calibri"/>
                <a:cs typeface="Calibri"/>
              </a:rPr>
              <a:t>School</a:t>
            </a:r>
            <a:r>
              <a:rPr lang="en-US" sz="1800" spc="-10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17375E"/>
                </a:solidFill>
                <a:latin typeface="Calibri"/>
                <a:cs typeface="Calibri"/>
              </a:rPr>
              <a:t>of</a:t>
            </a:r>
            <a:r>
              <a:rPr lang="en-US" sz="1800" spc="-15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17375E"/>
                </a:solidFill>
                <a:latin typeface="Calibri"/>
                <a:cs typeface="Calibri"/>
              </a:rPr>
              <a:t>Engineering </a:t>
            </a:r>
            <a:r>
              <a:rPr lang="en-US" sz="1800" dirty="0">
                <a:solidFill>
                  <a:srgbClr val="17375E"/>
                </a:solidFill>
                <a:latin typeface="Calibri"/>
                <a:cs typeface="Calibri"/>
              </a:rPr>
              <a:t>–</a:t>
            </a:r>
            <a:r>
              <a:rPr lang="en-US" sz="1800" spc="-10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lang="en-US" sz="1800" spc="-50" dirty="0">
                <a:solidFill>
                  <a:srgbClr val="17375E"/>
                </a:solidFill>
                <a:latin typeface="Calibri"/>
                <a:cs typeface="Calibri"/>
              </a:rPr>
              <a:t>Tan</a:t>
            </a:r>
            <a:r>
              <a:rPr lang="en-US" sz="1800" spc="-10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lang="en-US" sz="1800" spc="-50" dirty="0">
                <a:solidFill>
                  <a:srgbClr val="17375E"/>
                </a:solidFill>
                <a:latin typeface="Calibri"/>
                <a:cs typeface="Calibri"/>
              </a:rPr>
              <a:t>Tao</a:t>
            </a:r>
            <a:r>
              <a:rPr lang="en-US" sz="1800" spc="-15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17375E"/>
                </a:solidFill>
                <a:latin typeface="Calibri"/>
                <a:cs typeface="Calibri"/>
              </a:rPr>
              <a:t>University</a:t>
            </a:r>
            <a:br>
              <a:rPr lang="en-US" sz="1800" dirty="0">
                <a:latin typeface="Calibri"/>
                <a:cs typeface="Calibri"/>
              </a:rPr>
            </a:b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4038600"/>
            <a:ext cx="78486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000" dirty="0">
                <a:latin typeface="Calibri"/>
                <a:cs typeface="Calibri"/>
              </a:rPr>
              <a:t>Section2:Shortest Path</a:t>
            </a:r>
            <a:endParaRPr sz="5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765"/>
            <a:ext cx="370522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</a:t>
            </a:r>
            <a:r>
              <a:rPr spc="-65" dirty="0"/>
              <a:t>r</a:t>
            </a:r>
            <a:r>
              <a:rPr dirty="0"/>
              <a:t>o</a:t>
            </a:r>
            <a:r>
              <a:rPr spc="-5" dirty="0"/>
              <a:t>bl</a:t>
            </a:r>
            <a:r>
              <a:rPr spc="-10" dirty="0"/>
              <a:t>e</a:t>
            </a:r>
            <a:r>
              <a:rPr dirty="0"/>
              <a:t>m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8666"/>
            <a:ext cx="7715250" cy="339661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5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How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solve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problem?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025"/>
              </a:spcBef>
              <a:buSzPct val="90000"/>
              <a:buFont typeface="Wingdings"/>
              <a:buChar char=""/>
              <a:tabLst>
                <a:tab pos="755650" algn="l"/>
              </a:tabLst>
            </a:pPr>
            <a:r>
              <a:rPr sz="2000" spc="-40" dirty="0">
                <a:latin typeface="Calibri"/>
                <a:cs typeface="Calibri"/>
              </a:rPr>
              <a:t>We</a:t>
            </a:r>
            <a:r>
              <a:rPr sz="2000" spc="-15" dirty="0">
                <a:latin typeface="Calibri"/>
                <a:cs typeface="Calibri"/>
              </a:rPr>
              <a:t> have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series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tasks.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010"/>
              </a:spcBef>
              <a:buSzPct val="90000"/>
              <a:buFont typeface="Wingdings"/>
              <a:buChar char=""/>
              <a:tabLst>
                <a:tab pos="755650" algn="l"/>
              </a:tabLst>
            </a:pPr>
            <a:r>
              <a:rPr sz="2000" spc="-15" dirty="0">
                <a:latin typeface="Calibri"/>
                <a:cs typeface="Calibri"/>
              </a:rPr>
              <a:t>we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cannot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start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until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prerequisites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completed.</a:t>
            </a:r>
            <a:endParaRPr sz="2000">
              <a:latin typeface="Calibri"/>
              <a:cs typeface="Calibri"/>
            </a:endParaRPr>
          </a:p>
          <a:p>
            <a:pPr marL="755650" marR="231140" lvl="1" indent="-285750">
              <a:lnSpc>
                <a:spcPct val="121000"/>
              </a:lnSpc>
              <a:spcBef>
                <a:spcPts val="385"/>
              </a:spcBef>
              <a:buSzPct val="90000"/>
              <a:buFont typeface="Wingdings"/>
              <a:buChar char=""/>
              <a:tabLst>
                <a:tab pos="755650" algn="l"/>
              </a:tabLst>
            </a:pPr>
            <a:r>
              <a:rPr sz="2000" spc="-40" dirty="0">
                <a:latin typeface="Calibri"/>
                <a:cs typeface="Calibri"/>
              </a:rPr>
              <a:t>We</a:t>
            </a:r>
            <a:r>
              <a:rPr sz="2000" dirty="0">
                <a:latin typeface="Calibri"/>
                <a:cs typeface="Calibri"/>
              </a:rPr>
              <a:t> wish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organize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tasks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linear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allows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complete</a:t>
            </a:r>
            <a:r>
              <a:rPr sz="2000" dirty="0">
                <a:latin typeface="Calibri"/>
                <a:cs typeface="Calibri"/>
              </a:rPr>
              <a:t> them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without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violating </a:t>
            </a:r>
            <a:r>
              <a:rPr sz="2000" spc="-15" dirty="0">
                <a:latin typeface="Calibri"/>
                <a:cs typeface="Calibri"/>
              </a:rPr>
              <a:t>any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prerequisites.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model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DAG?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SzPct val="90000"/>
              <a:buFont typeface="Wingdings"/>
              <a:buChar char=""/>
              <a:tabLst>
                <a:tab pos="755650" algn="l"/>
              </a:tabLst>
            </a:pPr>
            <a:r>
              <a:rPr sz="2000" spc="-10" dirty="0">
                <a:latin typeface="Calibri"/>
                <a:cs typeface="Calibri"/>
              </a:rPr>
              <a:t>Directed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graph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"/>
              <a:tabLst>
                <a:tab pos="755650" algn="l"/>
              </a:tabLst>
            </a:pP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cycle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765"/>
            <a:ext cx="57296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Topological</a:t>
            </a:r>
            <a:r>
              <a:rPr spc="-65" dirty="0"/>
              <a:t> </a:t>
            </a:r>
            <a:r>
              <a:rPr spc="-5" dirty="0"/>
              <a:t>sort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318666"/>
            <a:ext cx="8352155" cy="228790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325"/>
              </a:spcBef>
              <a:buSzPct val="92000"/>
              <a:buFont typeface="Wingdings"/>
              <a:buChar char=""/>
              <a:tabLst>
                <a:tab pos="368300" algn="l"/>
              </a:tabLst>
            </a:pPr>
            <a:r>
              <a:rPr sz="2400" spc="-10" dirty="0">
                <a:latin typeface="Calibri"/>
                <a:cs typeface="Calibri"/>
              </a:rPr>
              <a:t>Problem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definition:</a:t>
            </a:r>
            <a:endParaRPr sz="2400">
              <a:latin typeface="Calibri"/>
              <a:cs typeface="Calibri"/>
            </a:endParaRPr>
          </a:p>
          <a:p>
            <a:pPr marL="768350" marR="45085" lvl="1" indent="-285750">
              <a:lnSpc>
                <a:spcPct val="121000"/>
              </a:lnSpc>
              <a:spcBef>
                <a:spcPts val="520"/>
              </a:spcBef>
              <a:buSzPct val="90000"/>
              <a:buFont typeface="Wingdings"/>
              <a:buChar char=""/>
              <a:tabLst>
                <a:tab pos="768350" algn="l"/>
              </a:tabLst>
            </a:pPr>
            <a:r>
              <a:rPr sz="2000" spc="-5" dirty="0">
                <a:latin typeface="Calibri"/>
                <a:cs typeface="Calibri"/>
              </a:rPr>
              <a:t>Given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directed </a:t>
            </a:r>
            <a:r>
              <a:rPr sz="2000" spc="-5" dirty="0">
                <a:latin typeface="Calibri"/>
                <a:cs typeface="Calibri"/>
              </a:rPr>
              <a:t>acyclic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graph </a:t>
            </a:r>
            <a:r>
              <a:rPr sz="2000" dirty="0">
                <a:latin typeface="Calibri"/>
                <a:cs typeface="Calibri"/>
              </a:rPr>
              <a:t>G,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nodes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-5" dirty="0">
                <a:latin typeface="Calibri"/>
                <a:cs typeface="Calibri"/>
              </a:rPr>
              <a:t> 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edge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i="1" dirty="0">
                <a:latin typeface="Calibri"/>
                <a:cs typeface="Calibri"/>
              </a:rPr>
              <a:t>v</a:t>
            </a:r>
            <a:r>
              <a:rPr sz="1950" i="1" baseline="-17000" dirty="0">
                <a:latin typeface="Calibri"/>
                <a:cs typeface="Calibri"/>
              </a:rPr>
              <a:t>i</a:t>
            </a:r>
            <a:r>
              <a:rPr sz="2000" i="1" dirty="0">
                <a:latin typeface="Calibri"/>
                <a:cs typeface="Calibri"/>
              </a:rPr>
              <a:t>,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v</a:t>
            </a:r>
            <a:r>
              <a:rPr sz="1950" i="1" spc="-7" baseline="-17000" dirty="0">
                <a:latin typeface="Calibri"/>
                <a:cs typeface="Calibri"/>
              </a:rPr>
              <a:t>j</a:t>
            </a:r>
            <a:r>
              <a:rPr sz="1950" i="1" spc="30" baseline="-170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) 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i="1" spc="-5" dirty="0">
                <a:latin typeface="Calibri"/>
                <a:cs typeface="Calibri"/>
              </a:rPr>
              <a:t>v</a:t>
            </a:r>
            <a:r>
              <a:rPr sz="1950" i="1" spc="-7" baseline="-17000" dirty="0">
                <a:latin typeface="Calibri"/>
                <a:cs typeface="Calibri"/>
              </a:rPr>
              <a:t>i</a:t>
            </a:r>
            <a:r>
              <a:rPr sz="1950" i="1" spc="232" baseline="-170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before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v</a:t>
            </a:r>
            <a:r>
              <a:rPr sz="1950" i="1" spc="-7" baseline="-17000" dirty="0">
                <a:latin typeface="Calibri"/>
                <a:cs typeface="Calibri"/>
              </a:rPr>
              <a:t>j</a:t>
            </a:r>
            <a:r>
              <a:rPr sz="1950" i="1" spc="254" baseline="-170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ordering.</a:t>
            </a:r>
            <a:endParaRPr sz="2000">
              <a:latin typeface="Calibri"/>
              <a:cs typeface="Calibri"/>
            </a:endParaRPr>
          </a:p>
          <a:p>
            <a:pPr marL="368300" marR="17780" indent="-342900">
              <a:lnSpc>
                <a:spcPct val="118000"/>
              </a:lnSpc>
              <a:spcBef>
                <a:spcPts val="610"/>
              </a:spcBef>
              <a:buSzPct val="92000"/>
              <a:buFont typeface="Wingdings"/>
              <a:buChar char=""/>
              <a:tabLst>
                <a:tab pos="368300" algn="l"/>
              </a:tabLst>
            </a:pPr>
            <a:r>
              <a:rPr sz="2400" dirty="0">
                <a:latin typeface="Calibri"/>
                <a:cs typeface="Calibri"/>
              </a:rPr>
              <a:t>e.g.,</a:t>
            </a:r>
            <a:r>
              <a:rPr sz="2400" spc="-5" dirty="0">
                <a:latin typeface="Calibri"/>
                <a:cs typeface="Calibri"/>
              </a:rPr>
              <a:t> scheduling</a:t>
            </a:r>
            <a:r>
              <a:rPr sz="2400" spc="-10" dirty="0">
                <a:latin typeface="Calibri"/>
                <a:cs typeface="Calibri"/>
              </a:rPr>
              <a:t> errands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some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tasks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depend </a:t>
            </a:r>
            <a:r>
              <a:rPr sz="2400" spc="-5" dirty="0">
                <a:latin typeface="Calibri"/>
                <a:cs typeface="Calibri"/>
              </a:rPr>
              <a:t>on other </a:t>
            </a:r>
            <a:r>
              <a:rPr sz="2400" spc="-15" dirty="0">
                <a:latin typeface="Calibri"/>
                <a:cs typeface="Calibri"/>
              </a:rPr>
              <a:t>tasks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completed.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765"/>
            <a:ext cx="58578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Topological</a:t>
            </a:r>
            <a:r>
              <a:rPr spc="-40" dirty="0"/>
              <a:t> </a:t>
            </a:r>
            <a:r>
              <a:rPr spc="-5" dirty="0"/>
              <a:t>sort</a:t>
            </a:r>
            <a:r>
              <a:rPr spc="-40" dirty="0"/>
              <a:t> </a:t>
            </a:r>
            <a:r>
              <a:rPr spc="-20" dirty="0"/>
              <a:t>example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25955"/>
            <a:ext cx="5666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Course prerequisites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structure</a:t>
            </a:r>
            <a:r>
              <a:rPr sz="2400" spc="-5" dirty="0">
                <a:latin typeface="Calibri"/>
                <a:cs typeface="Calibri"/>
              </a:rPr>
              <a:t> of CS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TTU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14534" y="1794746"/>
            <a:ext cx="5968291" cy="4514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765"/>
            <a:ext cx="689038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Topological</a:t>
            </a:r>
            <a:r>
              <a:rPr spc="-25" dirty="0"/>
              <a:t> </a:t>
            </a:r>
            <a:r>
              <a:rPr spc="-5" dirty="0"/>
              <a:t>Sort:</a:t>
            </a:r>
            <a:r>
              <a:rPr spc="-25" dirty="0"/>
              <a:t> </a:t>
            </a:r>
            <a:r>
              <a:rPr spc="-10" dirty="0"/>
              <a:t>Algorithm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0923"/>
            <a:ext cx="7838440" cy="288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SzPct val="92000"/>
              <a:buAutoNum type="arabicPeriod"/>
              <a:tabLst>
                <a:tab pos="469265" algn="l"/>
                <a:tab pos="469900" algn="l"/>
              </a:tabLst>
            </a:pPr>
            <a:r>
              <a:rPr sz="2400" spc="-10" dirty="0">
                <a:latin typeface="Calibri"/>
                <a:cs typeface="Calibri"/>
              </a:rPr>
              <a:t>Compute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in-degrees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040"/>
              </a:spcBef>
              <a:buSzPct val="92000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Put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in-degree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nodes</a:t>
            </a:r>
            <a:r>
              <a:rPr sz="2400" spc="-15" dirty="0">
                <a:latin typeface="Calibri"/>
                <a:cs typeface="Calibri"/>
              </a:rPr>
              <a:t> into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Collection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015"/>
              </a:spcBef>
              <a:buSzPct val="92000"/>
              <a:buAutoNum type="arabicPeriod"/>
              <a:tabLst>
                <a:tab pos="469265" algn="l"/>
                <a:tab pos="469900" algn="l"/>
              </a:tabLst>
            </a:pPr>
            <a:r>
              <a:rPr sz="2400" spc="-10" dirty="0">
                <a:latin typeface="Calibri"/>
                <a:cs typeface="Calibri"/>
              </a:rPr>
              <a:t>Print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remove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Collection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015"/>
              </a:spcBef>
              <a:buSzPct val="92000"/>
              <a:buAutoNum type="arabicPeriod"/>
              <a:tabLst>
                <a:tab pos="469265" algn="l"/>
                <a:tab pos="469900" algn="l"/>
              </a:tabLst>
            </a:pPr>
            <a:r>
              <a:rPr sz="2400" spc="-10" dirty="0">
                <a:latin typeface="Calibri"/>
                <a:cs typeface="Calibri"/>
              </a:rPr>
              <a:t>Decrement </a:t>
            </a:r>
            <a:r>
              <a:rPr sz="2400" spc="-5" dirty="0">
                <a:latin typeface="Calibri"/>
                <a:cs typeface="Calibri"/>
              </a:rPr>
              <a:t>in-degrees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30" dirty="0">
                <a:latin typeface="Calibri"/>
                <a:cs typeface="Calibri"/>
              </a:rPr>
              <a:t>node’s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neighbors.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015"/>
              </a:spcBef>
              <a:buSzPct val="92000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spc="-5" dirty="0">
                <a:latin typeface="Calibri"/>
                <a:cs typeface="Calibri"/>
              </a:rPr>
              <a:t> neighbor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in-degree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0, place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 Collection.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765"/>
            <a:ext cx="48507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Algorithm</a:t>
            </a:r>
            <a:r>
              <a:rPr spc="-40" dirty="0"/>
              <a:t> </a:t>
            </a:r>
            <a:r>
              <a:rPr spc="-25" dirty="0"/>
              <a:t>example</a:t>
            </a:r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74190" y="1091031"/>
            <a:ext cx="5526580" cy="32523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2369" y="4440427"/>
            <a:ext cx="7960359" cy="175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30480" indent="-342900">
              <a:lnSpc>
                <a:spcPct val="118000"/>
              </a:lnSpc>
              <a:spcBef>
                <a:spcPts val="100"/>
              </a:spcBef>
              <a:buSzPct val="92000"/>
              <a:buFont typeface="Wingdings"/>
              <a:buChar char=""/>
              <a:tabLst>
                <a:tab pos="38100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ordering is not necessarily </a:t>
            </a:r>
            <a:r>
              <a:rPr sz="2400" dirty="0">
                <a:latin typeface="Calibri"/>
                <a:cs typeface="Calibri"/>
              </a:rPr>
              <a:t>unique, </a:t>
            </a:r>
            <a:r>
              <a:rPr sz="2400" spc="-15" dirty="0">
                <a:latin typeface="Calibri"/>
                <a:cs typeface="Calibri"/>
              </a:rPr>
              <a:t>any </a:t>
            </a:r>
            <a:r>
              <a:rPr sz="2400" spc="-10" dirty="0">
                <a:latin typeface="Calibri"/>
                <a:cs typeface="Calibri"/>
              </a:rPr>
              <a:t>legal </a:t>
            </a:r>
            <a:r>
              <a:rPr sz="2400" spc="-5" dirty="0">
                <a:latin typeface="Calibri"/>
                <a:cs typeface="Calibri"/>
              </a:rPr>
              <a:t>ordering will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endParaRPr sz="2400">
              <a:latin typeface="Calibri"/>
              <a:cs typeface="Calibri"/>
            </a:endParaRPr>
          </a:p>
          <a:p>
            <a:pPr marL="781050" lvl="1" indent="-286385">
              <a:lnSpc>
                <a:spcPct val="100000"/>
              </a:lnSpc>
              <a:spcBef>
                <a:spcPts val="1120"/>
              </a:spcBef>
              <a:buSzPct val="90000"/>
              <a:buFont typeface="Wingdings"/>
              <a:buChar char=""/>
              <a:tabLst>
                <a:tab pos="781050" algn="l"/>
              </a:tabLst>
            </a:pPr>
            <a:r>
              <a:rPr sz="2000" dirty="0">
                <a:latin typeface="Calibri"/>
                <a:cs typeface="Calibri"/>
              </a:rPr>
              <a:t>V</a:t>
            </a:r>
            <a:r>
              <a:rPr sz="1950" baseline="-17000" dirty="0">
                <a:latin typeface="Calibri"/>
                <a:cs typeface="Calibri"/>
              </a:rPr>
              <a:t>1</a:t>
            </a:r>
            <a:r>
              <a:rPr sz="1950" spc="225" baseline="-170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V</a:t>
            </a:r>
            <a:r>
              <a:rPr sz="1950" spc="7" baseline="-17000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V</a:t>
            </a:r>
            <a:r>
              <a:rPr sz="1950" spc="7" baseline="-17000" dirty="0">
                <a:latin typeface="Calibri"/>
                <a:cs typeface="Calibri"/>
              </a:rPr>
              <a:t>5</a:t>
            </a:r>
            <a:r>
              <a:rPr sz="2000" spc="5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V</a:t>
            </a:r>
            <a:r>
              <a:rPr sz="1950" spc="7" baseline="-17000" dirty="0">
                <a:latin typeface="Calibri"/>
                <a:cs typeface="Calibri"/>
              </a:rPr>
              <a:t>4</a:t>
            </a:r>
            <a:r>
              <a:rPr sz="2000" spc="5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V</a:t>
            </a:r>
            <a:r>
              <a:rPr sz="1950" spc="7" baseline="-17000" dirty="0">
                <a:latin typeface="Calibri"/>
                <a:cs typeface="Calibri"/>
              </a:rPr>
              <a:t>3</a:t>
            </a:r>
            <a:r>
              <a:rPr sz="2000" spc="5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V</a:t>
            </a:r>
            <a:r>
              <a:rPr sz="1950" spc="7" baseline="-17000" dirty="0">
                <a:latin typeface="Calibri"/>
                <a:cs typeface="Calibri"/>
              </a:rPr>
              <a:t>7</a:t>
            </a:r>
            <a:r>
              <a:rPr sz="2000" spc="5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1950" baseline="-17000" dirty="0">
                <a:latin typeface="Calibri"/>
                <a:cs typeface="Calibri"/>
              </a:rPr>
              <a:t>6</a:t>
            </a:r>
            <a:endParaRPr sz="1950" baseline="-17000">
              <a:latin typeface="Calibri"/>
              <a:cs typeface="Calibri"/>
            </a:endParaRPr>
          </a:p>
          <a:p>
            <a:pPr marL="781050" lvl="1" indent="-286385">
              <a:lnSpc>
                <a:spcPct val="100000"/>
              </a:lnSpc>
              <a:spcBef>
                <a:spcPts val="910"/>
              </a:spcBef>
              <a:buSzPct val="90000"/>
              <a:buFont typeface="Wingdings"/>
              <a:buChar char=""/>
              <a:tabLst>
                <a:tab pos="781050" algn="l"/>
              </a:tabLst>
            </a:pPr>
            <a:r>
              <a:rPr sz="2000" dirty="0">
                <a:latin typeface="Calibri"/>
                <a:cs typeface="Calibri"/>
              </a:rPr>
              <a:t>V</a:t>
            </a:r>
            <a:r>
              <a:rPr sz="1950" baseline="-17000" dirty="0">
                <a:latin typeface="Calibri"/>
                <a:cs typeface="Calibri"/>
              </a:rPr>
              <a:t>1</a:t>
            </a:r>
            <a:r>
              <a:rPr sz="1950" spc="225" baseline="-170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V</a:t>
            </a:r>
            <a:r>
              <a:rPr sz="1950" spc="7" baseline="-17000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V</a:t>
            </a:r>
            <a:r>
              <a:rPr sz="1950" spc="7" baseline="-17000" dirty="0">
                <a:latin typeface="Calibri"/>
                <a:cs typeface="Calibri"/>
              </a:rPr>
              <a:t>5</a:t>
            </a:r>
            <a:r>
              <a:rPr sz="2000" spc="5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V</a:t>
            </a:r>
            <a:r>
              <a:rPr sz="1950" spc="7" baseline="-17000" dirty="0">
                <a:latin typeface="Calibri"/>
                <a:cs typeface="Calibri"/>
              </a:rPr>
              <a:t>4</a:t>
            </a:r>
            <a:r>
              <a:rPr sz="2000" spc="5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V</a:t>
            </a:r>
            <a:r>
              <a:rPr sz="1950" spc="7" baseline="-17000" dirty="0">
                <a:latin typeface="Calibri"/>
                <a:cs typeface="Calibri"/>
              </a:rPr>
              <a:t>7</a:t>
            </a:r>
            <a:r>
              <a:rPr sz="2000" spc="5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V</a:t>
            </a:r>
            <a:r>
              <a:rPr sz="1950" spc="7" baseline="-17000" dirty="0">
                <a:latin typeface="Calibri"/>
                <a:cs typeface="Calibri"/>
              </a:rPr>
              <a:t>3</a:t>
            </a:r>
            <a:r>
              <a:rPr sz="2000" spc="5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1950" baseline="-17000" dirty="0">
                <a:latin typeface="Calibri"/>
                <a:cs typeface="Calibri"/>
              </a:rPr>
              <a:t>6</a:t>
            </a:r>
            <a:endParaRPr sz="1950" baseline="-17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765"/>
            <a:ext cx="75965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Topological</a:t>
            </a:r>
            <a:r>
              <a:rPr spc="-30" dirty="0"/>
              <a:t> </a:t>
            </a:r>
            <a:r>
              <a:rPr spc="-5" dirty="0"/>
              <a:t>Sort:</a:t>
            </a:r>
            <a:r>
              <a:rPr spc="-30" dirty="0"/>
              <a:t> </a:t>
            </a:r>
            <a:r>
              <a:rPr spc="-5" dirty="0"/>
              <a:t>Running</a:t>
            </a:r>
            <a:r>
              <a:rPr spc="-20" dirty="0"/>
              <a:t> </a:t>
            </a:r>
            <a:r>
              <a:rPr spc="-5" dirty="0"/>
              <a:t>time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0923"/>
            <a:ext cx="6238240" cy="3402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Initial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in-degree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computation: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O(|E|)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840"/>
              </a:spcBef>
              <a:buSzPct val="90000"/>
              <a:buFont typeface="Wingdings"/>
              <a:buChar char=""/>
              <a:tabLst>
                <a:tab pos="755650" algn="l"/>
              </a:tabLst>
            </a:pPr>
            <a:r>
              <a:rPr sz="2000" dirty="0">
                <a:latin typeface="Calibri"/>
                <a:cs typeface="Calibri"/>
              </a:rPr>
              <a:t>Unless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update</a:t>
            </a:r>
            <a:r>
              <a:rPr sz="2000" spc="-5" dirty="0">
                <a:latin typeface="Calibri"/>
                <a:cs typeface="Calibri"/>
              </a:rPr>
              <a:t> in-degree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build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graph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80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|V|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enqueued/dequeued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40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Dequeue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requires operation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outgoing </a:t>
            </a:r>
            <a:r>
              <a:rPr sz="2400" spc="-5" dirty="0">
                <a:latin typeface="Calibri"/>
                <a:cs typeface="Calibri"/>
              </a:rPr>
              <a:t>edges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15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Each </a:t>
            </a:r>
            <a:r>
              <a:rPr sz="2400" spc="-5" dirty="0">
                <a:latin typeface="Calibri"/>
                <a:cs typeface="Calibri"/>
              </a:rPr>
              <a:t>edge 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never repeated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15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spc="-50" dirty="0">
                <a:latin typeface="Calibri"/>
                <a:cs typeface="Calibri"/>
              </a:rPr>
              <a:t>Total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running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O(|V|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|E|)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765"/>
            <a:ext cx="499808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Shortest</a:t>
            </a:r>
            <a:r>
              <a:rPr spc="-75" dirty="0"/>
              <a:t> </a:t>
            </a:r>
            <a:r>
              <a:rPr spc="-35" dirty="0"/>
              <a:t>Path</a:t>
            </a:r>
            <a:endParaRPr spc="-3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548640" y="6520180"/>
            <a:ext cx="1108075" cy="1892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26865" y="6520180"/>
            <a:ext cx="1473200" cy="1892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316466"/>
            <a:ext cx="8217534" cy="315785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595"/>
              </a:spcBef>
              <a:buSzPct val="92000"/>
              <a:buFont typeface="Wingdings"/>
              <a:buChar char=""/>
              <a:tabLst>
                <a:tab pos="368300" algn="l"/>
              </a:tabLst>
            </a:pPr>
            <a:r>
              <a:rPr sz="2400" spc="-5" dirty="0">
                <a:latin typeface="Calibri"/>
                <a:cs typeface="Calibri"/>
              </a:rPr>
              <a:t>Gi</a:t>
            </a:r>
            <a:r>
              <a:rPr sz="2400" spc="-25" dirty="0">
                <a:latin typeface="Calibri"/>
                <a:cs typeface="Calibri"/>
              </a:rPr>
              <a:t>v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ig</a:t>
            </a:r>
            <a:r>
              <a:rPr sz="2400" spc="-25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g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aph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(</a:t>
            </a:r>
            <a:r>
              <a:rPr sz="2400" spc="-19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4725" i="1" baseline="500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4725" i="1" spc="-240" baseline="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725" spc="-75" baseline="5000" dirty="0">
                <a:latin typeface="Symbol"/>
                <a:cs typeface="Symbol"/>
              </a:rPr>
              <a:t></a:t>
            </a:r>
            <a:r>
              <a:rPr sz="4725" i="1" spc="-900" baseline="500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nd</a:t>
            </a:r>
            <a:endParaRPr sz="2400">
              <a:latin typeface="Calibri"/>
              <a:cs typeface="Calibri"/>
            </a:endParaRPr>
          </a:p>
          <a:p>
            <a:pPr marL="368300">
              <a:lnSpc>
                <a:spcPct val="100000"/>
              </a:lnSpc>
              <a:spcBef>
                <a:spcPts val="38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shortest (weighted) path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every other </a:t>
            </a:r>
            <a:r>
              <a:rPr sz="2400" spc="-15" dirty="0">
                <a:latin typeface="Calibri"/>
                <a:cs typeface="Calibri"/>
              </a:rPr>
              <a:t>vertex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 G.</a:t>
            </a:r>
            <a:endParaRPr sz="2400">
              <a:latin typeface="Calibri"/>
              <a:cs typeface="Calibri"/>
            </a:endParaRPr>
          </a:p>
          <a:p>
            <a:pPr marL="768350" marR="17780" lvl="1" indent="-285750">
              <a:lnSpc>
                <a:spcPct val="117000"/>
              </a:lnSpc>
              <a:spcBef>
                <a:spcPts val="710"/>
              </a:spcBef>
              <a:buSzPct val="90000"/>
              <a:buFont typeface="Wingdings"/>
              <a:buChar char=""/>
              <a:tabLst>
                <a:tab pos="768350" algn="l"/>
              </a:tabLst>
            </a:pPr>
            <a:r>
              <a:rPr sz="2000" spc="-10" dirty="0">
                <a:latin typeface="Calibri"/>
                <a:cs typeface="Calibri"/>
              </a:rPr>
              <a:t>Un-weighted graph </a:t>
            </a:r>
            <a:r>
              <a:rPr sz="2000" dirty="0">
                <a:latin typeface="Calibri"/>
                <a:cs typeface="Calibri"/>
              </a:rPr>
              <a:t>is a special </a:t>
            </a:r>
            <a:r>
              <a:rPr sz="2000" spc="-10" dirty="0">
                <a:latin typeface="Calibri"/>
                <a:cs typeface="Calibri"/>
              </a:rPr>
              <a:t>weighted graph, </a:t>
            </a:r>
            <a:r>
              <a:rPr sz="2000" dirty="0">
                <a:latin typeface="Calibri"/>
                <a:cs typeface="Calibri"/>
              </a:rPr>
              <a:t>since </a:t>
            </a:r>
            <a:r>
              <a:rPr sz="2000" spc="-15" dirty="0">
                <a:latin typeface="Calibri"/>
                <a:cs typeface="Calibri"/>
              </a:rPr>
              <a:t>we </a:t>
            </a:r>
            <a:r>
              <a:rPr sz="2000" spc="-5" dirty="0">
                <a:latin typeface="Calibri"/>
                <a:cs typeface="Calibri"/>
              </a:rPr>
              <a:t>could </a:t>
            </a:r>
            <a:r>
              <a:rPr sz="2000" dirty="0">
                <a:latin typeface="Calibri"/>
                <a:cs typeface="Calibri"/>
              </a:rPr>
              <a:t>assign all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edges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weight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1.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We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can</a:t>
            </a:r>
            <a:r>
              <a:rPr sz="2000" b="1" dirty="0">
                <a:latin typeface="Calibri"/>
                <a:cs typeface="Calibri"/>
              </a:rPr>
              <a:t> use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Breadth-First </a:t>
            </a:r>
            <a:r>
              <a:rPr sz="2000" b="1" spc="-5" dirty="0">
                <a:latin typeface="Calibri"/>
                <a:cs typeface="Calibri"/>
              </a:rPr>
              <a:t>Search</a:t>
            </a:r>
            <a:endParaRPr sz="20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1090"/>
              </a:spcBef>
              <a:buSzPct val="92000"/>
              <a:buFont typeface="Wingdings"/>
              <a:buChar char=""/>
              <a:tabLst>
                <a:tab pos="368300" algn="l"/>
              </a:tabLst>
            </a:pPr>
            <a:r>
              <a:rPr sz="2400" spc="-10" dirty="0">
                <a:latin typeface="Calibri"/>
                <a:cs typeface="Calibri"/>
              </a:rPr>
              <a:t>Motivating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example:</a:t>
            </a:r>
            <a:r>
              <a:rPr sz="2400" spc="-20" dirty="0">
                <a:latin typeface="Calibri"/>
                <a:cs typeface="Calibri"/>
              </a:rPr>
              <a:t> travel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planning</a:t>
            </a:r>
            <a:endParaRPr sz="2400">
              <a:latin typeface="Calibri"/>
              <a:cs typeface="Calibri"/>
            </a:endParaRPr>
          </a:p>
          <a:p>
            <a:pPr marL="768350" lvl="1" indent="-285750">
              <a:lnSpc>
                <a:spcPct val="100000"/>
              </a:lnSpc>
              <a:spcBef>
                <a:spcPts val="1020"/>
              </a:spcBef>
              <a:buSzPct val="90000"/>
              <a:buFont typeface="Wingdings"/>
              <a:buChar char=""/>
              <a:tabLst>
                <a:tab pos="768350" algn="l"/>
              </a:tabLst>
            </a:pPr>
            <a:r>
              <a:rPr sz="2000" spc="-5" dirty="0">
                <a:latin typeface="Calibri"/>
                <a:cs typeface="Calibri"/>
              </a:rPr>
              <a:t>Nodes</a:t>
            </a:r>
            <a:r>
              <a:rPr sz="2000" spc="-10" dirty="0">
                <a:latin typeface="Calibri"/>
                <a:cs typeface="Calibri"/>
              </a:rPr>
              <a:t> are</a:t>
            </a:r>
            <a:r>
              <a:rPr sz="2000" spc="-5" dirty="0">
                <a:latin typeface="Calibri"/>
                <a:cs typeface="Calibri"/>
              </a:rPr>
              <a:t> junctions,</a:t>
            </a:r>
            <a:r>
              <a:rPr sz="2000" spc="-15" dirty="0">
                <a:latin typeface="Calibri"/>
                <a:cs typeface="Calibri"/>
              </a:rPr>
              <a:t> transfer</a:t>
            </a:r>
            <a:r>
              <a:rPr sz="2000" spc="-5" dirty="0">
                <a:latin typeface="Calibri"/>
                <a:cs typeface="Calibri"/>
              </a:rPr>
              <a:t> locations</a:t>
            </a:r>
            <a:endParaRPr sz="2000">
              <a:latin typeface="Calibri"/>
              <a:cs typeface="Calibri"/>
            </a:endParaRPr>
          </a:p>
          <a:p>
            <a:pPr marL="768350" lvl="1" indent="-285750">
              <a:lnSpc>
                <a:spcPct val="100000"/>
              </a:lnSpc>
              <a:spcBef>
                <a:spcPts val="1010"/>
              </a:spcBef>
              <a:buSzPct val="90000"/>
              <a:buFont typeface="Wingdings"/>
              <a:buChar char=""/>
              <a:tabLst>
                <a:tab pos="768350" algn="l"/>
              </a:tabLst>
            </a:pPr>
            <a:r>
              <a:rPr sz="2000" spc="-20" dirty="0">
                <a:latin typeface="Calibri"/>
                <a:cs typeface="Calibri"/>
              </a:rPr>
              <a:t>Edge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weights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estimated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time/distance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travel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.CITY TÂN ĐỨC – CƠ HỘI ĐẦU TƯ KHÔNG THỂ BỎ LỠ – E.City TAN DUC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83" b="11418"/>
          <a:stretch>
            <a:fillRect/>
          </a:stretch>
        </p:blipFill>
        <p:spPr bwMode="auto">
          <a:xfrm>
            <a:off x="2822" y="0"/>
            <a:ext cx="916106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120" y="5791200"/>
            <a:ext cx="8617236" cy="85788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078355" marR="5080" indent="-2066290" algn="ctr">
              <a:spcBef>
                <a:spcPts val="215"/>
              </a:spcBef>
            </a:pPr>
            <a:r>
              <a:rPr lang="en-US" sz="1800" dirty="0"/>
              <a:t>Adapted and modified from :  </a:t>
            </a:r>
            <a:r>
              <a:rPr sz="1800" spc="-5" dirty="0"/>
              <a:t>CS201: </a:t>
            </a:r>
            <a:r>
              <a:rPr sz="1800" spc="-25" dirty="0"/>
              <a:t>Data </a:t>
            </a:r>
            <a:r>
              <a:rPr sz="1800" spc="-10" dirty="0"/>
              <a:t>Structure </a:t>
            </a:r>
            <a:r>
              <a:rPr sz="1800" dirty="0"/>
              <a:t>&amp; </a:t>
            </a:r>
            <a:r>
              <a:rPr sz="1800" spc="-10" dirty="0"/>
              <a:t>Algorithms </a:t>
            </a:r>
            <a:r>
              <a:rPr sz="1800" spc="-800" dirty="0"/>
              <a:t> </a:t>
            </a:r>
            <a:r>
              <a:rPr sz="1800" spc="-5" dirty="0"/>
              <a:t>(Spring</a:t>
            </a:r>
            <a:r>
              <a:rPr sz="1800" dirty="0"/>
              <a:t> 2022)</a:t>
            </a:r>
            <a:br>
              <a:rPr lang="en-US" sz="1800" dirty="0"/>
            </a:br>
            <a:r>
              <a:rPr lang="en-US" sz="1800" spc="-65" dirty="0">
                <a:solidFill>
                  <a:srgbClr val="17375E"/>
                </a:solidFill>
                <a:latin typeface="Calibri"/>
                <a:cs typeface="Calibri"/>
              </a:rPr>
              <a:t>Dr. </a:t>
            </a:r>
            <a:r>
              <a:rPr lang="en-US" sz="1800" spc="-5" dirty="0">
                <a:solidFill>
                  <a:srgbClr val="17375E"/>
                </a:solidFill>
                <a:latin typeface="Calibri"/>
                <a:cs typeface="Calibri"/>
              </a:rPr>
              <a:t>Cao Tien </a:t>
            </a:r>
            <a:r>
              <a:rPr lang="en-US" sz="1800" dirty="0">
                <a:solidFill>
                  <a:srgbClr val="17375E"/>
                </a:solidFill>
                <a:latin typeface="Calibri"/>
                <a:cs typeface="Calibri"/>
              </a:rPr>
              <a:t>Dung </a:t>
            </a:r>
            <a:r>
              <a:rPr lang="en-US" sz="1800" spc="-415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17375E"/>
                </a:solidFill>
                <a:latin typeface="Calibri"/>
                <a:cs typeface="Calibri"/>
              </a:rPr>
              <a:t>School</a:t>
            </a:r>
            <a:r>
              <a:rPr lang="en-US" sz="1800" spc="-10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17375E"/>
                </a:solidFill>
                <a:latin typeface="Calibri"/>
                <a:cs typeface="Calibri"/>
              </a:rPr>
              <a:t>of</a:t>
            </a:r>
            <a:r>
              <a:rPr lang="en-US" sz="1800" spc="-15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17375E"/>
                </a:solidFill>
                <a:latin typeface="Calibri"/>
                <a:cs typeface="Calibri"/>
              </a:rPr>
              <a:t>Engineering </a:t>
            </a:r>
            <a:r>
              <a:rPr lang="en-US" sz="1800" dirty="0">
                <a:solidFill>
                  <a:srgbClr val="17375E"/>
                </a:solidFill>
                <a:latin typeface="Calibri"/>
                <a:cs typeface="Calibri"/>
              </a:rPr>
              <a:t>–</a:t>
            </a:r>
            <a:r>
              <a:rPr lang="en-US" sz="1800" spc="-10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lang="en-US" sz="1800" spc="-50" dirty="0">
                <a:solidFill>
                  <a:srgbClr val="17375E"/>
                </a:solidFill>
                <a:latin typeface="Calibri"/>
                <a:cs typeface="Calibri"/>
              </a:rPr>
              <a:t>Tan</a:t>
            </a:r>
            <a:r>
              <a:rPr lang="en-US" sz="1800" spc="-10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lang="en-US" sz="1800" spc="-50" dirty="0">
                <a:solidFill>
                  <a:srgbClr val="17375E"/>
                </a:solidFill>
                <a:latin typeface="Calibri"/>
                <a:cs typeface="Calibri"/>
              </a:rPr>
              <a:t>Tao</a:t>
            </a:r>
            <a:r>
              <a:rPr lang="en-US" sz="1800" spc="-15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17375E"/>
                </a:solidFill>
                <a:latin typeface="Calibri"/>
                <a:cs typeface="Calibri"/>
              </a:rPr>
              <a:t>University</a:t>
            </a:r>
            <a:br>
              <a:rPr lang="en-US" sz="1800" dirty="0">
                <a:latin typeface="Calibri"/>
                <a:cs typeface="Calibri"/>
              </a:rPr>
            </a:b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4038600"/>
            <a:ext cx="78486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000" dirty="0">
                <a:latin typeface="Calibri"/>
                <a:cs typeface="Calibri"/>
              </a:rPr>
              <a:t>Section1: Graph Introduction</a:t>
            </a:r>
            <a:endParaRPr sz="5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55408" y="3699884"/>
            <a:ext cx="4434499" cy="254189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32765"/>
            <a:ext cx="482092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Weighted</a:t>
            </a:r>
            <a:r>
              <a:rPr spc="-80" dirty="0"/>
              <a:t> </a:t>
            </a:r>
            <a:r>
              <a:rPr spc="-20" dirty="0"/>
              <a:t>graph</a:t>
            </a: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548640" y="6520180"/>
            <a:ext cx="1202055" cy="1892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26865" y="6520180"/>
            <a:ext cx="1777365" cy="1892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23240" y="1407667"/>
            <a:ext cx="8240395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7780" indent="-342900">
              <a:lnSpc>
                <a:spcPct val="118000"/>
              </a:lnSpc>
              <a:spcBef>
                <a:spcPts val="100"/>
              </a:spcBef>
              <a:buSzPct val="92000"/>
              <a:buFont typeface="Wingdings"/>
              <a:buChar char=""/>
              <a:tabLst>
                <a:tab pos="3683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becomes </a:t>
            </a:r>
            <a:r>
              <a:rPr sz="2400" spc="-15" dirty="0">
                <a:latin typeface="Calibri"/>
                <a:cs typeface="Calibri"/>
              </a:rPr>
              <a:t>more</a:t>
            </a:r>
            <a:r>
              <a:rPr sz="2400" spc="-5" dirty="0">
                <a:latin typeface="Calibri"/>
                <a:cs typeface="Calibri"/>
              </a:rPr>
              <a:t> difficult when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edges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different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weights.</a:t>
            </a:r>
            <a:endParaRPr sz="2400">
              <a:latin typeface="Calibri"/>
              <a:cs typeface="Calibri"/>
            </a:endParaRPr>
          </a:p>
          <a:p>
            <a:pPr marL="768350" lvl="1" indent="-285750">
              <a:lnSpc>
                <a:spcPct val="100000"/>
              </a:lnSpc>
              <a:spcBef>
                <a:spcPts val="1120"/>
              </a:spcBef>
              <a:buSzPct val="90000"/>
              <a:buFont typeface="Wingdings"/>
              <a:buChar char=""/>
              <a:tabLst>
                <a:tab pos="768350" algn="l"/>
              </a:tabLst>
            </a:pPr>
            <a:r>
              <a:rPr sz="2000" spc="-10" dirty="0">
                <a:latin typeface="Calibri"/>
                <a:cs typeface="Calibri"/>
              </a:rPr>
              <a:t>Shortest-path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from </a:t>
            </a:r>
            <a:r>
              <a:rPr sz="2000" i="1" spc="-5" dirty="0">
                <a:latin typeface="Calibri"/>
                <a:cs typeface="Calibri"/>
              </a:rPr>
              <a:t>v</a:t>
            </a:r>
            <a:r>
              <a:rPr sz="1950" i="1" spc="-7" baseline="-17000" dirty="0">
                <a:latin typeface="Calibri"/>
                <a:cs typeface="Calibri"/>
              </a:rPr>
              <a:t>1</a:t>
            </a:r>
            <a:r>
              <a:rPr sz="1950" i="1" spc="232" baseline="-17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v</a:t>
            </a:r>
            <a:r>
              <a:rPr sz="1950" i="1" spc="-7" baseline="-17000" dirty="0">
                <a:latin typeface="Calibri"/>
                <a:cs typeface="Calibri"/>
              </a:rPr>
              <a:t>6</a:t>
            </a:r>
            <a:r>
              <a:rPr sz="1950" i="1" spc="22" baseline="-170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990"/>
              </a:spcBef>
              <a:buSzPct val="92000"/>
              <a:buFont typeface="Wingdings"/>
              <a:buChar char=""/>
              <a:tabLst>
                <a:tab pos="368300" algn="l"/>
              </a:tabLst>
            </a:pPr>
            <a:r>
              <a:rPr sz="2400" spc="-20" dirty="0">
                <a:latin typeface="Calibri"/>
                <a:cs typeface="Calibri"/>
              </a:rPr>
              <a:t>Weights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</a:t>
            </a:r>
            <a:r>
              <a:rPr sz="2400" spc="-15" dirty="0">
                <a:latin typeface="Calibri"/>
                <a:cs typeface="Calibri"/>
              </a:rPr>
              <a:t> different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costs </a:t>
            </a:r>
            <a:r>
              <a:rPr sz="2400" spc="-5" dirty="0">
                <a:latin typeface="Calibri"/>
                <a:cs typeface="Calibri"/>
              </a:rPr>
              <a:t>on using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edge</a:t>
            </a:r>
            <a:endParaRPr sz="24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1225"/>
              </a:spcBef>
              <a:buSzPct val="92000"/>
              <a:buFont typeface="Wingdings"/>
              <a:buChar char=""/>
              <a:tabLst>
                <a:tab pos="368300" algn="l"/>
              </a:tabLst>
            </a:pPr>
            <a:r>
              <a:rPr sz="2400" spc="-10" dirty="0">
                <a:latin typeface="Calibri"/>
                <a:cs typeface="Calibri"/>
              </a:rPr>
              <a:t>Standard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algorithm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Dijkstra’s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Algorithm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27" y="4087008"/>
            <a:ext cx="8887460" cy="2771140"/>
            <a:chOff x="6927" y="4087008"/>
            <a:chExt cx="8887460" cy="2771140"/>
          </a:xfrm>
        </p:grpSpPr>
        <p:sp>
          <p:nvSpPr>
            <p:cNvPr id="3" name="object 3"/>
            <p:cNvSpPr/>
            <p:nvPr/>
          </p:nvSpPr>
          <p:spPr>
            <a:xfrm>
              <a:off x="490175" y="4404032"/>
              <a:ext cx="7579359" cy="1951355"/>
            </a:xfrm>
            <a:custGeom>
              <a:avLst/>
              <a:gdLst/>
              <a:ahLst/>
              <a:cxnLst/>
              <a:rect l="l" t="t" r="r" b="b"/>
              <a:pathLst>
                <a:path w="7579359" h="1951354">
                  <a:moveTo>
                    <a:pt x="0" y="0"/>
                  </a:moveTo>
                  <a:lnTo>
                    <a:pt x="7578873" y="0"/>
                  </a:lnTo>
                  <a:lnTo>
                    <a:pt x="7578873" y="1951303"/>
                  </a:lnTo>
                  <a:lnTo>
                    <a:pt x="0" y="195130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90175" y="4087008"/>
              <a:ext cx="1121410" cy="400685"/>
            </a:xfrm>
            <a:custGeom>
              <a:avLst/>
              <a:gdLst/>
              <a:ahLst/>
              <a:cxnLst/>
              <a:rect l="l" t="t" r="r" b="b"/>
              <a:pathLst>
                <a:path w="1121410" h="400685">
                  <a:moveTo>
                    <a:pt x="1120819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1120819" y="400109"/>
                  </a:lnTo>
                  <a:lnTo>
                    <a:pt x="11208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532765"/>
            <a:ext cx="562229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Dijkstra’s</a:t>
            </a:r>
            <a:r>
              <a:rPr spc="-50" dirty="0"/>
              <a:t> </a:t>
            </a:r>
            <a:r>
              <a:rPr spc="-10" dirty="0"/>
              <a:t>Algorithm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548640" y="6520180"/>
            <a:ext cx="1167765" cy="1892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126865" y="6520180"/>
            <a:ext cx="1676400" cy="1892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535940" y="1407795"/>
            <a:ext cx="8418195" cy="478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8000"/>
              </a:lnSpc>
              <a:spcBef>
                <a:spcPts val="100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Keep distance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overestimates </a:t>
            </a:r>
            <a:r>
              <a:rPr sz="2400" spc="-5" dirty="0">
                <a:latin typeface="Calibri"/>
                <a:cs typeface="Calibri"/>
              </a:rPr>
              <a:t>D(v)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r>
              <a:rPr sz="2400" dirty="0">
                <a:latin typeface="Calibri"/>
                <a:cs typeface="Calibri"/>
              </a:rPr>
              <a:t> v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(starting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zero,</a:t>
            </a:r>
            <a:r>
              <a:rPr sz="2400" spc="-5" dirty="0">
                <a:latin typeface="Calibri"/>
                <a:cs typeface="Calibri"/>
              </a:rPr>
              <a:t> all</a:t>
            </a:r>
            <a:r>
              <a:rPr sz="2400" spc="-10" dirty="0">
                <a:latin typeface="Calibri"/>
                <a:cs typeface="Calibri"/>
              </a:rPr>
              <a:t> others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initially </a:t>
            </a:r>
            <a:r>
              <a:rPr sz="2400" spc="-10" dirty="0">
                <a:latin typeface="Calibri"/>
                <a:cs typeface="Calibri"/>
              </a:rPr>
              <a:t>infinite).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25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1.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Choose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r>
              <a:rPr sz="2400" dirty="0">
                <a:latin typeface="Calibri"/>
                <a:cs typeface="Calibri"/>
              </a:rPr>
              <a:t> v</a:t>
            </a:r>
            <a:r>
              <a:rPr sz="2400" spc="-5" dirty="0">
                <a:latin typeface="Calibri"/>
                <a:cs typeface="Calibri"/>
              </a:rPr>
              <a:t> with</a:t>
            </a:r>
            <a:r>
              <a:rPr sz="2400" spc="-10" dirty="0">
                <a:latin typeface="Calibri"/>
                <a:cs typeface="Calibri"/>
              </a:rPr>
              <a:t> smallest </a:t>
            </a:r>
            <a:r>
              <a:rPr sz="2400" spc="-5" dirty="0">
                <a:latin typeface="Calibri"/>
                <a:cs typeface="Calibri"/>
              </a:rPr>
              <a:t>unknown </a:t>
            </a:r>
            <a:r>
              <a:rPr sz="2400" spc="-10" dirty="0">
                <a:latin typeface="Calibri"/>
                <a:cs typeface="Calibri"/>
              </a:rPr>
              <a:t>distance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25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2.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30" dirty="0">
                <a:latin typeface="Calibri"/>
                <a:cs typeface="Calibri"/>
              </a:rPr>
              <a:t>v’s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shortest distance</a:t>
            </a:r>
            <a:r>
              <a:rPr sz="2400" spc="-5" dirty="0">
                <a:latin typeface="Calibri"/>
                <a:cs typeface="Calibri"/>
              </a:rPr>
              <a:t> 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3.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Update distance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estimates</a:t>
            </a:r>
            <a:r>
              <a:rPr sz="2400" spc="-20" dirty="0">
                <a:latin typeface="Calibri"/>
                <a:cs typeface="Calibri"/>
              </a:rPr>
              <a:t> for</a:t>
            </a:r>
            <a:r>
              <a:rPr sz="2400" spc="-10" dirty="0">
                <a:latin typeface="Calibri"/>
                <a:cs typeface="Calibri"/>
              </a:rPr>
              <a:t> neighbors</a:t>
            </a:r>
            <a:endParaRPr sz="2400">
              <a:latin typeface="Calibri"/>
              <a:cs typeface="Calibri"/>
            </a:endParaRPr>
          </a:p>
          <a:p>
            <a:pPr marL="45085">
              <a:lnSpc>
                <a:spcPct val="100000"/>
              </a:lnSpc>
              <a:spcBef>
                <a:spcPts val="2055"/>
              </a:spcBef>
            </a:pPr>
            <a:r>
              <a:rPr sz="2000" b="1" spc="5" dirty="0">
                <a:latin typeface="Verdana" panose="020B0604030504040204"/>
                <a:cs typeface="Verdana" panose="020B0604030504040204"/>
              </a:rPr>
              <a:t>Update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87985" indent="-343535">
              <a:lnSpc>
                <a:spcPct val="100000"/>
              </a:lnSpc>
              <a:spcBef>
                <a:spcPts val="680"/>
              </a:spcBef>
              <a:buSzPct val="92000"/>
              <a:buFont typeface="Arial MT"/>
              <a:buChar char="•"/>
              <a:tabLst>
                <a:tab pos="387985" algn="l"/>
                <a:tab pos="388620" algn="l"/>
              </a:tabLst>
            </a:pP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v’s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neighbors, </a:t>
            </a:r>
            <a:r>
              <a:rPr sz="2400" spc="-105" dirty="0">
                <a:latin typeface="Calibri"/>
                <a:cs typeface="Calibri"/>
              </a:rPr>
              <a:t>w,</a:t>
            </a:r>
            <a:endParaRPr sz="2400">
              <a:latin typeface="Calibri"/>
              <a:cs typeface="Calibri"/>
            </a:endParaRPr>
          </a:p>
          <a:p>
            <a:pPr marL="387985" indent="-343535">
              <a:lnSpc>
                <a:spcPct val="100000"/>
              </a:lnSpc>
              <a:spcBef>
                <a:spcPts val="1130"/>
              </a:spcBef>
              <a:buSzPct val="92000"/>
              <a:buFont typeface="Arial MT"/>
              <a:buChar char="•"/>
              <a:tabLst>
                <a:tab pos="387985" algn="l"/>
                <a:tab pos="388620" algn="l"/>
              </a:tabLst>
            </a:pP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min(D(v)+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weight(v,w),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D(w))</a:t>
            </a:r>
            <a:endParaRPr sz="2400">
              <a:latin typeface="Calibri"/>
              <a:cs typeface="Calibri"/>
            </a:endParaRPr>
          </a:p>
          <a:p>
            <a:pPr marL="788035" marR="212090" lvl="1" indent="-285750">
              <a:lnSpc>
                <a:spcPct val="121000"/>
              </a:lnSpc>
              <a:spcBef>
                <a:spcPts val="520"/>
              </a:spcBef>
              <a:buSzPct val="90000"/>
              <a:buFont typeface="Wingdings"/>
              <a:buChar char=""/>
              <a:tabLst>
                <a:tab pos="788670" algn="l"/>
              </a:tabLst>
            </a:pPr>
            <a:r>
              <a:rPr sz="2000" spc="-5" dirty="0">
                <a:latin typeface="Calibri"/>
                <a:cs typeface="Calibri"/>
              </a:rPr>
              <a:t>i.e., </a:t>
            </a:r>
            <a:r>
              <a:rPr sz="2000" spc="-10" dirty="0">
                <a:latin typeface="Calibri"/>
                <a:cs typeface="Calibri"/>
              </a:rPr>
              <a:t>update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D(w)</a:t>
            </a:r>
            <a:r>
              <a:rPr sz="2000" dirty="0">
                <a:latin typeface="Calibri"/>
                <a:cs typeface="Calibri"/>
              </a:rPr>
              <a:t> if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path </a:t>
            </a:r>
            <a:r>
              <a:rPr sz="2000" spc="-10" dirty="0">
                <a:latin typeface="Calibri"/>
                <a:cs typeface="Calibri"/>
              </a:rPr>
              <a:t>going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through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cheaper</a:t>
            </a:r>
            <a:r>
              <a:rPr sz="2000" dirty="0">
                <a:latin typeface="Calibri"/>
                <a:cs typeface="Calibri"/>
              </a:rPr>
              <a:t> than</a:t>
            </a:r>
            <a:r>
              <a:rPr sz="2000" spc="-5" dirty="0">
                <a:latin typeface="Calibri"/>
                <a:cs typeface="Calibri"/>
              </a:rPr>
              <a:t> 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best</a:t>
            </a:r>
            <a:r>
              <a:rPr sz="2000" spc="-5" dirty="0">
                <a:latin typeface="Calibri"/>
                <a:cs typeface="Calibri"/>
              </a:rPr>
              <a:t> path </a:t>
            </a:r>
            <a:r>
              <a:rPr sz="2000" dirty="0">
                <a:latin typeface="Calibri"/>
                <a:cs typeface="Calibri"/>
              </a:rPr>
              <a:t>so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far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w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765"/>
            <a:ext cx="75241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Dijkstra’s</a:t>
            </a:r>
            <a:r>
              <a:rPr spc="-20" dirty="0"/>
              <a:t> </a:t>
            </a:r>
            <a:r>
              <a:rPr spc="-10" dirty="0"/>
              <a:t>Algorithm:</a:t>
            </a:r>
            <a:r>
              <a:rPr spc="-20" dirty="0"/>
              <a:t> example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28412" y="1202689"/>
            <a:ext cx="5012690" cy="2873375"/>
            <a:chOff x="2328412" y="1202689"/>
            <a:chExt cx="5012690" cy="287337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28412" y="1202689"/>
              <a:ext cx="5012158" cy="28730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1112" y="1453895"/>
              <a:ext cx="874776" cy="3078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3027" y="1534989"/>
              <a:ext cx="677545" cy="118110"/>
            </a:xfrm>
            <a:custGeom>
              <a:avLst/>
              <a:gdLst/>
              <a:ahLst/>
              <a:cxnLst/>
              <a:rect l="l" t="t" r="r" b="b"/>
              <a:pathLst>
                <a:path w="677545" h="118110">
                  <a:moveTo>
                    <a:pt x="655183" y="41531"/>
                  </a:moveTo>
                  <a:lnTo>
                    <a:pt x="651339" y="41531"/>
                  </a:lnTo>
                  <a:lnTo>
                    <a:pt x="652893" y="66883"/>
                  </a:lnTo>
                  <a:lnTo>
                    <a:pt x="606003" y="69754"/>
                  </a:lnTo>
                  <a:lnTo>
                    <a:pt x="565885" y="96570"/>
                  </a:lnTo>
                  <a:lnTo>
                    <a:pt x="564318" y="104457"/>
                  </a:lnTo>
                  <a:lnTo>
                    <a:pt x="572114" y="116119"/>
                  </a:lnTo>
                  <a:lnTo>
                    <a:pt x="580001" y="117687"/>
                  </a:lnTo>
                  <a:lnTo>
                    <a:pt x="677273" y="52666"/>
                  </a:lnTo>
                  <a:lnTo>
                    <a:pt x="655183" y="41531"/>
                  </a:lnTo>
                  <a:close/>
                </a:path>
                <a:path w="677545" h="118110">
                  <a:moveTo>
                    <a:pt x="604451" y="44402"/>
                  </a:moveTo>
                  <a:lnTo>
                    <a:pt x="0" y="81410"/>
                  </a:lnTo>
                  <a:lnTo>
                    <a:pt x="1551" y="106763"/>
                  </a:lnTo>
                  <a:lnTo>
                    <a:pt x="606003" y="69754"/>
                  </a:lnTo>
                  <a:lnTo>
                    <a:pt x="626957" y="55747"/>
                  </a:lnTo>
                  <a:lnTo>
                    <a:pt x="604451" y="44402"/>
                  </a:lnTo>
                  <a:close/>
                </a:path>
                <a:path w="677545" h="118110">
                  <a:moveTo>
                    <a:pt x="626957" y="55747"/>
                  </a:moveTo>
                  <a:lnTo>
                    <a:pt x="606003" y="69754"/>
                  </a:lnTo>
                  <a:lnTo>
                    <a:pt x="652893" y="66883"/>
                  </a:lnTo>
                  <a:lnTo>
                    <a:pt x="652811" y="65548"/>
                  </a:lnTo>
                  <a:lnTo>
                    <a:pt x="646399" y="65548"/>
                  </a:lnTo>
                  <a:lnTo>
                    <a:pt x="626957" y="55747"/>
                  </a:lnTo>
                  <a:close/>
                </a:path>
                <a:path w="677545" h="118110">
                  <a:moveTo>
                    <a:pt x="645058" y="43648"/>
                  </a:moveTo>
                  <a:lnTo>
                    <a:pt x="626957" y="55747"/>
                  </a:lnTo>
                  <a:lnTo>
                    <a:pt x="646399" y="65548"/>
                  </a:lnTo>
                  <a:lnTo>
                    <a:pt x="645058" y="43648"/>
                  </a:lnTo>
                  <a:close/>
                </a:path>
                <a:path w="677545" h="118110">
                  <a:moveTo>
                    <a:pt x="651469" y="43648"/>
                  </a:moveTo>
                  <a:lnTo>
                    <a:pt x="645058" y="43648"/>
                  </a:lnTo>
                  <a:lnTo>
                    <a:pt x="646399" y="65548"/>
                  </a:lnTo>
                  <a:lnTo>
                    <a:pt x="652811" y="65548"/>
                  </a:lnTo>
                  <a:lnTo>
                    <a:pt x="651469" y="43648"/>
                  </a:lnTo>
                  <a:close/>
                </a:path>
                <a:path w="677545" h="118110">
                  <a:moveTo>
                    <a:pt x="651339" y="41531"/>
                  </a:moveTo>
                  <a:lnTo>
                    <a:pt x="604451" y="44402"/>
                  </a:lnTo>
                  <a:lnTo>
                    <a:pt x="626957" y="55747"/>
                  </a:lnTo>
                  <a:lnTo>
                    <a:pt x="645058" y="43648"/>
                  </a:lnTo>
                  <a:lnTo>
                    <a:pt x="651469" y="43648"/>
                  </a:lnTo>
                  <a:lnTo>
                    <a:pt x="651339" y="41531"/>
                  </a:lnTo>
                  <a:close/>
                </a:path>
                <a:path w="677545" h="118110">
                  <a:moveTo>
                    <a:pt x="572795" y="0"/>
                  </a:moveTo>
                  <a:lnTo>
                    <a:pt x="565158" y="2517"/>
                  </a:lnTo>
                  <a:lnTo>
                    <a:pt x="558844" y="15043"/>
                  </a:lnTo>
                  <a:lnTo>
                    <a:pt x="561361" y="22680"/>
                  </a:lnTo>
                  <a:lnTo>
                    <a:pt x="604451" y="44402"/>
                  </a:lnTo>
                  <a:lnTo>
                    <a:pt x="651339" y="41531"/>
                  </a:lnTo>
                  <a:lnTo>
                    <a:pt x="655183" y="41531"/>
                  </a:lnTo>
                  <a:lnTo>
                    <a:pt x="57279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69450" y="4441718"/>
          <a:ext cx="6790051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845"/>
                <a:gridCol w="743584"/>
                <a:gridCol w="758825"/>
                <a:gridCol w="785495"/>
                <a:gridCol w="812164"/>
                <a:gridCol w="812164"/>
                <a:gridCol w="798829"/>
                <a:gridCol w="779145"/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cap="small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v2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v3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v6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v7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100" dirty="0">
                          <a:latin typeface="Verdana" panose="020B0604030504040204"/>
                          <a:cs typeface="Verdana" panose="020B0604030504040204"/>
                        </a:rPr>
                        <a:t>Distance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∞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∞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∞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∞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∞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∞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Kn</a:t>
                      </a:r>
                      <a:r>
                        <a:rPr sz="1800" cap="small" spc="-10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cap="small" dirty="0">
                          <a:latin typeface="Verdana" panose="020B0604030504040204"/>
                          <a:cs typeface="Verdana" panose="020B0604030504040204"/>
                        </a:rPr>
                        <a:t>w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?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?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?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?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?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?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65" dirty="0">
                          <a:latin typeface="Verdana" panose="020B0604030504040204"/>
                          <a:cs typeface="Verdana" panose="020B0604030504040204"/>
                        </a:rPr>
                        <a:t>Path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548640" y="6520180"/>
            <a:ext cx="1041400" cy="1892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126865" y="6520180"/>
            <a:ext cx="1590675" cy="1892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2237739" y="1438147"/>
            <a:ext cx="608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60" dirty="0">
                <a:latin typeface="Verdana" panose="020B0604030504040204"/>
                <a:cs typeface="Verdana" panose="020B0604030504040204"/>
              </a:rPr>
              <a:t>ta</a:t>
            </a:r>
            <a:r>
              <a:rPr sz="1800" spc="65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100" dirty="0"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765"/>
            <a:ext cx="79984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Dijkstra’s</a:t>
            </a:r>
            <a:r>
              <a:rPr spc="-20" dirty="0"/>
              <a:t> </a:t>
            </a:r>
            <a:r>
              <a:rPr spc="-10" dirty="0"/>
              <a:t>Algorithm:</a:t>
            </a:r>
            <a:r>
              <a:rPr spc="-20" dirty="0"/>
              <a:t> example</a:t>
            </a: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548640" y="6520180"/>
            <a:ext cx="1014730" cy="1892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126865" y="6520180"/>
            <a:ext cx="1473200" cy="1892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0621" y="1413907"/>
          <a:ext cx="677036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305"/>
                <a:gridCol w="741680"/>
                <a:gridCol w="756285"/>
                <a:gridCol w="782954"/>
                <a:gridCol w="809625"/>
                <a:gridCol w="809625"/>
                <a:gridCol w="796289"/>
                <a:gridCol w="776605"/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cap="small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v2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v3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v6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v7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100" dirty="0">
                          <a:latin typeface="Verdana" panose="020B0604030504040204"/>
                          <a:cs typeface="Verdana" panose="020B0604030504040204"/>
                        </a:rPr>
                        <a:t>Distance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MS Gothic"/>
                          <a:cs typeface="MS Gothic"/>
                        </a:rPr>
                        <a:t>2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∞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MS Gothic"/>
                          <a:cs typeface="MS Gothic"/>
                        </a:rPr>
                        <a:t>1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∞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∞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∞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Kn</a:t>
                      </a:r>
                      <a:r>
                        <a:rPr sz="1800" cap="small" spc="-10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cap="small" dirty="0">
                          <a:latin typeface="Verdana" panose="020B0604030504040204"/>
                          <a:cs typeface="Verdana" panose="020B0604030504040204"/>
                        </a:rPr>
                        <a:t>w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?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?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?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?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?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?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65" dirty="0">
                          <a:latin typeface="Verdana" panose="020B0604030504040204"/>
                          <a:cs typeface="Verdana" panose="020B0604030504040204"/>
                        </a:rPr>
                        <a:t>Path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solidFill>
                            <a:srgbClr val="FF0000"/>
                          </a:solidFill>
                          <a:latin typeface="Verdana" panose="020B0604030504040204"/>
                          <a:cs typeface="Verdana" panose="020B0604030504040204"/>
                        </a:rPr>
                        <a:t>v1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solidFill>
                            <a:srgbClr val="FF0000"/>
                          </a:solidFill>
                          <a:latin typeface="Verdana" panose="020B0604030504040204"/>
                          <a:cs typeface="Verdana" panose="020B0604030504040204"/>
                        </a:rPr>
                        <a:t>v1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0621" y="3105609"/>
          <a:ext cx="677036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305"/>
                <a:gridCol w="741680"/>
                <a:gridCol w="756285"/>
                <a:gridCol w="782954"/>
                <a:gridCol w="809625"/>
                <a:gridCol w="809625"/>
                <a:gridCol w="796289"/>
                <a:gridCol w="776605"/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cap="small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v2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v3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v6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v7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100" dirty="0">
                          <a:latin typeface="Verdana" panose="020B0604030504040204"/>
                          <a:cs typeface="Verdana" panose="020B0604030504040204"/>
                        </a:rPr>
                        <a:t>Distance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2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MS Gothic"/>
                          <a:cs typeface="MS Gothic"/>
                        </a:rPr>
                        <a:t>3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1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MS Gothic"/>
                          <a:cs typeface="MS Gothic"/>
                        </a:rPr>
                        <a:t>3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MS Gothic"/>
                          <a:cs typeface="MS Gothic"/>
                        </a:rPr>
                        <a:t>9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MS Gothic"/>
                          <a:cs typeface="MS Gothic"/>
                        </a:rPr>
                        <a:t>5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Kn</a:t>
                      </a:r>
                      <a:r>
                        <a:rPr sz="1800" cap="small" spc="-10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cap="small" dirty="0">
                          <a:latin typeface="Verdana" panose="020B0604030504040204"/>
                          <a:cs typeface="Verdana" panose="020B0604030504040204"/>
                        </a:rPr>
                        <a:t>w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?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?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?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?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?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65" dirty="0">
                          <a:latin typeface="Verdana" panose="020B0604030504040204"/>
                          <a:cs typeface="Verdana" panose="020B0604030504040204"/>
                        </a:rPr>
                        <a:t>Path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solidFill>
                            <a:srgbClr val="FF0000"/>
                          </a:solidFill>
                          <a:latin typeface="Verdana" panose="020B0604030504040204"/>
                          <a:cs typeface="Verdana" panose="020B0604030504040204"/>
                        </a:rPr>
                        <a:t>v4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solidFill>
                            <a:srgbClr val="FF0000"/>
                          </a:solidFill>
                          <a:latin typeface="Verdana" panose="020B0604030504040204"/>
                          <a:cs typeface="Verdana" panose="020B0604030504040204"/>
                        </a:rPr>
                        <a:t>v4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solidFill>
                            <a:srgbClr val="FF0000"/>
                          </a:solidFill>
                          <a:latin typeface="Verdana" panose="020B0604030504040204"/>
                          <a:cs typeface="Verdana" panose="020B0604030504040204"/>
                        </a:rPr>
                        <a:t>v4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solidFill>
                            <a:srgbClr val="FF0000"/>
                          </a:solidFill>
                          <a:latin typeface="Verdana" panose="020B0604030504040204"/>
                          <a:cs typeface="Verdana" panose="020B0604030504040204"/>
                        </a:rPr>
                        <a:t>v4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0621" y="4838011"/>
          <a:ext cx="677036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305"/>
                <a:gridCol w="741680"/>
                <a:gridCol w="756285"/>
                <a:gridCol w="782954"/>
                <a:gridCol w="809625"/>
                <a:gridCol w="809625"/>
                <a:gridCol w="796289"/>
                <a:gridCol w="776605"/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cap="small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v2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v3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v6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v7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100" dirty="0">
                          <a:latin typeface="Verdana" panose="020B0604030504040204"/>
                          <a:cs typeface="Verdana" panose="020B0604030504040204"/>
                        </a:rPr>
                        <a:t>Distance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2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3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1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3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9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5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Kn</a:t>
                      </a:r>
                      <a:r>
                        <a:rPr sz="1800" cap="small" spc="-10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cap="small" dirty="0">
                          <a:latin typeface="Verdana" panose="020B0604030504040204"/>
                          <a:cs typeface="Verdana" panose="020B0604030504040204"/>
                        </a:rPr>
                        <a:t>w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?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?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?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?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65" dirty="0">
                          <a:latin typeface="Verdana" panose="020B0604030504040204"/>
                          <a:cs typeface="Verdana" panose="020B0604030504040204"/>
                        </a:rPr>
                        <a:t>Path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765"/>
            <a:ext cx="85744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Dijkstra’s</a:t>
            </a:r>
            <a:r>
              <a:rPr spc="-20" dirty="0"/>
              <a:t> </a:t>
            </a:r>
            <a:r>
              <a:rPr spc="-10" dirty="0"/>
              <a:t>Algorithm:</a:t>
            </a:r>
            <a:r>
              <a:rPr spc="-20" dirty="0"/>
              <a:t> example</a:t>
            </a: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548640" y="6520180"/>
            <a:ext cx="998855" cy="1892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126865" y="6520180"/>
            <a:ext cx="1556385" cy="1892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17597" y="3105609"/>
          <a:ext cx="677036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305"/>
                <a:gridCol w="741680"/>
                <a:gridCol w="756285"/>
                <a:gridCol w="782954"/>
                <a:gridCol w="809625"/>
                <a:gridCol w="809625"/>
                <a:gridCol w="796289"/>
                <a:gridCol w="776605"/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cap="small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v2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v3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v6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v7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100" dirty="0">
                          <a:latin typeface="Verdana" panose="020B0604030504040204"/>
                          <a:cs typeface="Verdana" panose="020B0604030504040204"/>
                        </a:rPr>
                        <a:t>Distance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2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3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1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3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8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5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Kn</a:t>
                      </a:r>
                      <a:r>
                        <a:rPr sz="1800" cap="small" spc="-10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cap="small" dirty="0">
                          <a:latin typeface="Verdana" panose="020B0604030504040204"/>
                          <a:cs typeface="Verdana" panose="020B0604030504040204"/>
                        </a:rPr>
                        <a:t>w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?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?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65" dirty="0">
                          <a:latin typeface="Verdana" panose="020B0604030504040204"/>
                          <a:cs typeface="Verdana" panose="020B0604030504040204"/>
                        </a:rPr>
                        <a:t>Path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17597" y="1411287"/>
          <a:ext cx="677036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305"/>
                <a:gridCol w="741680"/>
                <a:gridCol w="756285"/>
                <a:gridCol w="782954"/>
                <a:gridCol w="809625"/>
                <a:gridCol w="809625"/>
                <a:gridCol w="796289"/>
                <a:gridCol w="776605"/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cap="small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v2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v3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v6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v7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spc="100" dirty="0">
                          <a:latin typeface="Verdana" panose="020B0604030504040204"/>
                          <a:cs typeface="Verdana" panose="020B0604030504040204"/>
                        </a:rPr>
                        <a:t>Distance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2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3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1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3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MS Gothic"/>
                          <a:cs typeface="MS Gothic"/>
                        </a:rPr>
                        <a:t>8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5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Kn</a:t>
                      </a:r>
                      <a:r>
                        <a:rPr sz="1800" cap="small" spc="-10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cap="small" dirty="0">
                          <a:latin typeface="Verdana" panose="020B0604030504040204"/>
                          <a:cs typeface="Verdana" panose="020B0604030504040204"/>
                        </a:rPr>
                        <a:t>w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?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?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?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65" dirty="0">
                          <a:latin typeface="Verdana" panose="020B0604030504040204"/>
                          <a:cs typeface="Verdana" panose="020B0604030504040204"/>
                        </a:rPr>
                        <a:t>Path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30" dirty="0">
                          <a:solidFill>
                            <a:srgbClr val="FF0000"/>
                          </a:solidFill>
                          <a:latin typeface="Verdana" panose="020B0604030504040204"/>
                          <a:cs typeface="Verdana" panose="020B0604030504040204"/>
                        </a:rPr>
                        <a:t>v3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17597" y="4741369"/>
          <a:ext cx="677036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305"/>
                <a:gridCol w="741680"/>
                <a:gridCol w="756285"/>
                <a:gridCol w="782954"/>
                <a:gridCol w="809625"/>
                <a:gridCol w="809625"/>
                <a:gridCol w="796289"/>
                <a:gridCol w="776605"/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cap="small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v2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v3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v6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v7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100" dirty="0">
                          <a:latin typeface="Verdana" panose="020B0604030504040204"/>
                          <a:cs typeface="Verdana" panose="020B0604030504040204"/>
                        </a:rPr>
                        <a:t>Distance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2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3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1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3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MS Gothic"/>
                          <a:cs typeface="MS Gothic"/>
                        </a:rPr>
                        <a:t>6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5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Kn</a:t>
                      </a:r>
                      <a:r>
                        <a:rPr sz="1800" cap="small" spc="-10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cap="small" dirty="0">
                          <a:latin typeface="Verdana" panose="020B0604030504040204"/>
                          <a:cs typeface="Verdana" panose="020B0604030504040204"/>
                        </a:rPr>
                        <a:t>w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?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65" dirty="0">
                          <a:latin typeface="Verdana" panose="020B0604030504040204"/>
                          <a:cs typeface="Verdana" panose="020B0604030504040204"/>
                        </a:rPr>
                        <a:t>Path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30" dirty="0">
                          <a:solidFill>
                            <a:srgbClr val="FF0000"/>
                          </a:solidFill>
                          <a:latin typeface="Verdana" panose="020B0604030504040204"/>
                          <a:cs typeface="Verdana" panose="020B0604030504040204"/>
                        </a:rPr>
                        <a:t>v7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765"/>
            <a:ext cx="724408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Dijkstra’s</a:t>
            </a:r>
            <a:r>
              <a:rPr spc="-20" dirty="0"/>
              <a:t> </a:t>
            </a:r>
            <a:r>
              <a:rPr spc="-10" dirty="0"/>
              <a:t>Algorithm:</a:t>
            </a:r>
            <a:r>
              <a:rPr spc="-20" dirty="0"/>
              <a:t> example</a:t>
            </a: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548640" y="6520180"/>
            <a:ext cx="923290" cy="1892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26865" y="6520180"/>
            <a:ext cx="1438275" cy="1892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17597" y="1437445"/>
          <a:ext cx="677036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305"/>
                <a:gridCol w="741680"/>
                <a:gridCol w="756285"/>
                <a:gridCol w="782954"/>
                <a:gridCol w="809625"/>
                <a:gridCol w="809625"/>
                <a:gridCol w="796289"/>
                <a:gridCol w="776605"/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cap="small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v2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v3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v6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v7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100" dirty="0">
                          <a:latin typeface="Verdana" panose="020B0604030504040204"/>
                          <a:cs typeface="Verdana" panose="020B0604030504040204"/>
                        </a:rPr>
                        <a:t>Distance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2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3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1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3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6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MS Gothic"/>
                          <a:cs typeface="MS Gothic"/>
                        </a:rPr>
                        <a:t>5</a:t>
                      </a:r>
                      <a:endParaRPr sz="1800">
                        <a:latin typeface="MS Gothic"/>
                        <a:cs typeface="MS Gothic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Kn</a:t>
                      </a:r>
                      <a:r>
                        <a:rPr sz="1800" cap="small" spc="-10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cap="small" dirty="0">
                          <a:latin typeface="Verdana" panose="020B0604030504040204"/>
                          <a:cs typeface="Verdana" panose="020B0604030504040204"/>
                        </a:rPr>
                        <a:t>w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65" dirty="0">
                          <a:latin typeface="Verdana" panose="020B0604030504040204"/>
                          <a:cs typeface="Verdana" panose="020B0604030504040204"/>
                        </a:rPr>
                        <a:t>Path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v7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v4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10540" y="3440430"/>
            <a:ext cx="74771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SzPct val="92000"/>
              <a:buFont typeface="Wingdings"/>
              <a:buChar char=""/>
              <a:tabLst>
                <a:tab pos="381000" algn="l"/>
              </a:tabLst>
            </a:pPr>
            <a:r>
              <a:rPr sz="2400" spc="-5" dirty="0">
                <a:latin typeface="Calibri"/>
                <a:cs typeface="Calibri"/>
              </a:rPr>
              <a:t>Find</a:t>
            </a:r>
            <a:r>
              <a:rPr sz="2400" spc="-10" dirty="0">
                <a:latin typeface="Calibri"/>
                <a:cs typeface="Calibri"/>
              </a:rPr>
              <a:t> path: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</a:t>
            </a:r>
            <a:r>
              <a:rPr sz="2400" baseline="-17000" dirty="0">
                <a:latin typeface="Calibri"/>
                <a:cs typeface="Calibri"/>
              </a:rPr>
              <a:t>6</a:t>
            </a:r>
            <a:r>
              <a:rPr sz="2400" spc="254" baseline="-17000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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libri"/>
                <a:cs typeface="Calibri"/>
              </a:rPr>
              <a:t>v</a:t>
            </a:r>
            <a:r>
              <a:rPr sz="2400" baseline="-17000" dirty="0">
                <a:latin typeface="Calibri"/>
                <a:cs typeface="Calibri"/>
              </a:rPr>
              <a:t>7</a:t>
            </a:r>
            <a:r>
              <a:rPr sz="2400" spc="254" baseline="-17000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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libri"/>
                <a:cs typeface="Calibri"/>
              </a:rPr>
              <a:t>v</a:t>
            </a:r>
            <a:r>
              <a:rPr sz="2400" baseline="-17000" dirty="0">
                <a:latin typeface="Calibri"/>
                <a:cs typeface="Calibri"/>
              </a:rPr>
              <a:t>4</a:t>
            </a:r>
            <a:r>
              <a:rPr sz="2400" spc="262" baseline="-17000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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libri"/>
                <a:cs typeface="Calibri"/>
              </a:rPr>
              <a:t>v</a:t>
            </a:r>
            <a:r>
              <a:rPr sz="2400" baseline="-17000" dirty="0">
                <a:latin typeface="Calibri"/>
                <a:cs typeface="Calibri"/>
              </a:rPr>
              <a:t>1</a:t>
            </a:r>
            <a:r>
              <a:rPr sz="2400" spc="254" baseline="-170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(length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6)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765"/>
            <a:ext cx="47180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Computational</a:t>
            </a:r>
            <a:r>
              <a:rPr spc="-80" dirty="0"/>
              <a:t> </a:t>
            </a:r>
            <a:r>
              <a:rPr spc="-10" dirty="0"/>
              <a:t>Cost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548640" y="6520180"/>
            <a:ext cx="1066800" cy="1892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26865" y="6520180"/>
            <a:ext cx="1600200" cy="1892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0923"/>
            <a:ext cx="8270240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Keep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priority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queue</a:t>
            </a:r>
            <a:r>
              <a:rPr sz="2400" spc="-5" dirty="0">
                <a:latin typeface="Calibri"/>
                <a:cs typeface="Calibri"/>
              </a:rPr>
              <a:t> of all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unknown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40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Each </a:t>
            </a:r>
            <a:r>
              <a:rPr sz="2400" spc="-20" dirty="0">
                <a:latin typeface="Calibri"/>
                <a:cs typeface="Calibri"/>
              </a:rPr>
              <a:t>stage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deleteMin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decreaseKeys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510"/>
              </a:spcBef>
            </a:pPr>
            <a:r>
              <a:rPr sz="2400" spc="-5" dirty="0">
                <a:latin typeface="Calibri"/>
                <a:cs typeface="Calibri"/>
              </a:rPr>
              <a:t>(the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#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neighbors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node)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49000"/>
              </a:lnSpc>
              <a:spcBef>
                <a:spcPts val="600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call </a:t>
            </a:r>
            <a:r>
              <a:rPr sz="2400" b="1" spc="-10" dirty="0">
                <a:latin typeface="Calibri"/>
                <a:cs typeface="Calibri"/>
              </a:rPr>
              <a:t>decreaseKey </a:t>
            </a:r>
            <a:r>
              <a:rPr sz="2400" spc="-5" dirty="0">
                <a:latin typeface="Calibri"/>
                <a:cs typeface="Calibri"/>
              </a:rPr>
              <a:t>once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-5" dirty="0">
                <a:latin typeface="Calibri"/>
                <a:cs typeface="Calibri"/>
              </a:rPr>
              <a:t> edge,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call </a:t>
            </a:r>
            <a:r>
              <a:rPr sz="2400" b="1" spc="-5" dirty="0">
                <a:latin typeface="Calibri"/>
                <a:cs typeface="Calibri"/>
              </a:rPr>
              <a:t>deleteMin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once</a:t>
            </a:r>
            <a:r>
              <a:rPr sz="2400" dirty="0">
                <a:latin typeface="Calibri"/>
                <a:cs typeface="Calibri"/>
              </a:rPr>
              <a:t> per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vertex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15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Both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operations</a:t>
            </a:r>
            <a:r>
              <a:rPr sz="2400" spc="-15" dirty="0">
                <a:latin typeface="Calibri"/>
                <a:cs typeface="Calibri"/>
              </a:rPr>
              <a:t> are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O(log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|V|)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40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spc="-50" dirty="0">
                <a:latin typeface="Calibri"/>
                <a:cs typeface="Calibri"/>
              </a:rPr>
              <a:t>Total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cost: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O(|E|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|V|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5" dirty="0">
                <a:latin typeface="Calibri"/>
                <a:cs typeface="Calibri"/>
              </a:rPr>
              <a:t> |V|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|V|)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O(|E|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|V|)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.CITY TÂN ĐỨC – CƠ HỘI ĐẦU TƯ KHÔNG THỂ BỎ LỠ – E.City TAN DUC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83" b="11418"/>
          <a:stretch>
            <a:fillRect/>
          </a:stretch>
        </p:blipFill>
        <p:spPr bwMode="auto">
          <a:xfrm>
            <a:off x="2822" y="0"/>
            <a:ext cx="916106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590" y="5638800"/>
            <a:ext cx="8798560" cy="85788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078355" marR="5080" indent="-2066290" algn="ctr">
              <a:spcBef>
                <a:spcPts val="215"/>
              </a:spcBef>
            </a:pPr>
            <a:r>
              <a:rPr lang="en-US" sz="1800" dirty="0"/>
              <a:t>Adapted and modified from :  </a:t>
            </a:r>
            <a:r>
              <a:rPr sz="1800" spc="-5" dirty="0"/>
              <a:t>CS201: </a:t>
            </a:r>
            <a:r>
              <a:rPr sz="1800" spc="-25" dirty="0"/>
              <a:t>Data </a:t>
            </a:r>
            <a:r>
              <a:rPr sz="1800" spc="-10" dirty="0"/>
              <a:t>Structure </a:t>
            </a:r>
            <a:r>
              <a:rPr sz="1800" dirty="0"/>
              <a:t>&amp; </a:t>
            </a:r>
            <a:r>
              <a:rPr sz="1800" spc="-10" dirty="0"/>
              <a:t>Algorithms </a:t>
            </a:r>
            <a:r>
              <a:rPr sz="1800" spc="-800" dirty="0"/>
              <a:t> </a:t>
            </a:r>
            <a:r>
              <a:rPr sz="1800" spc="-5" dirty="0"/>
              <a:t>(Spring</a:t>
            </a:r>
            <a:r>
              <a:rPr sz="1800" dirty="0"/>
              <a:t> 2022)</a:t>
            </a:r>
            <a:br>
              <a:rPr lang="en-US" sz="1800" dirty="0"/>
            </a:br>
            <a:r>
              <a:rPr lang="en-US" sz="1800" spc="-65" dirty="0">
                <a:solidFill>
                  <a:srgbClr val="17375E"/>
                </a:solidFill>
                <a:latin typeface="Calibri"/>
                <a:cs typeface="Calibri"/>
              </a:rPr>
              <a:t>Dr. </a:t>
            </a:r>
            <a:r>
              <a:rPr lang="en-US" sz="1800" spc="-5" dirty="0">
                <a:solidFill>
                  <a:srgbClr val="17375E"/>
                </a:solidFill>
                <a:latin typeface="Calibri"/>
                <a:cs typeface="Calibri"/>
              </a:rPr>
              <a:t>Cao Tien </a:t>
            </a:r>
            <a:r>
              <a:rPr lang="en-US" sz="1800" dirty="0">
                <a:solidFill>
                  <a:srgbClr val="17375E"/>
                </a:solidFill>
                <a:latin typeface="Calibri"/>
                <a:cs typeface="Calibri"/>
              </a:rPr>
              <a:t>Dung </a:t>
            </a:r>
            <a:r>
              <a:rPr lang="en-US" sz="1800" spc="-415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17375E"/>
                </a:solidFill>
                <a:latin typeface="Calibri"/>
                <a:cs typeface="Calibri"/>
              </a:rPr>
              <a:t>School</a:t>
            </a:r>
            <a:r>
              <a:rPr lang="en-US" sz="1800" spc="-10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17375E"/>
                </a:solidFill>
                <a:latin typeface="Calibri"/>
                <a:cs typeface="Calibri"/>
              </a:rPr>
              <a:t>of</a:t>
            </a:r>
            <a:r>
              <a:rPr lang="en-US" sz="1800" spc="-15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17375E"/>
                </a:solidFill>
                <a:latin typeface="Calibri"/>
                <a:cs typeface="Calibri"/>
              </a:rPr>
              <a:t>Engineering </a:t>
            </a:r>
            <a:r>
              <a:rPr lang="en-US" sz="1800" dirty="0">
                <a:solidFill>
                  <a:srgbClr val="17375E"/>
                </a:solidFill>
                <a:latin typeface="Calibri"/>
                <a:cs typeface="Calibri"/>
              </a:rPr>
              <a:t>–</a:t>
            </a:r>
            <a:r>
              <a:rPr lang="en-US" sz="1800" spc="-10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lang="en-US" sz="1800" spc="-50" dirty="0">
                <a:solidFill>
                  <a:srgbClr val="17375E"/>
                </a:solidFill>
                <a:latin typeface="Calibri"/>
                <a:cs typeface="Calibri"/>
              </a:rPr>
              <a:t>Tan</a:t>
            </a:r>
            <a:r>
              <a:rPr lang="en-US" sz="1800" spc="-10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lang="en-US" sz="1800" spc="-50" dirty="0">
                <a:solidFill>
                  <a:srgbClr val="17375E"/>
                </a:solidFill>
                <a:latin typeface="Calibri"/>
                <a:cs typeface="Calibri"/>
              </a:rPr>
              <a:t>Tao</a:t>
            </a:r>
            <a:r>
              <a:rPr lang="en-US" sz="1800" spc="-15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17375E"/>
                </a:solidFill>
                <a:latin typeface="Calibri"/>
                <a:cs typeface="Calibri"/>
              </a:rPr>
              <a:t>University</a:t>
            </a:r>
            <a:br>
              <a:rPr lang="en-US" sz="1800" dirty="0">
                <a:latin typeface="Calibri"/>
                <a:cs typeface="Calibri"/>
              </a:rPr>
            </a:b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82" y="4038600"/>
            <a:ext cx="8922036" cy="124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latin typeface="Calibri"/>
                <a:cs typeface="Calibri"/>
              </a:rPr>
              <a:t>Section3:Network-Centrality-Measures-and-Their-Visualization</a:t>
            </a:r>
            <a:endParaRPr lang="en-US"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765"/>
            <a:ext cx="48501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Centrality in Graph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548640" y="6520180"/>
            <a:ext cx="956310" cy="1892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48390" y="1230629"/>
            <a:ext cx="8270240" cy="137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040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lang="en-US" sz="2400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Centrality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is a term to describe importance of individual nodes in a graph</a:t>
            </a:r>
            <a:endParaRPr lang="en-US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355600" indent="-342900">
              <a:lnSpc>
                <a:spcPct val="100000"/>
              </a:lnSpc>
              <a:spcBef>
                <a:spcPts val="2040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lang="en-US" sz="2400" spc="-15" dirty="0">
                <a:latin typeface="Calibri"/>
                <a:cs typeface="Calibri"/>
              </a:rPr>
              <a:t>How to define which nodes is more important ?</a:t>
            </a:r>
            <a:endParaRPr lang="en-US" sz="2400" spc="-15" dirty="0">
              <a:latin typeface="Calibri"/>
              <a:cs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4178868" cy="311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430" y="3253522"/>
            <a:ext cx="4336172" cy="298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532891"/>
            <a:ext cx="3695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Degree Centrality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548640" y="6520180"/>
            <a:ext cx="1066800" cy="1892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36880" y="1230629"/>
            <a:ext cx="8270240" cy="1746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040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lang="en-US" sz="2400" spc="-15" dirty="0">
                <a:latin typeface="+mj-lt"/>
                <a:cs typeface="Calibri"/>
              </a:rPr>
              <a:t>Degree of a node is basically the number of edges that it has.</a:t>
            </a:r>
            <a:endParaRPr lang="en-US" sz="2400" spc="-15" dirty="0">
              <a:latin typeface="+mj-lt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40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lang="en-US" sz="2400" spc="-15" dirty="0">
                <a:latin typeface="+mj-lt"/>
                <a:cs typeface="Calibri"/>
              </a:rPr>
              <a:t>Ex: </a:t>
            </a:r>
            <a:r>
              <a:rPr lang="en-US" sz="2400" spc="-15" dirty="0">
                <a:solidFill>
                  <a:srgbClr val="212121"/>
                </a:solidFill>
                <a:latin typeface="+mj-lt"/>
                <a:cs typeface="Calibri"/>
              </a:rPr>
              <a:t>T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+mj-lt"/>
              </a:rPr>
              <a:t>he person with higher friend count in a social network, the more cited paper (</a:t>
            </a:r>
            <a:r>
              <a:rPr lang="en-US" sz="2400" b="0" i="1" dirty="0">
                <a:solidFill>
                  <a:srgbClr val="212121"/>
                </a:solidFill>
                <a:effectLst/>
                <a:latin typeface="+mj-lt"/>
              </a:rPr>
              <a:t>in-degree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+mj-lt"/>
              </a:rPr>
              <a:t>) in a scientific citation network is the one that is more central according to this metric</a:t>
            </a:r>
            <a:endParaRPr lang="en-US" sz="2400" spc="-15" dirty="0">
              <a:latin typeface="+mj-lt"/>
              <a:cs typeface="Calibri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11820"/>
            <a:ext cx="4419600" cy="320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76600"/>
            <a:ext cx="4326168" cy="322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532891"/>
            <a:ext cx="1553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</a:t>
            </a:r>
            <a:r>
              <a:rPr spc="-80" dirty="0"/>
              <a:t>r</a:t>
            </a:r>
            <a:r>
              <a:rPr spc="-5" dirty="0"/>
              <a:t>a</a:t>
            </a:r>
            <a:r>
              <a:rPr spc="-10" dirty="0"/>
              <a:t>ph</a:t>
            </a:r>
            <a:r>
              <a:rPr dirty="0"/>
              <a:t>s?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24982" y="1143194"/>
            <a:ext cx="5519017" cy="51633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877" y="1297741"/>
            <a:ext cx="3355056" cy="49673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26865" y="6520180"/>
            <a:ext cx="1784985" cy="1892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532891"/>
            <a:ext cx="63220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Eigenvector Centrality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548640" y="6520180"/>
            <a:ext cx="1243330" cy="1892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26865" y="6520180"/>
            <a:ext cx="1845310" cy="1892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48390" y="1230629"/>
            <a:ext cx="8270240" cy="2115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040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lang="en-US" sz="2400" dirty="0">
                <a:solidFill>
                  <a:srgbClr val="212121"/>
                </a:solidFill>
                <a:latin typeface="Roboto" panose="02000000000000000000" pitchFamily="2" charset="0"/>
              </a:rPr>
              <a:t>C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entrality of a node as proportional to its neighbors' importance</a:t>
            </a:r>
            <a:endParaRPr lang="en-US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355600" indent="-342900">
              <a:lnSpc>
                <a:spcPct val="100000"/>
              </a:lnSpc>
              <a:spcBef>
                <a:spcPts val="2040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lang="en-US" sz="2400" spc="-15" dirty="0">
                <a:latin typeface="+mj-lt"/>
                <a:cs typeface="Calibri"/>
              </a:rPr>
              <a:t>Ex: </a:t>
            </a:r>
            <a:r>
              <a:rPr lang="en-US" sz="2400" spc="-15" dirty="0">
                <a:solidFill>
                  <a:srgbClr val="212121"/>
                </a:solidFill>
                <a:latin typeface="+mj-lt"/>
                <a:cs typeface="Calibri"/>
              </a:rPr>
              <a:t>T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+mj-lt"/>
              </a:rPr>
              <a:t>he person with higher friend count in a social network, the more cited paper (</a:t>
            </a:r>
            <a:r>
              <a:rPr lang="en-US" sz="2400" b="0" i="1" dirty="0">
                <a:solidFill>
                  <a:srgbClr val="212121"/>
                </a:solidFill>
                <a:effectLst/>
                <a:latin typeface="+mj-lt"/>
              </a:rPr>
              <a:t>in-degree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+mj-lt"/>
              </a:rPr>
              <a:t>) in a scientific citation network is the one that is more central according to this metric</a:t>
            </a:r>
            <a:endParaRPr lang="en-US" sz="2400" spc="-15" dirty="0">
              <a:latin typeface="+mj-lt"/>
              <a:cs typeface="Calibri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8" y="3451444"/>
            <a:ext cx="4156254" cy="301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641" y="3404968"/>
            <a:ext cx="4071329" cy="303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532891"/>
            <a:ext cx="63220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More…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548640" y="6520180"/>
            <a:ext cx="1082675" cy="1892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26865" y="6520180"/>
            <a:ext cx="2581275" cy="1892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  <p:sp>
        <p:nvSpPr>
          <p:cNvPr id="14" name="TextBox 13"/>
          <p:cNvSpPr txBox="1"/>
          <p:nvPr/>
        </p:nvSpPr>
        <p:spPr>
          <a:xfrm>
            <a:off x="85848" y="1371600"/>
            <a:ext cx="9077908" cy="3129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2900">
              <a:spcBef>
                <a:spcPts val="2040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lang="en-US" sz="2400" dirty="0"/>
              <a:t>There is still more algorithms to define the important level of a node:</a:t>
            </a:r>
            <a:endParaRPr lang="en-US" sz="24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12700">
              <a:spcBef>
                <a:spcPts val="2040"/>
              </a:spcBef>
              <a:buSzPct val="92000"/>
              <a:tabLst>
                <a:tab pos="355600" algn="l"/>
              </a:tabLst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+ Katz Centrality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12700">
              <a:lnSpc>
                <a:spcPct val="100000"/>
              </a:lnSpc>
              <a:spcBef>
                <a:spcPts val="2040"/>
              </a:spcBef>
              <a:buSzPct val="92000"/>
              <a:tabLst>
                <a:tab pos="355600" algn="l"/>
              </a:tabLst>
            </a:pP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+ PageRank</a:t>
            </a:r>
            <a:endParaRPr lang="en-US" sz="18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12700">
              <a:spcBef>
                <a:spcPts val="2040"/>
              </a:spcBef>
              <a:buSzPct val="92000"/>
              <a:tabLst>
                <a:tab pos="355600" algn="l"/>
              </a:tabLst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+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HITS Hubs and Authorities</a:t>
            </a:r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12700">
              <a:spcBef>
                <a:spcPts val="2040"/>
              </a:spcBef>
              <a:buSzPct val="92000"/>
              <a:tabLst>
                <a:tab pos="355600" algn="l"/>
              </a:tabLst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+ Closeness Centrality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12700">
              <a:spcBef>
                <a:spcPts val="2040"/>
              </a:spcBef>
              <a:buSzPct val="92000"/>
              <a:tabLst>
                <a:tab pos="355600" algn="l"/>
              </a:tabLst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+ Betweenness Centrality,….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855" y="2057400"/>
            <a:ext cx="5048896" cy="376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.CITY TÂN ĐỨC – CƠ HỘI ĐẦU TƯ KHÔNG THỂ BỎ LỠ – E.City TAN DUC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83" b="11418"/>
          <a:stretch>
            <a:fillRect/>
          </a:stretch>
        </p:blipFill>
        <p:spPr bwMode="auto">
          <a:xfrm>
            <a:off x="2822" y="0"/>
            <a:ext cx="916106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120" y="5638800"/>
            <a:ext cx="8617236" cy="85788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078355" marR="5080" indent="-2066290" algn="ctr">
              <a:spcBef>
                <a:spcPts val="215"/>
              </a:spcBef>
            </a:pPr>
            <a:r>
              <a:rPr lang="en-US" sz="1800" dirty="0"/>
              <a:t>Adapted and modified from :  </a:t>
            </a:r>
            <a:r>
              <a:rPr sz="1800" spc="-5" dirty="0"/>
              <a:t>CS201: </a:t>
            </a:r>
            <a:r>
              <a:rPr sz="1800" spc="-25" dirty="0"/>
              <a:t>Data </a:t>
            </a:r>
            <a:r>
              <a:rPr sz="1800" spc="-10" dirty="0"/>
              <a:t>Structure </a:t>
            </a:r>
            <a:r>
              <a:rPr sz="1800" dirty="0"/>
              <a:t>&amp; </a:t>
            </a:r>
            <a:r>
              <a:rPr sz="1800" spc="-10" dirty="0"/>
              <a:t>Algorithms </a:t>
            </a:r>
            <a:r>
              <a:rPr sz="1800" spc="-800" dirty="0"/>
              <a:t> </a:t>
            </a:r>
            <a:r>
              <a:rPr sz="1800" spc="-5" dirty="0"/>
              <a:t>(Spring</a:t>
            </a:r>
            <a:r>
              <a:rPr sz="1800" dirty="0"/>
              <a:t> 2022)</a:t>
            </a:r>
            <a:br>
              <a:rPr lang="en-US" sz="1800" dirty="0"/>
            </a:br>
            <a:r>
              <a:rPr lang="en-US" sz="1800" spc="-65" dirty="0">
                <a:solidFill>
                  <a:srgbClr val="17375E"/>
                </a:solidFill>
                <a:latin typeface="Calibri"/>
                <a:cs typeface="Calibri"/>
              </a:rPr>
              <a:t>Dr. </a:t>
            </a:r>
            <a:r>
              <a:rPr lang="en-US" sz="1800" spc="-5" dirty="0">
                <a:solidFill>
                  <a:srgbClr val="17375E"/>
                </a:solidFill>
                <a:latin typeface="Calibri"/>
                <a:cs typeface="Calibri"/>
              </a:rPr>
              <a:t>Cao Tien </a:t>
            </a:r>
            <a:r>
              <a:rPr lang="en-US" sz="1800" dirty="0">
                <a:solidFill>
                  <a:srgbClr val="17375E"/>
                </a:solidFill>
                <a:latin typeface="Calibri"/>
                <a:cs typeface="Calibri"/>
              </a:rPr>
              <a:t>Dung </a:t>
            </a:r>
            <a:r>
              <a:rPr lang="en-US" sz="1800" spc="-415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17375E"/>
                </a:solidFill>
                <a:latin typeface="Calibri"/>
                <a:cs typeface="Calibri"/>
              </a:rPr>
              <a:t>School</a:t>
            </a:r>
            <a:r>
              <a:rPr lang="en-US" sz="1800" spc="-10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17375E"/>
                </a:solidFill>
                <a:latin typeface="Calibri"/>
                <a:cs typeface="Calibri"/>
              </a:rPr>
              <a:t>of</a:t>
            </a:r>
            <a:r>
              <a:rPr lang="en-US" sz="1800" spc="-15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17375E"/>
                </a:solidFill>
                <a:latin typeface="Calibri"/>
                <a:cs typeface="Calibri"/>
              </a:rPr>
              <a:t>Engineering </a:t>
            </a:r>
            <a:r>
              <a:rPr lang="en-US" sz="1800" dirty="0">
                <a:solidFill>
                  <a:srgbClr val="17375E"/>
                </a:solidFill>
                <a:latin typeface="Calibri"/>
                <a:cs typeface="Calibri"/>
              </a:rPr>
              <a:t>–</a:t>
            </a:r>
            <a:r>
              <a:rPr lang="en-US" sz="1800" spc="-10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lang="en-US" sz="1800" spc="-50" dirty="0">
                <a:solidFill>
                  <a:srgbClr val="17375E"/>
                </a:solidFill>
                <a:latin typeface="Calibri"/>
                <a:cs typeface="Calibri"/>
              </a:rPr>
              <a:t>Tan</a:t>
            </a:r>
            <a:r>
              <a:rPr lang="en-US" sz="1800" spc="-10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lang="en-US" sz="1800" spc="-50" dirty="0">
                <a:solidFill>
                  <a:srgbClr val="17375E"/>
                </a:solidFill>
                <a:latin typeface="Calibri"/>
                <a:cs typeface="Calibri"/>
              </a:rPr>
              <a:t>Tao</a:t>
            </a:r>
            <a:r>
              <a:rPr lang="en-US" sz="1800" spc="-15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17375E"/>
                </a:solidFill>
                <a:latin typeface="Calibri"/>
                <a:cs typeface="Calibri"/>
              </a:rPr>
              <a:t>University</a:t>
            </a:r>
            <a:br>
              <a:rPr lang="en-US" sz="1800" dirty="0">
                <a:latin typeface="Calibri"/>
                <a:cs typeface="Calibri"/>
              </a:rPr>
            </a:b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82" y="4038600"/>
            <a:ext cx="8922036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000" dirty="0">
                <a:latin typeface="Calibri"/>
                <a:cs typeface="Calibri"/>
              </a:rPr>
              <a:t>Section 4: Practice</a:t>
            </a:r>
            <a:endParaRPr sz="5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320041" y="236891"/>
            <a:ext cx="87458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Previous dataset in Machine Learning Course</a:t>
            </a:r>
            <a:endParaRPr spc="-1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649" y="2286000"/>
            <a:ext cx="7896702" cy="35359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3900" y="6488668"/>
            <a:ext cx="769620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https://xenabrowser.net/datapages/?cohort=TCGA%20Prostate%20Cancer%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1" y="934627"/>
            <a:ext cx="906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Follow here:</a:t>
            </a:r>
            <a:endParaRPr lang="en-US" sz="1400" dirty="0"/>
          </a:p>
          <a:p>
            <a:r>
              <a:rPr lang="en-US" sz="1400" dirty="0"/>
              <a:t>https://colab.research.google.com/drive/1BuMMku5cZDhAT8KKdQKts5MEw6KNPV3m?usp=sharing</a:t>
            </a:r>
            <a:endParaRPr lang="en-US" sz="1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320041" y="236891"/>
            <a:ext cx="87458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The association between graphs and miRNA ?</a:t>
            </a:r>
            <a:endParaRPr spc="-1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976312"/>
            <a:ext cx="7429500" cy="4905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4711" y="6488668"/>
            <a:ext cx="8153400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https://www.researchgate.net/profile/Haoran-Li-21/publication/236459947/</a:t>
            </a:r>
            <a:endParaRPr lang="en-US" sz="1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320041" y="236891"/>
            <a:ext cx="87458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The association between graphs and miRNA ?</a:t>
            </a:r>
            <a:endParaRPr spc="-10" dirty="0"/>
          </a:p>
        </p:txBody>
      </p:sp>
      <p:pic>
        <p:nvPicPr>
          <p:cNvPr id="1026" name="Picture 2" descr="Predicting miRNA-based disease-disease relationships through network  diffusion on multi-omics biological data | Scientific Report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803713"/>
            <a:ext cx="4152900" cy="414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44869" y="6466265"/>
            <a:ext cx="769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https://www.nature.com/articles/s41598-020-65633-6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4896605"/>
            <a:ext cx="8014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Using the correlation coefficient between RNA-seq gene expression level and miRNA expression level to identify the relationship.</a:t>
            </a:r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 For detail: Using gg </a:t>
            </a:r>
            <a:r>
              <a:rPr lang="en-US" dirty="0" err="1"/>
              <a:t>colab</a:t>
            </a:r>
            <a:r>
              <a:rPr lang="en-US" dirty="0"/>
              <a:t> link as below:</a:t>
            </a:r>
            <a:endParaRPr lang="en-US" dirty="0"/>
          </a:p>
          <a:p>
            <a:r>
              <a:rPr lang="en-US" sz="1800" dirty="0"/>
              <a:t>https://colab.research.google.com/drive/1BuMMku5cZDhAT8KKdQKts5MEw6KNPV3m?usp=sharing</a:t>
            </a:r>
            <a:endParaRPr lang="en-US" sz="1800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765"/>
            <a:ext cx="277241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</a:t>
            </a:r>
            <a:r>
              <a:rPr spc="-80" dirty="0"/>
              <a:t>r</a:t>
            </a:r>
            <a:r>
              <a:rPr spc="-5" dirty="0"/>
              <a:t>a</a:t>
            </a:r>
            <a:r>
              <a:rPr spc="-10" dirty="0"/>
              <a:t>ph</a:t>
            </a:r>
            <a:r>
              <a:rPr dirty="0"/>
              <a:t>s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1670" y="1196745"/>
            <a:ext cx="8501054" cy="500908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26865" y="6520180"/>
            <a:ext cx="1887220" cy="1892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532891"/>
            <a:ext cx="1340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</a:t>
            </a:r>
            <a:r>
              <a:rPr spc="-80" dirty="0"/>
              <a:t>r</a:t>
            </a:r>
            <a:r>
              <a:rPr spc="-5" dirty="0"/>
              <a:t>a</a:t>
            </a:r>
            <a:r>
              <a:rPr spc="-10" dirty="0"/>
              <a:t>ph</a:t>
            </a:r>
            <a:r>
              <a:rPr dirty="0"/>
              <a:t>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26865" y="6520180"/>
            <a:ext cx="1989455" cy="1892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8666"/>
            <a:ext cx="6068060" cy="387604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5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graph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edges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025"/>
              </a:spcBef>
              <a:buSzPct val="90000"/>
              <a:buFont typeface="Wingdings"/>
              <a:buChar char=""/>
              <a:tabLst>
                <a:tab pos="755650" algn="l"/>
              </a:tabLst>
            </a:pPr>
            <a:r>
              <a:rPr sz="2000" spc="-5" dirty="0">
                <a:latin typeface="Calibri"/>
                <a:cs typeface="Calibri"/>
              </a:rPr>
              <a:t>nodes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aka </a:t>
            </a:r>
            <a:r>
              <a:rPr sz="2000" spc="-5" dirty="0">
                <a:latin typeface="Calibri"/>
                <a:cs typeface="Calibri"/>
              </a:rPr>
              <a:t>vertices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010"/>
              </a:spcBef>
              <a:buSzPct val="90000"/>
              <a:buFont typeface="Wingdings"/>
              <a:buChar char=""/>
              <a:tabLst>
                <a:tab pos="755650" algn="l"/>
              </a:tabLst>
            </a:pPr>
            <a:r>
              <a:rPr sz="2000" spc="-10" dirty="0">
                <a:latin typeface="Calibri"/>
                <a:cs typeface="Calibri"/>
              </a:rPr>
              <a:t>edges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aka </a:t>
            </a:r>
            <a:r>
              <a:rPr sz="2000" spc="-5" dirty="0">
                <a:latin typeface="Calibri"/>
                <a:cs typeface="Calibri"/>
              </a:rPr>
              <a:t>arcs,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links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90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Edges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exist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pairs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025"/>
              </a:spcBef>
              <a:buSzPct val="90000"/>
              <a:buFont typeface="Wingdings"/>
              <a:buChar char=""/>
              <a:tabLst>
                <a:tab pos="75565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5" dirty="0">
                <a:latin typeface="Calibri"/>
                <a:cs typeface="Calibri"/>
              </a:rPr>
              <a:t> nodes</a:t>
            </a:r>
            <a:r>
              <a:rPr sz="2000" dirty="0">
                <a:latin typeface="Calibri"/>
                <a:cs typeface="Calibri"/>
              </a:rPr>
              <a:t> x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share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edge,</a:t>
            </a:r>
            <a:r>
              <a:rPr sz="2000" spc="-5" dirty="0">
                <a:latin typeface="Calibri"/>
                <a:cs typeface="Calibri"/>
              </a:rPr>
              <a:t> they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adjacent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10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Edges </a:t>
            </a:r>
            <a:r>
              <a:rPr sz="2400" spc="-20" dirty="0">
                <a:latin typeface="Calibri"/>
                <a:cs typeface="Calibri"/>
              </a:rPr>
              <a:t>may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weights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associated</a:t>
            </a:r>
            <a:r>
              <a:rPr sz="2400" spc="-5" dirty="0">
                <a:latin typeface="Calibri"/>
                <a:cs typeface="Calibri"/>
              </a:rPr>
              <a:t> 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Edges </a:t>
            </a:r>
            <a:r>
              <a:rPr sz="2400" spc="-20" dirty="0">
                <a:latin typeface="Calibri"/>
                <a:cs typeface="Calibri"/>
              </a:rPr>
              <a:t>may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directed</a:t>
            </a:r>
            <a:r>
              <a:rPr sz="2400" spc="-5" dirty="0">
                <a:latin typeface="Calibri"/>
                <a:cs typeface="Calibri"/>
              </a:rPr>
              <a:t> or</a:t>
            </a:r>
            <a:r>
              <a:rPr sz="2400" spc="-10" dirty="0">
                <a:latin typeface="Calibri"/>
                <a:cs typeface="Calibri"/>
              </a:rPr>
              <a:t> undirected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30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may have </a:t>
            </a:r>
            <a:r>
              <a:rPr sz="2400" spc="-5" dirty="0">
                <a:latin typeface="Calibri"/>
                <a:cs typeface="Calibri"/>
              </a:rPr>
              <a:t>labels.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765"/>
            <a:ext cx="50984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Graph</a:t>
            </a:r>
            <a:r>
              <a:rPr spc="-70" dirty="0"/>
              <a:t> </a:t>
            </a:r>
            <a:r>
              <a:rPr spc="-25" dirty="0"/>
              <a:t>example</a:t>
            </a:r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53806" y="1417637"/>
            <a:ext cx="6490194" cy="48413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2984" y="1348740"/>
            <a:ext cx="1949450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b="1" spc="30" dirty="0">
                <a:latin typeface="Verdana" panose="020B0604030504040204"/>
                <a:cs typeface="Verdana" panose="020B0604030504040204"/>
              </a:rPr>
              <a:t>No</a:t>
            </a:r>
            <a:r>
              <a:rPr sz="2000" b="1" spc="-5" dirty="0">
                <a:latin typeface="Verdana" panose="020B0604030504040204"/>
                <a:cs typeface="Verdana" panose="020B0604030504040204"/>
              </a:rPr>
              <a:t>d</a:t>
            </a:r>
            <a:r>
              <a:rPr sz="2000" b="1" spc="-60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b="1" spc="-50" dirty="0">
                <a:latin typeface="Verdana" panose="020B0604030504040204"/>
                <a:cs typeface="Verdana" panose="020B0604030504040204"/>
              </a:rPr>
              <a:t>s</a:t>
            </a:r>
            <a:r>
              <a:rPr sz="2000" b="1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b="1" spc="-130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b="1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b="1" spc="5" dirty="0">
                <a:latin typeface="Verdana" panose="020B0604030504040204"/>
                <a:cs typeface="Verdana" panose="020B0604030504040204"/>
              </a:rPr>
              <a:t>e  </a:t>
            </a:r>
            <a:r>
              <a:rPr sz="2000" b="1" spc="95" dirty="0">
                <a:latin typeface="Verdana" panose="020B0604030504040204"/>
                <a:cs typeface="Verdana" panose="020B0604030504040204"/>
              </a:rPr>
              <a:t>c</a:t>
            </a:r>
            <a:r>
              <a:rPr sz="2000" b="1" spc="45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b="1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b="1" spc="-5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b="1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b="1" spc="-114" dirty="0">
                <a:latin typeface="Verdana" panose="020B0604030504040204"/>
                <a:cs typeface="Verdana" panose="020B0604030504040204"/>
              </a:rPr>
              <a:t>s</a:t>
            </a:r>
            <a:r>
              <a:rPr sz="2000" spc="-425" dirty="0">
                <a:latin typeface="Verdana" panose="020B0604030504040204"/>
                <a:cs typeface="Verdana" panose="020B0604030504040204"/>
              </a:rPr>
              <a:t>:</a:t>
            </a:r>
            <a:r>
              <a:rPr sz="2000" spc="-34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30" dirty="0">
                <a:latin typeface="Verdana" panose="020B0604030504040204"/>
                <a:cs typeface="Verdana" panose="020B0604030504040204"/>
              </a:rPr>
              <a:t>H</a:t>
            </a:r>
            <a:r>
              <a:rPr sz="2000" spc="360" dirty="0">
                <a:latin typeface="Verdana" panose="020B0604030504040204"/>
                <a:cs typeface="Verdana" panose="020B0604030504040204"/>
              </a:rPr>
              <a:t>C</a:t>
            </a:r>
            <a:r>
              <a:rPr sz="2000" spc="75" dirty="0">
                <a:latin typeface="Verdana" panose="020B0604030504040204"/>
                <a:cs typeface="Verdana" panose="020B0604030504040204"/>
              </a:rPr>
              <a:t>M,  </a:t>
            </a:r>
            <a:r>
              <a:rPr sz="2000" spc="90" dirty="0">
                <a:latin typeface="Verdana" panose="020B0604030504040204"/>
                <a:cs typeface="Verdana" panose="020B0604030504040204"/>
              </a:rPr>
              <a:t>Da</a:t>
            </a:r>
            <a:r>
              <a:rPr sz="2000" spc="70" dirty="0">
                <a:latin typeface="Verdana" panose="020B0604030504040204"/>
                <a:cs typeface="Verdana" panose="020B0604030504040204"/>
              </a:rPr>
              <a:t>l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204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165" dirty="0">
                <a:latin typeface="Verdana" panose="020B0604030504040204"/>
                <a:cs typeface="Verdana" panose="020B0604030504040204"/>
              </a:rPr>
              <a:t>,</a:t>
            </a:r>
            <a:r>
              <a:rPr sz="2000" spc="-35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45" dirty="0">
                <a:latin typeface="Verdana" panose="020B0604030504040204"/>
                <a:cs typeface="Verdana" panose="020B0604030504040204"/>
              </a:rPr>
              <a:t>...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97815" marR="307975" indent="-285750">
              <a:lnSpc>
                <a:spcPct val="15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000" b="1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b="1" spc="-10" dirty="0">
                <a:latin typeface="Verdana" panose="020B0604030504040204"/>
                <a:cs typeface="Verdana" panose="020B0604030504040204"/>
              </a:rPr>
              <a:t>d</a:t>
            </a:r>
            <a:r>
              <a:rPr sz="2000" b="1" spc="-65" dirty="0">
                <a:latin typeface="Verdana" panose="020B0604030504040204"/>
                <a:cs typeface="Verdana" panose="020B0604030504040204"/>
              </a:rPr>
              <a:t>g</a:t>
            </a:r>
            <a:r>
              <a:rPr sz="2000" b="1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b="1" spc="-114" dirty="0">
                <a:latin typeface="Verdana" panose="020B0604030504040204"/>
                <a:cs typeface="Verdana" panose="020B0604030504040204"/>
              </a:rPr>
              <a:t>s</a:t>
            </a:r>
            <a:r>
              <a:rPr sz="2000" b="1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b="1" spc="-130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b="1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b="1" spc="5" dirty="0">
                <a:latin typeface="Verdana" panose="020B0604030504040204"/>
                <a:cs typeface="Verdana" panose="020B0604030504040204"/>
              </a:rPr>
              <a:t>e  </a:t>
            </a:r>
            <a:r>
              <a:rPr sz="2000" b="1" spc="-75" dirty="0">
                <a:latin typeface="Verdana" panose="020B0604030504040204"/>
                <a:cs typeface="Verdana" panose="020B0604030504040204"/>
              </a:rPr>
              <a:t>roads.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97815" marR="98425" indent="-285750">
              <a:lnSpc>
                <a:spcPct val="15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000" b="1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b="1" spc="-10" dirty="0">
                <a:latin typeface="Verdana" panose="020B0604030504040204"/>
                <a:cs typeface="Verdana" panose="020B0604030504040204"/>
              </a:rPr>
              <a:t>d</a:t>
            </a:r>
            <a:r>
              <a:rPr sz="2000" b="1" spc="-65" dirty="0">
                <a:latin typeface="Verdana" panose="020B0604030504040204"/>
                <a:cs typeface="Verdana" panose="020B0604030504040204"/>
              </a:rPr>
              <a:t>g</a:t>
            </a:r>
            <a:r>
              <a:rPr sz="2000" b="1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b="1" spc="-114" dirty="0">
                <a:latin typeface="Verdana" panose="020B0604030504040204"/>
                <a:cs typeface="Verdana" panose="020B0604030504040204"/>
              </a:rPr>
              <a:t>s</a:t>
            </a:r>
            <a:r>
              <a:rPr sz="2000" b="1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b="1" spc="-90" dirty="0">
                <a:latin typeface="Verdana" panose="020B0604030504040204"/>
                <a:cs typeface="Verdana" panose="020B0604030504040204"/>
              </a:rPr>
              <a:t>h</a:t>
            </a:r>
            <a:r>
              <a:rPr sz="2000" b="1" spc="-130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b="1" spc="-15" dirty="0">
                <a:latin typeface="Verdana" panose="020B0604030504040204"/>
                <a:cs typeface="Verdana" panose="020B0604030504040204"/>
              </a:rPr>
              <a:t>v</a:t>
            </a:r>
            <a:r>
              <a:rPr sz="2000" b="1" spc="5" dirty="0">
                <a:latin typeface="Verdana" panose="020B0604030504040204"/>
                <a:cs typeface="Verdana" panose="020B0604030504040204"/>
              </a:rPr>
              <a:t>e  </a:t>
            </a:r>
            <a:r>
              <a:rPr sz="2000" b="1" spc="-55" dirty="0">
                <a:latin typeface="Verdana" panose="020B0604030504040204"/>
                <a:cs typeface="Verdana" panose="020B0604030504040204"/>
              </a:rPr>
              <a:t>weight: </a:t>
            </a:r>
            <a:r>
              <a:rPr sz="2000" b="1" spc="-5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10" dirty="0">
                <a:latin typeface="Verdana" panose="020B0604030504040204"/>
                <a:cs typeface="Verdana" panose="020B0604030504040204"/>
              </a:rPr>
              <a:t>distance </a:t>
            </a:r>
            <a:r>
              <a:rPr sz="2000" spc="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300km,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140" dirty="0">
                <a:latin typeface="Verdana" panose="020B0604030504040204"/>
                <a:cs typeface="Verdana" panose="020B0604030504040204"/>
              </a:rPr>
              <a:t>Undirected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26865" y="6520180"/>
            <a:ext cx="1896110" cy="1892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765"/>
            <a:ext cx="53333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Graph</a:t>
            </a:r>
            <a:r>
              <a:rPr spc="-45" dirty="0"/>
              <a:t> </a:t>
            </a:r>
            <a:r>
              <a:rPr spc="-15" dirty="0"/>
              <a:t>applications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0923"/>
            <a:ext cx="7114540" cy="412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Computer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communication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40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Representing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map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locations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distance.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15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World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Web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15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Social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15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Public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transportation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Flow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Charts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15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07770" y="2917375"/>
            <a:ext cx="5063356" cy="345143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26865" y="6520180"/>
            <a:ext cx="1887220" cy="1892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765"/>
            <a:ext cx="49288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Graph</a:t>
            </a:r>
            <a:r>
              <a:rPr spc="-65" dirty="0"/>
              <a:t> </a:t>
            </a:r>
            <a:r>
              <a:rPr spc="-15" dirty="0"/>
              <a:t>properties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26865" y="6520180"/>
            <a:ext cx="1861185" cy="1892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8666"/>
            <a:ext cx="8361680" cy="4874027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5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path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series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adjacent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vertices</a:t>
            </a:r>
            <a:endParaRPr sz="2400" dirty="0">
              <a:latin typeface="Calibri"/>
              <a:cs typeface="Calibri"/>
            </a:endParaRPr>
          </a:p>
          <a:p>
            <a:pPr marL="755650" marR="349250" lvl="1" indent="-285750">
              <a:lnSpc>
                <a:spcPct val="121000"/>
              </a:lnSpc>
              <a:spcBef>
                <a:spcPts val="520"/>
              </a:spcBef>
              <a:buSzPct val="90000"/>
              <a:buFont typeface="Wingdings"/>
              <a:buChar char=""/>
              <a:tabLst>
                <a:tab pos="75565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length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dirty="0">
                <a:latin typeface="Calibri"/>
                <a:cs typeface="Calibri"/>
              </a:rPr>
              <a:t> a </a:t>
            </a:r>
            <a:r>
              <a:rPr sz="2000" spc="-5" dirty="0">
                <a:latin typeface="Calibri"/>
                <a:cs typeface="Calibri"/>
              </a:rPr>
              <a:t>path </a:t>
            </a:r>
            <a:r>
              <a:rPr sz="2000" dirty="0">
                <a:latin typeface="Calibri"/>
                <a:cs typeface="Calibri"/>
              </a:rPr>
              <a:t>is the sum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10" dirty="0">
                <a:latin typeface="Calibri"/>
                <a:cs typeface="Calibri"/>
              </a:rPr>
              <a:t>edge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weights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along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path </a:t>
            </a:r>
            <a:r>
              <a:rPr sz="2000" dirty="0">
                <a:latin typeface="Calibri"/>
                <a:cs typeface="Calibri"/>
              </a:rPr>
              <a:t>(1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unweighted)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15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cycle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path that </a:t>
            </a:r>
            <a:r>
              <a:rPr sz="2400" spc="-15" dirty="0">
                <a:latin typeface="Calibri"/>
                <a:cs typeface="Calibri"/>
              </a:rPr>
              <a:t>starts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undirected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graph</a:t>
            </a:r>
            <a:r>
              <a:rPr sz="2400" spc="-5" dirty="0">
                <a:latin typeface="Calibri"/>
                <a:cs typeface="Calibri"/>
              </a:rPr>
              <a:t> with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10" dirty="0">
                <a:latin typeface="Calibri"/>
                <a:cs typeface="Calibri"/>
              </a:rPr>
              <a:t> cycles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(free)</a:t>
            </a:r>
            <a:r>
              <a:rPr sz="2400" spc="-10" dirty="0">
                <a:latin typeface="Calibri"/>
                <a:cs typeface="Calibri"/>
              </a:rPr>
              <a:t> tree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22000"/>
              </a:lnSpc>
              <a:spcBef>
                <a:spcPts val="500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directed </a:t>
            </a:r>
            <a:r>
              <a:rPr sz="2400" spc="-15" dirty="0">
                <a:latin typeface="Calibri"/>
                <a:cs typeface="Calibri"/>
              </a:rPr>
              <a:t>graph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no </a:t>
            </a:r>
            <a:r>
              <a:rPr sz="2400" spc="-10" dirty="0">
                <a:latin typeface="Calibri"/>
                <a:cs typeface="Calibri"/>
              </a:rPr>
              <a:t>cycles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a special </a:t>
            </a:r>
            <a:r>
              <a:rPr sz="2400" spc="-5" dirty="0">
                <a:latin typeface="Calibri"/>
                <a:cs typeface="Calibri"/>
              </a:rPr>
              <a:t>class called </a:t>
            </a:r>
            <a:r>
              <a:rPr sz="2400" dirty="0">
                <a:latin typeface="Calibri"/>
                <a:cs typeface="Calibri"/>
              </a:rPr>
              <a:t>a </a:t>
            </a:r>
            <a:endParaRPr lang="en-US" sz="2400" dirty="0">
              <a:latin typeface="Calibri"/>
              <a:cs typeface="Calibri"/>
            </a:endParaRPr>
          </a:p>
          <a:p>
            <a:pPr marL="12700" marR="5080">
              <a:lnSpc>
                <a:spcPct val="122000"/>
              </a:lnSpc>
              <a:spcBef>
                <a:spcPts val="500"/>
              </a:spcBef>
              <a:buSzPct val="92000"/>
              <a:tabLst>
                <a:tab pos="355600" algn="l"/>
              </a:tabLst>
            </a:pPr>
            <a:r>
              <a:rPr sz="2400" b="1" u="sng" spc="-10" dirty="0">
                <a:latin typeface="Calibri"/>
                <a:cs typeface="Calibri"/>
              </a:rPr>
              <a:t>directed </a:t>
            </a:r>
            <a:r>
              <a:rPr sz="2400" b="1" u="sng" spc="-530" dirty="0">
                <a:latin typeface="Calibri"/>
                <a:cs typeface="Calibri"/>
              </a:rPr>
              <a:t> </a:t>
            </a:r>
            <a:r>
              <a:rPr sz="2400" b="1" u="sng" spc="-10" dirty="0">
                <a:latin typeface="Calibri"/>
                <a:cs typeface="Calibri"/>
              </a:rPr>
              <a:t>acyclic</a:t>
            </a:r>
            <a:r>
              <a:rPr sz="2400" b="1" u="sng" spc="-15" dirty="0">
                <a:latin typeface="Calibri"/>
                <a:cs typeface="Calibri"/>
              </a:rPr>
              <a:t> graph</a:t>
            </a:r>
            <a:r>
              <a:rPr sz="2400" b="1" u="sng" spc="-5" dirty="0">
                <a:latin typeface="Calibri"/>
                <a:cs typeface="Calibri"/>
              </a:rPr>
              <a:t> </a:t>
            </a:r>
            <a:r>
              <a:rPr sz="2400" b="1" u="sng" spc="-15" dirty="0">
                <a:latin typeface="Calibri"/>
                <a:cs typeface="Calibri"/>
              </a:rPr>
              <a:t>(DAG)</a:t>
            </a:r>
            <a:endParaRPr sz="2400" b="1" u="sng" dirty="0">
              <a:latin typeface="Calibri"/>
              <a:cs typeface="Calibri"/>
            </a:endParaRPr>
          </a:p>
          <a:p>
            <a:pPr marL="355600" marR="918845" indent="-342900">
              <a:lnSpc>
                <a:spcPct val="122000"/>
              </a:lnSpc>
              <a:spcBef>
                <a:spcPts val="480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b="1" spc="-10" dirty="0">
                <a:latin typeface="Calibri"/>
                <a:cs typeface="Calibri"/>
              </a:rPr>
              <a:t>connected </a:t>
            </a:r>
            <a:r>
              <a:rPr sz="2400" spc="-10" dirty="0">
                <a:latin typeface="Calibri"/>
                <a:cs typeface="Calibri"/>
              </a:rPr>
              <a:t>graph,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path </a:t>
            </a:r>
            <a:r>
              <a:rPr sz="2400" spc="-15" dirty="0">
                <a:latin typeface="Calibri"/>
                <a:cs typeface="Calibri"/>
              </a:rPr>
              <a:t>exists </a:t>
            </a:r>
            <a:r>
              <a:rPr sz="2400" spc="-5" dirty="0">
                <a:latin typeface="Calibri"/>
                <a:cs typeface="Calibri"/>
              </a:rPr>
              <a:t>between every pair 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vertices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30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complete </a:t>
            </a:r>
            <a:r>
              <a:rPr sz="2400" spc="-15" dirty="0">
                <a:latin typeface="Calibri"/>
                <a:cs typeface="Calibri"/>
              </a:rPr>
              <a:t>graph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edge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every pair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vertices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765"/>
            <a:ext cx="431228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Implementation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S</a:t>
            </a:r>
            <a:r>
              <a:rPr spc="-10" dirty="0"/>
              <a:t>pr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g'</a:t>
            </a:r>
            <a:r>
              <a:rPr dirty="0"/>
              <a:t>2022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35" dirty="0"/>
              <a:t>@Dr.</a:t>
            </a:r>
            <a:r>
              <a:rPr spc="-20" dirty="0"/>
              <a:t> </a:t>
            </a:r>
            <a:r>
              <a:rPr spc="-5" dirty="0"/>
              <a:t>Cao</a:t>
            </a:r>
            <a:r>
              <a:rPr spc="-10" dirty="0"/>
              <a:t> </a:t>
            </a:r>
            <a:r>
              <a:rPr spc="-5" dirty="0"/>
              <a:t>Tien</a:t>
            </a:r>
            <a:r>
              <a:rPr spc="-25" dirty="0"/>
              <a:t> </a:t>
            </a:r>
            <a:r>
              <a:rPr spc="-10" dirty="0"/>
              <a:t>Dung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0923"/>
            <a:ext cx="4847590" cy="259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Option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1: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840"/>
              </a:spcBef>
              <a:buSzPct val="90000"/>
              <a:buFont typeface="Wingdings"/>
              <a:buChar char=""/>
              <a:tabLst>
                <a:tab pos="755650" algn="l"/>
              </a:tabLst>
            </a:pPr>
            <a:r>
              <a:rPr sz="2000" spc="-10" dirty="0">
                <a:latin typeface="Calibri"/>
                <a:cs typeface="Calibri"/>
              </a:rPr>
              <a:t>Store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5" dirty="0">
                <a:latin typeface="Calibri"/>
                <a:cs typeface="Calibri"/>
              </a:rPr>
              <a:t> indexed </a:t>
            </a:r>
            <a:r>
              <a:rPr sz="2000" spc="-5" dirty="0">
                <a:latin typeface="Calibri"/>
                <a:cs typeface="Calibri"/>
              </a:rPr>
              <a:t>list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680"/>
              </a:spcBef>
              <a:buSzPct val="90000"/>
              <a:buFont typeface="Wingdings"/>
              <a:buChar char=""/>
              <a:tabLst>
                <a:tab pos="755650" algn="l"/>
              </a:tabLst>
            </a:pPr>
            <a:r>
              <a:rPr sz="2000" spc="-10" dirty="0">
                <a:latin typeface="Calibri"/>
                <a:cs typeface="Calibri"/>
              </a:rPr>
              <a:t>Represent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edges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adjacency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matrix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905"/>
              </a:spcBef>
              <a:buSzPct val="92000"/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Option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2: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815"/>
              </a:spcBef>
              <a:buSzPct val="90000"/>
              <a:buFont typeface="Wingdings"/>
              <a:buChar char=""/>
              <a:tabLst>
                <a:tab pos="755650" algn="l"/>
              </a:tabLst>
            </a:pPr>
            <a:r>
              <a:rPr sz="2000" spc="-5" dirty="0">
                <a:latin typeface="Calibri"/>
                <a:cs typeface="Calibri"/>
              </a:rPr>
              <a:t>Explicitly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store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adjacency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lists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7931</Words>
  <Application>WPS Presentation</Application>
  <PresentationFormat>On-screen Show (4:3)</PresentationFormat>
  <Paragraphs>987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8" baseType="lpstr">
      <vt:lpstr>Arial</vt:lpstr>
      <vt:lpstr>SimSun</vt:lpstr>
      <vt:lpstr>Wingdings</vt:lpstr>
      <vt:lpstr>Calibri</vt:lpstr>
      <vt:lpstr>Trebuchet MS</vt:lpstr>
      <vt:lpstr>Wingdings</vt:lpstr>
      <vt:lpstr>Gubbi</vt:lpstr>
      <vt:lpstr>Verdana</vt:lpstr>
      <vt:lpstr>Microsoft YaHei</vt:lpstr>
      <vt:lpstr>Droid Sans Fallback</vt:lpstr>
      <vt:lpstr>Arial Unicode MS</vt:lpstr>
      <vt:lpstr>Times New Roman</vt:lpstr>
      <vt:lpstr>Symbol</vt:lpstr>
      <vt:lpstr>Arial MT</vt:lpstr>
      <vt:lpstr>MS Gothic</vt:lpstr>
      <vt:lpstr>Roboto</vt:lpstr>
      <vt:lpstr>Symbol</vt:lpstr>
      <vt:lpstr>Standard Symbols PS</vt:lpstr>
      <vt:lpstr>Dhurjati</vt:lpstr>
      <vt:lpstr>Calibri</vt:lpstr>
      <vt:lpstr>OpenSymbol</vt:lpstr>
      <vt:lpstr>Verdana</vt:lpstr>
      <vt:lpstr>Office Theme</vt:lpstr>
      <vt:lpstr>Adapted and modified from :  CS201: Data Structure &amp; Algorithms  (Spring 2022) Dr. Cao Tien Dung  School of Engineering – Tan Tao University </vt:lpstr>
      <vt:lpstr>Adapted and modified from :  CS201: Data Structure &amp; Algorithms  (Spring 2022) Dr. Cao Tien Dung  School of Engineering – Tan Tao University </vt:lpstr>
      <vt:lpstr>Graphs?</vt:lpstr>
      <vt:lpstr>Graphs</vt:lpstr>
      <vt:lpstr>Graphs</vt:lpstr>
      <vt:lpstr>Graph example</vt:lpstr>
      <vt:lpstr>Graph applications</vt:lpstr>
      <vt:lpstr>Graph properties</vt:lpstr>
      <vt:lpstr>Implementation</vt:lpstr>
      <vt:lpstr>Adjacency Matrices</vt:lpstr>
      <vt:lpstr>Adjacency Lists</vt:lpstr>
      <vt:lpstr>Adapted and modified from :  CS201: Data Structure &amp; Algorithms  (Spring 2022) Dr. Cao Tien Dung  School of Engineering – Tan Tao University </vt:lpstr>
      <vt:lpstr>Problem</vt:lpstr>
      <vt:lpstr>Topological sort</vt:lpstr>
      <vt:lpstr>Topological sort example</vt:lpstr>
      <vt:lpstr>Topological Sort: Algorithm</vt:lpstr>
      <vt:lpstr>Algorithm example</vt:lpstr>
      <vt:lpstr>Topological Sort: Running time</vt:lpstr>
      <vt:lpstr>Shortest Path</vt:lpstr>
      <vt:lpstr>Weighted graph</vt:lpstr>
      <vt:lpstr>Dijkstra’s Algorithm</vt:lpstr>
      <vt:lpstr>Dijkstra’s Algorithm: example</vt:lpstr>
      <vt:lpstr>Dijkstra’s Algorithm: example</vt:lpstr>
      <vt:lpstr>Dijkstra’s Algorithm: example</vt:lpstr>
      <vt:lpstr>Dijkstra’s Algorithm: example</vt:lpstr>
      <vt:lpstr>Computational Cost</vt:lpstr>
      <vt:lpstr>Adapted and modified from :  CS201: Data Structure &amp; Algorithms  (Spring 2022) Dr. Cao Tien Dung  School of Engineering – Tan Tao University </vt:lpstr>
      <vt:lpstr>Centrality in Graph</vt:lpstr>
      <vt:lpstr>Degree Centrality</vt:lpstr>
      <vt:lpstr>Eigenvector Centrality</vt:lpstr>
      <vt:lpstr>More…</vt:lpstr>
      <vt:lpstr>Adapted and modified from :  CS201: Data Structure &amp; Algorithms  (Spring 2022) Dr. Cao Tien Dung  School of Engineering – Tan Tao University </vt:lpstr>
      <vt:lpstr>Previous dataset in Machine Learning Course</vt:lpstr>
      <vt:lpstr>The association between graphs and miRNA ?</vt:lpstr>
      <vt:lpstr>The association between graphs and miRNA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CS201: Data Structure &amp; Algorithms  (Spring 2022)</dc:title>
  <dc:creator/>
  <cp:lastModifiedBy>xuantran</cp:lastModifiedBy>
  <cp:revision>30</cp:revision>
  <dcterms:created xsi:type="dcterms:W3CDTF">2022-07-04T14:27:45Z</dcterms:created>
  <dcterms:modified xsi:type="dcterms:W3CDTF">2022-07-04T14:27:45Z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2022-04-19T08:00:00Z</vt:filetime>
  </property>
  <property fmtid="{D5CDD505-2E9C-101B-9397-08002B2CF9AE}" pid="3" name="LastSaved">
    <vt:filetime>2022-07-02T08:00:00Z</vt:filetime>
  </property>
  <property fmtid="{D5CDD505-2E9C-101B-9397-08002B2CF9AE}" pid="4" name="ICV">
    <vt:lpwstr/>
  </property>
  <property fmtid="{D5CDD505-2E9C-101B-9397-08002B2CF9AE}" pid="5" name="KSOProductBuildVer">
    <vt:lpwstr>1033-11.1.0.11664</vt:lpwstr>
  </property>
</Properties>
</file>