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7103725" cy="10234275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CQfKaMvFLkxGegk4dgoGddZ3W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3750945"/>
            <a:ext cx="9848088" cy="811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610028"/>
            <a:ext cx="7321550" cy="64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i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  <a:defRPr b="0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/>
          <p:nvPr>
            <p:ph idx="2" type="pic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/>
              <a:t>High Performance Computer (HPC, Cluster)</a:t>
            </a:r>
            <a:br>
              <a:rPr lang="en-US" sz="3600"/>
            </a:br>
            <a:r>
              <a:rPr lang="en-US" sz="3600"/>
              <a:t>Submit Job </a:t>
            </a:r>
            <a:endParaRPr sz="3600"/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1524000" y="4300855"/>
            <a:ext cx="9144000" cy="95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Phuc-Loi Luu, PhD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luu.p.loi@googlemail.com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p.luu@garvan.org.au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250825" y="206375"/>
            <a:ext cx="105156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More tutorial for submitting jobs</a:t>
            </a:r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415290" y="960120"/>
            <a:ext cx="10351770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https://opus.nci.org.au/display/Help/Queue+Limits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https://opus.nci.org.au/display/Help/PBS+Directives+Explained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https://hpc.research.uts.edu.au/getting_started/running/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250825" y="206375"/>
            <a:ext cx="105156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Do alignment for a sample with interactive job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415290" y="960120"/>
            <a:ext cx="612584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qsub -P lv15 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         -I 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         -l storage=scratch/tn16+scratch/lv15+scratch/wk73+scratch/yo4+scratch/un9+gdata/yo4 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        -q normal 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        -l walltime=24:00:00 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        -l ncpus=8 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        -l mem=64G </a:t>
            </a:r>
            <a:endParaRPr sz="1600">
              <a:solidFill>
                <a:srgbClr val="2E75B5"/>
              </a:solidFill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6540500" y="876300"/>
            <a:ext cx="518477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### load module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module load samtools/1.9</a:t>
            </a: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module load R/4.1.0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.libPaths("/scratch/lv15/lpl913/.R/4.1.0/")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647700" y="258445"/>
            <a:ext cx="10515600" cy="963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 sz="6000"/>
              <a:t>screen</a:t>
            </a:r>
            <a:endParaRPr sz="6000"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•"/>
            </a:pPr>
            <a:r>
              <a:rPr lang="en-US" sz="4000"/>
              <a:t>open new screen: screen -S lulu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Char char="•"/>
            </a:pPr>
            <a:r>
              <a:rPr lang="en-US" sz="4000"/>
              <a:t>continue a screen: screen -r lulu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Char char="•"/>
            </a:pPr>
            <a:r>
              <a:rPr lang="en-US" sz="4000"/>
              <a:t>check working screen: screen -ls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Char char="•"/>
            </a:pPr>
            <a:r>
              <a:rPr lang="en-US" sz="4000"/>
              <a:t>exit screen: Ctrl + A + D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250825" y="206375"/>
            <a:ext cx="105156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Do alignment for a sample with submit job to the cluster</a:t>
            </a:r>
            <a:endParaRPr/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415290" y="960120"/>
            <a:ext cx="612584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cat alignment_one_sample.sh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### example of alignment using bismark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module load bowtie2/2.3.5.1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module load samtools/1.10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bismark="/scratch/un9/lpl913/software/Bismark/0.22.3/bismark"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ref="/g/data3/yo4/annotation/hg19"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## create a temp dir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output="/g/data3/yo4/aligned/400698"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mkdir -p "$output/temp_dir"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## bismark command line syntax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R1="/g/data3/yo4/raw_trimmed_merged/400698/400698_R1.fastq.gz"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R2="/g/data3/yo4/raw_trimmed_merged/400698/400698_R2.fastq.gz"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None/>
            </a:pPr>
            <a:r>
              <a:rPr lang="en-US" sz="1600">
                <a:solidFill>
                  <a:srgbClr val="2E75B5"/>
                </a:solidFill>
              </a:rPr>
              <a:t>$bismark --multicore 8 -bowtie2 -N 1 -l 25 --temp_dir "$output/temp_dir" -o $output $ref -1 $R1 -2 $R2</a:t>
            </a:r>
            <a:endParaRPr sz="1600">
              <a:solidFill>
                <a:srgbClr val="2E75B5"/>
              </a:solidFill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6540500" y="876300"/>
            <a:ext cx="518477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### run the submit job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output="/g/data3/yo4/aligned/400698"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qsub </a:t>
            </a:r>
            <a:endParaRPr b="0" i="0" sz="20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    -P lv15 </a:t>
            </a:r>
            <a:endParaRPr b="0" i="0" sz="20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    -l storage=scratch/tn16+scratch/lv15+scratch/wk73+scratch/yo4+scratch/un9+gdata/yo4 </a:t>
            </a:r>
            <a:endParaRPr b="0" i="0" sz="20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    -q normal -l walltime=24:00:00 -l ncpus=8 -l mem=64G</a:t>
            </a:r>
            <a:endParaRPr b="0" i="0" sz="20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    -o $output -e $output -N 400698 alignment_one_sample.sh</a:t>
            </a:r>
            <a:endParaRPr b="0" i="0" sz="20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250825" y="206375"/>
            <a:ext cx="10515600" cy="50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/>
              <a:t>Do alignment for a sample with submit job to the cluster with shorter command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415290" y="960120"/>
            <a:ext cx="612584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•"/>
            </a:pPr>
            <a:r>
              <a:rPr lang="en-US" sz="1600"/>
              <a:t>cat alignment_one_sample.sh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### example of alignment using bismark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#!/bin/bash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-P lv15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-l jobfs=10G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-l storage=scratch/tn16+scratch/lv15+scratch/wk73+scratch/yo4+scratch/un9+gdata/yo4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-l ncpus=8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-l mem=64G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-l walltime=24:00:00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-q normal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 module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module load bowtie2/2.3.5.1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module load samtools/1.10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bismark="/scratch/un9/lpl913/software/Bismark/0.22.3/bismark"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ref="/g/data3/yo4/annotation/hg19"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## create a temp dir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output="/g/data3/yo4/aligned/400698"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mkdir -p "$output/temp_dir"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## bismark command line syntax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R1="/g/data3/yo4/raw_trimmed_merged/400698/400698_R1.fastq.gz"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R2="/g/data3/yo4/raw_trimmed_merged/400698/400698_R2.fastq.gz"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$bismark --multicore 8 -bowtie2 -N 1 -l 25 --temp_dir "$output/temp_dir" -o $output $ref -1 $R1 -2 $R2</a:t>
            </a:r>
            <a:endParaRPr sz="1600">
              <a:solidFill>
                <a:srgbClr val="2E75B5"/>
              </a:solidFill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6540500" y="876300"/>
            <a:ext cx="518477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### run the submit job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output="/g/data3/yo4/aligned/400698"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qsub -o $output -e $output -N 400698 alignment_one_sample.sh</a:t>
            </a:r>
            <a:endParaRPr b="0" i="0" sz="20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250825" y="206375"/>
            <a:ext cx="10515600" cy="2195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Do alignment for 2 samples with submit job to the cluster?!?!</a:t>
            </a:r>
            <a:br>
              <a:rPr lang="en-US"/>
            </a:br>
            <a:r>
              <a:rPr lang="en-US"/>
              <a:t>Do alignment for 10 samples with submit job to the cluster?!?!</a:t>
            </a:r>
            <a:br>
              <a:rPr lang="en-US"/>
            </a:br>
            <a:r>
              <a:rPr lang="en-US"/>
              <a:t>Do alignment for 100 samples with submit job to the cluster?!?!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250825" y="206375"/>
            <a:ext cx="105156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To do: alignment 100 samples ?!?!</a:t>
            </a:r>
            <a:endParaRPr/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415290" y="960120"/>
            <a:ext cx="547941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 sz="1600"/>
              <a:t>### real of alignment using bismark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head="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#!/bin/bash\n\n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-P lv15\n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-l jobfs=10G\n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-l storage=scratch/lv15+scratch/wk73+scratch/yo4+scratch/un9+gdata/yo4\n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-l ncpus=8\n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-l mem=64G\n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-l walltime=24:00:00\n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#PBS -q normal\n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# module \n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module load bowtie2/2.3.5.1\n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module load samtools/1.10\n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1600">
                <a:solidFill>
                  <a:srgbClr val="2E75B5"/>
                </a:solidFill>
              </a:rPr>
              <a:t>"</a:t>
            </a:r>
            <a:endParaRPr sz="1600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 sz="1600"/>
              <a:t>bismark=/scratch/un9/lpl913/software/Bismark/0.22.3/bismark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 sz="1600"/>
              <a:t>ref="/g/data3/yo4/annotations/Bismark/hg38"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 sz="1600"/>
              <a:t>p="/g/data3/yo4/Cancer-Epigenetics-Data/BisCaptureSeq/Norfolk_Island_hg38"</a:t>
            </a:r>
            <a:endParaRPr sz="1600"/>
          </a:p>
        </p:txBody>
      </p:sp>
      <p:sp>
        <p:nvSpPr>
          <p:cNvPr id="120" name="Google Shape;120;p7"/>
          <p:cNvSpPr/>
          <p:nvPr/>
        </p:nvSpPr>
        <p:spPr>
          <a:xfrm>
            <a:off x="6083300" y="876300"/>
            <a:ext cx="564197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 sample in `ls $p/raw_trimmed_merged`;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echo $sample;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R1="$p/raw_trimmed_merged/$sample/${sample}_R1.fastq.gz";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R2="$p/raw_trimmed_merged/$sample/${sample}_R2.fastq.gz";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output="$p/aligned/$sample";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mkdir -p $output;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echo -e $head &gt; "$output/${sample}_align.sh";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echo "$bismark --multicore 8 -bowtie2 -N 1 -l 25 --temp_dir $output/temp_dir -o $output $ref -1 $R1 -2 $R2" &gt;&gt; "$output/${sample}_align.sh";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qsub -o $output -e $output -N $sample "$output/${sample}_align.sh";</a:t>
            </a:r>
            <a:endParaRPr b="1" i="0" sz="1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sleep 5;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 b="0" i="0" sz="1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250825" y="206375"/>
            <a:ext cx="105156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 sz="3200"/>
              <a:t>Module and Software</a:t>
            </a:r>
            <a:endParaRPr sz="3200"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415290" y="1271270"/>
            <a:ext cx="9523095" cy="5212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Module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module load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module available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Software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yo4: /scratch/yo4/lpl913/.local/ (python)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lv15: /scratch/lv15/lpl913/.R/ (R)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un9: /scratch/un9/lpl913/software/ (software)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215900" y="422275"/>
            <a:ext cx="105156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/>
              <a:t>File transfer</a:t>
            </a:r>
            <a:endParaRPr sz="4000"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415290" y="1598930"/>
            <a:ext cx="11165205" cy="4885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800"/>
              <a:t>* These two command lines are executed on the laptop</a:t>
            </a:r>
            <a:endParaRPr b="1"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800"/>
              <a:t>From NCI to my laptop</a:t>
            </a:r>
            <a:endParaRPr b="1"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rsync -avPS dxb913@gadi.nci.org.au:&lt;path_to_input&gt;    &lt;path_to_output&gt;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800"/>
              <a:t>From my laptop to NCI</a:t>
            </a:r>
            <a:endParaRPr b="1"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rsync -avPS  &lt;path_to_input&gt;   dxb913@gadi.nci.org.au:&lt;path_to_output&gt;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2022-08-01T12:41:11Z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