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60" r:id="rId5"/>
    <p:sldId id="259" r:id="rId6"/>
    <p:sldId id="267" r:id="rId7"/>
    <p:sldId id="261" r:id="rId8"/>
    <p:sldId id="262" r:id="rId9"/>
    <p:sldId id="268" r:id="rId10"/>
    <p:sldId id="271" r:id="rId11"/>
    <p:sldId id="270" r:id="rId12"/>
    <p:sldId id="263" r:id="rId13"/>
    <p:sldId id="269" r:id="rId14"/>
    <p:sldId id="264" r:id="rId15"/>
    <p:sldId id="265"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55" autoAdjust="0"/>
    <p:restoredTop sz="72591" autoAdjust="0"/>
  </p:normalViewPr>
  <p:slideViewPr>
    <p:cSldViewPr snapToGrid="0">
      <p:cViewPr varScale="1">
        <p:scale>
          <a:sx n="96" d="100"/>
          <a:sy n="96" d="100"/>
        </p:scale>
        <p:origin x="28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35DDDC-F711-4217-BA12-F7AF5EBBAC76}" type="datetimeFigureOut">
              <a:rPr lang="en-US" smtClean="0"/>
              <a:t>15/8/2022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222AF6-FF96-4FBE-B5B0-81D8898F5CCC}" type="slidenum">
              <a:rPr lang="en-US" smtClean="0"/>
              <a:t>‹#›</a:t>
            </a:fld>
            <a:endParaRPr lang="en-US"/>
          </a:p>
        </p:txBody>
      </p:sp>
    </p:spTree>
    <p:extLst>
      <p:ext uri="{BB962C8B-B14F-4D97-AF65-F5344CB8AC3E}">
        <p14:creationId xmlns:p14="http://schemas.microsoft.com/office/powerpoint/2010/main" val="3563921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mayoclinic.org/diseases-conditions/high-blood-pressure/in-depth/blood-pressure/art-20050982"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a:solidFill>
                  <a:srgbClr val="141314"/>
                </a:solidFill>
                <a:effectLst/>
                <a:latin typeface="MinionPro-Regular" panose="02040503050306020203" pitchFamily="18" charset="0"/>
              </a:rPr>
              <a:t>So far we have been discussing visualization of individual tree models.We have shown,</a:t>
            </a:r>
            <a:br>
              <a:rPr lang="en-US" sz="1800" b="0" i="0">
                <a:solidFill>
                  <a:srgbClr val="141314"/>
                </a:solidFill>
                <a:effectLst/>
                <a:latin typeface="MinionPro-Regular" panose="02040503050306020203" pitchFamily="18" charset="0"/>
              </a:rPr>
            </a:br>
            <a:r>
              <a:rPr lang="en-US" sz="1800" b="0" i="0">
                <a:solidFill>
                  <a:srgbClr val="141314"/>
                </a:solidFill>
                <a:effectLst/>
                <a:latin typeface="MinionPro-Regular" panose="02040503050306020203" pitchFamily="18" charset="0"/>
              </a:rPr>
              <a:t>however, that there is an inherent volatility in the choice of splits that may affect the</a:t>
            </a:r>
            <a:br>
              <a:rPr lang="en-US" sz="1800" b="0" i="0">
                <a:solidFill>
                  <a:srgbClr val="141314"/>
                </a:solidFill>
                <a:effectLst/>
                <a:latin typeface="MinionPro-Regular" panose="02040503050306020203" pitchFamily="18" charset="0"/>
              </a:rPr>
            </a:br>
            <a:r>
              <a:rPr lang="en-US" sz="1800" b="0" i="0">
                <a:solidFill>
                  <a:srgbClr val="141314"/>
                </a:solidFill>
                <a:effectLst/>
                <a:latin typeface="MinionPro-Regular" panose="02040503050306020203" pitchFamily="18" charset="0"/>
              </a:rPr>
              <a:t>stability of a given model.</a:t>
            </a:r>
          </a:p>
          <a:p>
            <a:r>
              <a:rPr lang="en-US" sz="1800" b="0" i="0">
                <a:solidFill>
                  <a:srgbClr val="141314"/>
                </a:solidFill>
                <a:effectLst/>
                <a:latin typeface="MinionPro-Regular" panose="02040503050306020203" pitchFamily="18" charset="0"/>
              </a:rPr>
              <a:t>Therefore it is useful to grow multiple trees</a:t>
            </a:r>
            <a:r>
              <a:rPr lang="en-US"/>
              <a:t> </a:t>
            </a:r>
            <a:br>
              <a:rPr lang="en-US"/>
            </a:br>
            <a:endParaRPr lang="en-US"/>
          </a:p>
        </p:txBody>
      </p:sp>
      <p:sp>
        <p:nvSpPr>
          <p:cNvPr id="4" name="Slide Number Placeholder 3"/>
          <p:cNvSpPr>
            <a:spLocks noGrp="1"/>
          </p:cNvSpPr>
          <p:nvPr>
            <p:ph type="sldNum" sz="quarter" idx="5"/>
          </p:nvPr>
        </p:nvSpPr>
        <p:spPr/>
        <p:txBody>
          <a:bodyPr/>
          <a:lstStyle/>
          <a:p>
            <a:fld id="{7B222AF6-FF96-4FBE-B5B0-81D8898F5CCC}" type="slidenum">
              <a:rPr lang="en-US" smtClean="0"/>
              <a:t>1</a:t>
            </a:fld>
            <a:endParaRPr lang="en-US"/>
          </a:p>
        </p:txBody>
      </p:sp>
    </p:spTree>
    <p:extLst>
      <p:ext uri="{BB962C8B-B14F-4D97-AF65-F5344CB8AC3E}">
        <p14:creationId xmlns:p14="http://schemas.microsoft.com/office/powerpoint/2010/main" val="42924001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000000"/>
                </a:solidFill>
                <a:effectLst/>
                <a:latin typeface="Open Sans" panose="020B0606030504020204" pitchFamily="34" charset="0"/>
              </a:rPr>
              <a:t>We can further evaluate the variable interactions by plotting the probability of a prediction against the variables making up the interaction. For instance we plot the probability of having heart disease against resting blood pressure </a:t>
            </a:r>
            <a:r>
              <a:rPr lang="en-US"/>
              <a:t>rest_bp</a:t>
            </a:r>
            <a:r>
              <a:rPr lang="en-US" b="0" i="0">
                <a:solidFill>
                  <a:srgbClr val="000000"/>
                </a:solidFill>
                <a:effectLst/>
                <a:latin typeface="Open Sans" panose="020B0606030504020204" pitchFamily="34" charset="0"/>
              </a:rPr>
              <a:t> and ST depression duration during exercise test </a:t>
            </a:r>
            <a:r>
              <a:rPr lang="en-US"/>
              <a:t>ex_STdepression_dur</a:t>
            </a:r>
            <a:r>
              <a:rPr lang="en-US" b="0" i="0">
                <a:solidFill>
                  <a:srgbClr val="000000"/>
                </a:solidFill>
                <a:effectLst/>
                <a:latin typeface="Open Sans" panose="020B0606030504020204" pitchFamily="34" charset="0"/>
              </a:rPr>
              <a:t>. The interaction of these two variables are the most frequent interaction as seen in </a:t>
            </a:r>
            <a:r>
              <a:rPr lang="en-US"/>
              <a:t>plot_min_depth_interactions</a:t>
            </a:r>
            <a:r>
              <a:rPr lang="en-US" b="0" i="0">
                <a:solidFill>
                  <a:srgbClr val="000000"/>
                </a:solidFill>
                <a:effectLst/>
                <a:latin typeface="Open Sans" panose="020B0606030504020204" pitchFamily="34" charset="0"/>
              </a:rPr>
              <a:t>. We plot the forest prediction against interactive variables with </a:t>
            </a:r>
            <a:r>
              <a:rPr lang="en-US"/>
              <a:t>plot_predict_interaction</a:t>
            </a:r>
            <a:r>
              <a:rPr lang="en-US" b="0" i="0">
                <a:solidFill>
                  <a:srgbClr val="000000"/>
                </a:solidFill>
                <a:effectLst/>
                <a:latin typeface="Open Sans" panose="020B0606030504020204" pitchFamily="34" charset="0"/>
              </a:rPr>
              <a:t>.</a:t>
            </a:r>
          </a:p>
          <a:p>
            <a:r>
              <a:rPr lang="en-US" b="0" i="0">
                <a:solidFill>
                  <a:srgbClr val="000000"/>
                </a:solidFill>
                <a:effectLst/>
                <a:latin typeface="Open Sans" panose="020B0606030504020204" pitchFamily="34" charset="0"/>
              </a:rPr>
              <a:t>However, there is an error when the input supplied is a model created with </a:t>
            </a:r>
            <a:r>
              <a:rPr lang="en-US"/>
              <a:t>parsnip</a:t>
            </a:r>
            <a:r>
              <a:rPr lang="en-US" b="0" i="0">
                <a:solidFill>
                  <a:srgbClr val="000000"/>
                </a:solidFill>
                <a:effectLst/>
                <a:latin typeface="Open Sans" panose="020B0606030504020204" pitchFamily="34" charset="0"/>
              </a:rPr>
              <a:t>. There is no error when the model is created directly from the </a:t>
            </a:r>
            <a:r>
              <a:rPr lang="en-US"/>
              <a:t>randomForest</a:t>
            </a:r>
            <a:r>
              <a:rPr lang="en-US" b="0" i="0">
                <a:solidFill>
                  <a:srgbClr val="000000"/>
                </a:solidFill>
                <a:effectLst/>
                <a:latin typeface="Open Sans" panose="020B0606030504020204" pitchFamily="34" charset="0"/>
              </a:rPr>
              <a:t> package.</a:t>
            </a:r>
          </a:p>
          <a:p>
            <a:endParaRPr lang="en-US" b="0" i="0">
              <a:solidFill>
                <a:srgbClr val="000000"/>
              </a:solidFill>
              <a:effectLst/>
              <a:latin typeface="Open Sans" panose="020B0606030504020204" pitchFamily="34" charset="0"/>
            </a:endParaRPr>
          </a:p>
          <a:p>
            <a:r>
              <a:rPr lang="en-US" b="0" i="0">
                <a:solidFill>
                  <a:srgbClr val="000000"/>
                </a:solidFill>
                <a:effectLst/>
                <a:latin typeface="Open Sans" panose="020B0606030504020204" pitchFamily="34" charset="0"/>
              </a:rPr>
              <a:t>ST depression duration during exercise test </a:t>
            </a:r>
            <a:r>
              <a:rPr lang="en-US"/>
              <a:t>ex_STdepression_dur</a:t>
            </a:r>
            <a:r>
              <a:rPr lang="en-US" b="0" i="0">
                <a:solidFill>
                  <a:srgbClr val="000000"/>
                </a:solidFill>
                <a:effectLst/>
                <a:latin typeface="Open Sans" panose="020B0606030504020204" pitchFamily="34" charset="0"/>
              </a:rPr>
              <a:t> longer than 2s results in higher predicted probability of having a heart disease. The predicted probability of having heart disease for individuals with shorter ST depression duration (&lt;2s) increases if they have high resting blood pressure </a:t>
            </a:r>
            <a:r>
              <a:rPr lang="en-US"/>
              <a:t>rest_bp</a:t>
            </a:r>
            <a:r>
              <a:rPr lang="en-US" b="0" i="0">
                <a:solidFill>
                  <a:srgbClr val="000000"/>
                </a:solidFill>
                <a:effectLst/>
                <a:latin typeface="Open Sans" panose="020B0606030504020204" pitchFamily="34" charset="0"/>
              </a:rPr>
              <a:t> above </a:t>
            </a:r>
            <a:r>
              <a:rPr lang="en-US" b="1" i="0" u="none" strike="noStrike">
                <a:solidFill>
                  <a:srgbClr val="E64946"/>
                </a:solidFill>
                <a:effectLst/>
                <a:latin typeface="Open Sans" panose="020B0606030504020204" pitchFamily="34" charset="0"/>
                <a:hlinkClick r:id="rId3"/>
              </a:rPr>
              <a:t>140</a:t>
            </a:r>
            <a:r>
              <a:rPr lang="en-US" b="0" i="0">
                <a:solidFill>
                  <a:srgbClr val="000000"/>
                </a:solidFill>
                <a:effectLst/>
                <a:latin typeface="Open Sans" panose="020B0606030504020204" pitchFamily="34" charset="0"/>
              </a:rPr>
              <a:t>.</a:t>
            </a:r>
          </a:p>
          <a:p>
            <a:endParaRPr lang="en-US"/>
          </a:p>
        </p:txBody>
      </p:sp>
      <p:sp>
        <p:nvSpPr>
          <p:cNvPr id="4" name="Slide Number Placeholder 3"/>
          <p:cNvSpPr>
            <a:spLocks noGrp="1"/>
          </p:cNvSpPr>
          <p:nvPr>
            <p:ph type="sldNum" sz="quarter" idx="5"/>
          </p:nvPr>
        </p:nvSpPr>
        <p:spPr/>
        <p:txBody>
          <a:bodyPr/>
          <a:lstStyle/>
          <a:p>
            <a:fld id="{7B222AF6-FF96-4FBE-B5B0-81D8898F5CCC}" type="slidenum">
              <a:rPr lang="en-US" smtClean="0"/>
              <a:t>11</a:t>
            </a:fld>
            <a:endParaRPr lang="en-US"/>
          </a:p>
        </p:txBody>
      </p:sp>
    </p:spTree>
    <p:extLst>
      <p:ext uri="{BB962C8B-B14F-4D97-AF65-F5344CB8AC3E}">
        <p14:creationId xmlns:p14="http://schemas.microsoft.com/office/powerpoint/2010/main" val="16022381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sectioned scatterplot displays variables linoleic</a:t>
            </a:r>
          </a:p>
          <a:p>
            <a:r>
              <a:rPr lang="en-US"/>
              <a:t>vs. palmitoleic and partition boundaries of 100 bootstrapped trees. </a:t>
            </a:r>
          </a:p>
          <a:p>
            <a:r>
              <a:rPr lang="en-US"/>
              <a:t>The use of semitransparent boundaries allows us to distinguish between occasionally used cut points</a:t>
            </a:r>
          </a:p>
          <a:p>
            <a:r>
              <a:rPr lang="en-US"/>
              <a:t>that are shown as very faint lines and frequently used cut points shown in dark blue.</a:t>
            </a:r>
          </a:p>
          <a:p>
            <a:endParaRPr lang="en-US"/>
          </a:p>
          <a:p>
            <a:r>
              <a:rPr lang="en-US"/>
              <a:t>In contrast to sectioned scatterplots for individual trees, we do not have the convenient ability of a drill-down, unless several models agree on the same subset. Therefore the aim of the visualization technique described in the next section is to show</a:t>
            </a:r>
          </a:p>
          <a:p>
            <a:r>
              <a:rPr lang="en-US"/>
              <a:t>all trees and their splits at a glance.</a:t>
            </a:r>
          </a:p>
          <a:p>
            <a:endParaRPr lang="en-US"/>
          </a:p>
        </p:txBody>
      </p:sp>
      <p:sp>
        <p:nvSpPr>
          <p:cNvPr id="4" name="Slide Number Placeholder 3"/>
          <p:cNvSpPr>
            <a:spLocks noGrp="1"/>
          </p:cNvSpPr>
          <p:nvPr>
            <p:ph type="sldNum" sz="quarter" idx="5"/>
          </p:nvPr>
        </p:nvSpPr>
        <p:spPr/>
        <p:txBody>
          <a:bodyPr/>
          <a:lstStyle/>
          <a:p>
            <a:fld id="{7B222AF6-FF96-4FBE-B5B0-81D8898F5CCC}" type="slidenum">
              <a:rPr lang="en-US" smtClean="0"/>
              <a:t>12</a:t>
            </a:fld>
            <a:endParaRPr lang="en-US"/>
          </a:p>
        </p:txBody>
      </p:sp>
    </p:spTree>
    <p:extLst>
      <p:ext uri="{BB962C8B-B14F-4D97-AF65-F5344CB8AC3E}">
        <p14:creationId xmlns:p14="http://schemas.microsoft.com/office/powerpoint/2010/main" val="25215715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B222AF6-FF96-4FBE-B5B0-81D8898F5CCC}" type="slidenum">
              <a:rPr lang="en-US" smtClean="0"/>
              <a:t>13</a:t>
            </a:fld>
            <a:endParaRPr lang="en-US"/>
          </a:p>
        </p:txBody>
      </p:sp>
    </p:spTree>
    <p:extLst>
      <p:ext uri="{BB962C8B-B14F-4D97-AF65-F5344CB8AC3E}">
        <p14:creationId xmlns:p14="http://schemas.microsoft.com/office/powerpoint/2010/main" val="38278912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 rectangular grid consisting of </a:t>
            </a:r>
          </a:p>
          <a:p>
            <a:r>
              <a:rPr lang="en-US" dirty="0"/>
              <a:t>split variables as columns </a:t>
            </a:r>
          </a:p>
          <a:p>
            <a:r>
              <a:rPr lang="en-US" dirty="0"/>
              <a:t>node depths as rows</a:t>
            </a:r>
          </a:p>
          <a:p>
            <a:r>
              <a:rPr lang="en-US" sz="1800" b="0" i="0" dirty="0">
                <a:solidFill>
                  <a:srgbClr val="141314"/>
                </a:solidFill>
                <a:effectLst/>
                <a:latin typeface="MinionPro-Regular" panose="02040503050306020203" pitchFamily="18" charset="0"/>
              </a:rPr>
              <a:t>Each cell in this grid represents a possible tree node</a:t>
            </a:r>
            <a:r>
              <a:rPr lang="en-US" dirty="0"/>
              <a:t> </a:t>
            </a:r>
            <a:br>
              <a:rPr lang="en-US" dirty="0"/>
            </a:br>
            <a:r>
              <a:rPr lang="en-US" dirty="0"/>
              <a:t>To distinguish actual split points, each cell contains a glyph representing possible split points</a:t>
            </a:r>
          </a:p>
          <a:p>
            <a:r>
              <a:rPr lang="en-US" dirty="0"/>
              <a:t>For continuous variables it consists of a horizontal axis, and a split</a:t>
            </a:r>
          </a:p>
          <a:p>
            <a:r>
              <a:rPr lang="en-US" dirty="0"/>
              <a:t>point is represented by a tick mark</a:t>
            </a:r>
          </a:p>
          <a:p>
            <a:r>
              <a:rPr lang="en-US" sz="1800" b="0" i="0" dirty="0">
                <a:solidFill>
                  <a:srgbClr val="141314"/>
                </a:solidFill>
                <a:effectLst/>
                <a:latin typeface="MinionPro-Regular" panose="02040503050306020203" pitchFamily="18" charset="0"/>
              </a:rPr>
              <a:t>Categorical variables are shown as boxes corresponding to possible split combinations</a:t>
            </a:r>
            <a:r>
              <a:rPr lang="en-US" dirty="0"/>
              <a:t> </a:t>
            </a:r>
          </a:p>
        </p:txBody>
      </p:sp>
      <p:sp>
        <p:nvSpPr>
          <p:cNvPr id="4" name="Slide Number Placeholder 3"/>
          <p:cNvSpPr>
            <a:spLocks noGrp="1"/>
          </p:cNvSpPr>
          <p:nvPr>
            <p:ph type="sldNum" sz="quarter" idx="5"/>
          </p:nvPr>
        </p:nvSpPr>
        <p:spPr/>
        <p:txBody>
          <a:bodyPr/>
          <a:lstStyle/>
          <a:p>
            <a:fld id="{7B222AF6-FF96-4FBE-B5B0-81D8898F5CCC}" type="slidenum">
              <a:rPr lang="en-US" smtClean="0"/>
              <a:t>15</a:t>
            </a:fld>
            <a:endParaRPr lang="en-US"/>
          </a:p>
        </p:txBody>
      </p:sp>
    </p:spTree>
    <p:extLst>
      <p:ext uri="{BB962C8B-B14F-4D97-AF65-F5344CB8AC3E}">
        <p14:creationId xmlns:p14="http://schemas.microsoft.com/office/powerpoint/2010/main" val="11547854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a:solidFill>
                  <a:srgbClr val="141314"/>
                </a:solidFill>
                <a:effectLst/>
                <a:latin typeface="MinionPro-Regular" panose="02040503050306020203" pitchFamily="18" charset="0"/>
              </a:rPr>
              <a:t>One important advantage of trace plots is the ability to display multiple tree models simultaneously, superimposing all models on the same grid. </a:t>
            </a:r>
            <a:br>
              <a:rPr lang="en-US"/>
            </a:br>
            <a:endParaRPr lang="en-US"/>
          </a:p>
        </p:txBody>
      </p:sp>
      <p:sp>
        <p:nvSpPr>
          <p:cNvPr id="4" name="Slide Number Placeholder 3"/>
          <p:cNvSpPr>
            <a:spLocks noGrp="1"/>
          </p:cNvSpPr>
          <p:nvPr>
            <p:ph type="sldNum" sz="quarter" idx="5"/>
          </p:nvPr>
        </p:nvSpPr>
        <p:spPr/>
        <p:txBody>
          <a:bodyPr/>
          <a:lstStyle/>
          <a:p>
            <a:fld id="{7B222AF6-FF96-4FBE-B5B0-81D8898F5CCC}" type="slidenum">
              <a:rPr lang="en-US" smtClean="0"/>
              <a:t>16</a:t>
            </a:fld>
            <a:endParaRPr lang="en-US"/>
          </a:p>
        </p:txBody>
      </p:sp>
    </p:spTree>
    <p:extLst>
      <p:ext uri="{BB962C8B-B14F-4D97-AF65-F5344CB8AC3E}">
        <p14:creationId xmlns:p14="http://schemas.microsoft.com/office/powerpoint/2010/main" val="4061426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141314"/>
                </a:solidFill>
                <a:effectLst/>
                <a:latin typeface="MinionPro-Regular" panose="02040503050306020203" pitchFamily="18" charset="0"/>
              </a:rPr>
              <a:t>-20 trees using bootstrapping</a:t>
            </a:r>
            <a:r>
              <a:rPr lang="en-US" dirty="0"/>
              <a:t> </a:t>
            </a:r>
            <a:br>
              <a:rPr lang="en-US" dirty="0"/>
            </a:br>
            <a:r>
              <a:rPr lang="en-US" dirty="0"/>
              <a:t>-</a:t>
            </a:r>
            <a:r>
              <a:rPr lang="en-US" sz="1800" b="0" i="0" dirty="0">
                <a:solidFill>
                  <a:srgbClr val="141314"/>
                </a:solidFill>
                <a:effectLst/>
                <a:latin typeface="MinionPro-Regular" panose="02040503050306020203" pitchFamily="18" charset="0"/>
              </a:rPr>
              <a:t>first concentrate on the variables used in the models</a:t>
            </a:r>
            <a:r>
              <a:rPr lang="en-US" dirty="0"/>
              <a:t> : </a:t>
            </a:r>
            <a:r>
              <a:rPr lang="en-US" sz="1800" b="0" i="0" dirty="0">
                <a:solidFill>
                  <a:srgbClr val="141314"/>
                </a:solidFill>
                <a:effectLst/>
                <a:latin typeface="MinionPro-Regular" panose="02040503050306020203" pitchFamily="18" charset="0"/>
              </a:rPr>
              <a:t>how often the corresponding variable was used in the models. The most often used variable is UCS (20 times) and the least often used variable is Mts,</a:t>
            </a:r>
          </a:p>
          <a:p>
            <a:r>
              <a:rPr lang="en-US" sz="1800" b="0" i="0" dirty="0">
                <a:solidFill>
                  <a:srgbClr val="141314"/>
                </a:solidFill>
                <a:effectLst/>
                <a:latin typeface="MinionPro-Regular" panose="02040503050306020203" pitchFamily="18" charset="0"/>
              </a:rPr>
              <a:t>which was used just once.</a:t>
            </a:r>
          </a:p>
          <a:p>
            <a:r>
              <a:rPr lang="en-US" dirty="0"/>
              <a:t>-Clearly this view is very coarse, because it does not take into account what role the</a:t>
            </a:r>
          </a:p>
          <a:p>
            <a:r>
              <a:rPr lang="en-US" dirty="0"/>
              <a:t>variable plays in the models. The number of splits can double with increasing depth,</a:t>
            </a:r>
          </a:p>
          <a:p>
            <a:r>
              <a:rPr lang="en-US" dirty="0"/>
              <a:t>whereas the number of involved cases decreases. Therefore the fact that a variable is</a:t>
            </a:r>
          </a:p>
          <a:p>
            <a:r>
              <a:rPr lang="en-US" dirty="0"/>
              <a:t>used often does not necessarily mean that it is really important </a:t>
            </a:r>
            <a:r>
              <a:rPr lang="en-US" sz="1800" b="0" i="0" dirty="0">
                <a:solidFill>
                  <a:srgbClr val="141314"/>
                </a:solidFill>
                <a:effectLst/>
                <a:latin typeface="MinionPro-Regular" panose="02040503050306020203" pitchFamily="18" charset="0"/>
              </a:rPr>
              <a:t>especially if it used</a:t>
            </a:r>
            <a:r>
              <a:rPr lang="en-US" dirty="0"/>
              <a:t> </a:t>
            </a:r>
            <a:r>
              <a:rPr lang="en-US" sz="1800" b="0" i="0" dirty="0">
                <a:solidFill>
                  <a:srgbClr val="141314"/>
                </a:solidFill>
                <a:effectLst/>
                <a:latin typeface="MinionPro-Regular" panose="02040503050306020203" pitchFamily="18" charset="0"/>
              </a:rPr>
              <a:t>mainly in the fringe for small groups</a:t>
            </a:r>
            <a:r>
              <a:rPr lang="en-US" dirty="0"/>
              <a:t> </a:t>
            </a:r>
            <a:br>
              <a:rPr lang="en-US" dirty="0"/>
            </a:br>
            <a:r>
              <a:rPr lang="en-US" dirty="0"/>
              <a:t>-</a:t>
            </a:r>
            <a:r>
              <a:rPr lang="en-US" sz="1800" b="0" i="0" dirty="0">
                <a:solidFill>
                  <a:srgbClr val="141314"/>
                </a:solidFill>
                <a:effectLst/>
                <a:latin typeface="MinionPro-Regular" panose="02040503050306020203" pitchFamily="18" charset="0"/>
              </a:rPr>
              <a:t>Therefore it is advisable to weight the contribution of each split by a cumulative statistic such as the decrease of impurity</a:t>
            </a:r>
            <a:r>
              <a:rPr lang="en-US" dirty="0"/>
              <a:t> </a:t>
            </a:r>
          </a:p>
          <a:p>
            <a:r>
              <a:rPr lang="en-US" dirty="0"/>
              <a:t>The cumulative value of impurity decrease for each variable of the  bootstrapped</a:t>
            </a:r>
          </a:p>
          <a:p>
            <a:r>
              <a:rPr lang="en-US" dirty="0"/>
              <a:t>trees is displayed in the right plot of Fig. .. The variables in each plot are ordered</a:t>
            </a:r>
          </a:p>
          <a:p>
            <a:r>
              <a:rPr lang="en-US" dirty="0"/>
              <a:t>by the bar height, representing their importance. We see that UCS is by far the most</a:t>
            </a:r>
          </a:p>
          <a:p>
            <a:r>
              <a:rPr lang="en-US" dirty="0"/>
              <a:t>influential variable, followed by UCH and </a:t>
            </a:r>
            <a:r>
              <a:rPr lang="en-US" dirty="0" err="1"/>
              <a:t>BNi</a:t>
            </a:r>
            <a:r>
              <a:rPr lang="en-US" dirty="0"/>
              <a:t>.</a:t>
            </a:r>
            <a:br>
              <a:rPr lang="en-US" dirty="0"/>
            </a:br>
            <a:br>
              <a:rPr lang="en-US" dirty="0"/>
            </a:br>
            <a:br>
              <a:rPr lang="en-US" dirty="0"/>
            </a:br>
            <a:endParaRPr lang="en-US" dirty="0"/>
          </a:p>
        </p:txBody>
      </p:sp>
      <p:sp>
        <p:nvSpPr>
          <p:cNvPr id="4" name="Slide Number Placeholder 3"/>
          <p:cNvSpPr>
            <a:spLocks noGrp="1"/>
          </p:cNvSpPr>
          <p:nvPr>
            <p:ph type="sldNum" sz="quarter" idx="5"/>
          </p:nvPr>
        </p:nvSpPr>
        <p:spPr/>
        <p:txBody>
          <a:bodyPr/>
          <a:lstStyle/>
          <a:p>
            <a:fld id="{7B222AF6-FF96-4FBE-B5B0-81D8898F5CCC}" type="slidenum">
              <a:rPr lang="en-US" smtClean="0"/>
              <a:t>3</a:t>
            </a:fld>
            <a:endParaRPr lang="en-US"/>
          </a:p>
        </p:txBody>
      </p:sp>
    </p:spTree>
    <p:extLst>
      <p:ext uri="{BB962C8B-B14F-4D97-AF65-F5344CB8AC3E}">
        <p14:creationId xmlns:p14="http://schemas.microsoft.com/office/powerpoint/2010/main" val="1095097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t>
            </a:r>
            <a:r>
              <a:rPr lang="en-US" sz="1800" b="0" i="0">
                <a:solidFill>
                  <a:srgbClr val="141314"/>
                </a:solidFill>
                <a:effectLst/>
                <a:latin typeface="MinionPro-Regular" panose="02040503050306020203" pitchFamily="18" charset="0"/>
              </a:rPr>
              <a:t>Therefore it is advisable to weight the contribution of each split by a cumulative statistic such as the decrease of impurity</a:t>
            </a:r>
            <a:r>
              <a:rPr lang="en-US"/>
              <a:t> </a:t>
            </a:r>
          </a:p>
          <a:p>
            <a:r>
              <a:rPr lang="en-US"/>
              <a:t>The cumulative value of impurity decrease for each variable of the  bootstrapped</a:t>
            </a:r>
          </a:p>
          <a:p>
            <a:r>
              <a:rPr lang="en-US"/>
              <a:t>trees is displayed in the right plot of Fig.. The variables in each plot are ordered</a:t>
            </a:r>
          </a:p>
          <a:p>
            <a:r>
              <a:rPr lang="en-US"/>
              <a:t>by the bar height, representing their importance. We see that UCS is by far the most</a:t>
            </a:r>
          </a:p>
          <a:p>
            <a:r>
              <a:rPr lang="en-US"/>
              <a:t>influential variable, followed by UCH and BNi.</a:t>
            </a:r>
            <a:br>
              <a:rPr lang="en-US"/>
            </a:br>
            <a:br>
              <a:rPr lang="en-US"/>
            </a:br>
            <a:br>
              <a:rPr lang="en-US"/>
            </a:br>
            <a:endParaRPr lang="en-US"/>
          </a:p>
        </p:txBody>
      </p:sp>
      <p:sp>
        <p:nvSpPr>
          <p:cNvPr id="4" name="Slide Number Placeholder 3"/>
          <p:cNvSpPr>
            <a:spLocks noGrp="1"/>
          </p:cNvSpPr>
          <p:nvPr>
            <p:ph type="sldNum" sz="quarter" idx="5"/>
          </p:nvPr>
        </p:nvSpPr>
        <p:spPr/>
        <p:txBody>
          <a:bodyPr/>
          <a:lstStyle/>
          <a:p>
            <a:fld id="{7B222AF6-FF96-4FBE-B5B0-81D8898F5CCC}" type="slidenum">
              <a:rPr lang="en-US" smtClean="0"/>
              <a:t>4</a:t>
            </a:fld>
            <a:endParaRPr lang="en-US"/>
          </a:p>
        </p:txBody>
      </p:sp>
    </p:spTree>
    <p:extLst>
      <p:ext uri="{BB962C8B-B14F-4D97-AF65-F5344CB8AC3E}">
        <p14:creationId xmlns:p14="http://schemas.microsoft.com/office/powerpoint/2010/main" val="13335302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a:br>
            <a:br>
              <a:rPr lang="en-US"/>
            </a:br>
            <a:br>
              <a:rPr lang="en-US"/>
            </a:br>
            <a:endParaRPr lang="en-US"/>
          </a:p>
        </p:txBody>
      </p:sp>
      <p:sp>
        <p:nvSpPr>
          <p:cNvPr id="4" name="Slide Number Placeholder 3"/>
          <p:cNvSpPr>
            <a:spLocks noGrp="1"/>
          </p:cNvSpPr>
          <p:nvPr>
            <p:ph type="sldNum" sz="quarter" idx="5"/>
          </p:nvPr>
        </p:nvSpPr>
        <p:spPr/>
        <p:txBody>
          <a:bodyPr/>
          <a:lstStyle/>
          <a:p>
            <a:fld id="{7B222AF6-FF96-4FBE-B5B0-81D8898F5CCC}" type="slidenum">
              <a:rPr lang="en-US" smtClean="0"/>
              <a:t>5</a:t>
            </a:fld>
            <a:endParaRPr lang="en-US"/>
          </a:p>
        </p:txBody>
      </p:sp>
    </p:spTree>
    <p:extLst>
      <p:ext uri="{BB962C8B-B14F-4D97-AF65-F5344CB8AC3E}">
        <p14:creationId xmlns:p14="http://schemas.microsoft.com/office/powerpoint/2010/main" val="3533169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br>
              <a:rPr lang="en-US" dirty="0"/>
            </a:br>
            <a:r>
              <a:rPr lang="en-US" b="0" i="0" dirty="0">
                <a:solidFill>
                  <a:srgbClr val="000000"/>
                </a:solidFill>
                <a:effectLst/>
                <a:latin typeface="Open Sans" panose="020B0606030504020204" pitchFamily="34" charset="0"/>
              </a:rPr>
              <a:t>Previously, we looked at various types of importance measures. Now we are specifically examining the mean minimal depth in detail. The distribution of the mean minimal depth allows us to appreciate the variable’s role in the random forest’s structure and prediction. </a:t>
            </a:r>
            <a:r>
              <a:rPr lang="en-US" dirty="0" err="1"/>
              <a:t>plot_min_depth_distribution</a:t>
            </a:r>
            <a:r>
              <a:rPr lang="en-US" b="0" i="0" dirty="0">
                <a:solidFill>
                  <a:srgbClr val="000000"/>
                </a:solidFill>
                <a:effectLst/>
                <a:latin typeface="Open Sans" panose="020B0606030504020204" pitchFamily="34" charset="0"/>
              </a:rPr>
              <a:t> plots the top ten variables according to mean minimal depth calculated using top trees. The mean minimal depth can be calculated in 3 different ways in </a:t>
            </a:r>
            <a:r>
              <a:rPr lang="en-US" dirty="0" err="1"/>
              <a:t>plot_min_depth_distribution</a:t>
            </a:r>
            <a:r>
              <a:rPr lang="en-US" b="0" i="0" dirty="0">
                <a:solidFill>
                  <a:srgbClr val="000000"/>
                </a:solidFill>
                <a:effectLst/>
                <a:latin typeface="Open Sans" panose="020B0606030504020204" pitchFamily="34" charset="0"/>
              </a:rPr>
              <a:t> using the </a:t>
            </a:r>
            <a:r>
              <a:rPr lang="en-US" dirty="0" err="1"/>
              <a:t>mean_sample</a:t>
            </a:r>
            <a:r>
              <a:rPr lang="en-US" b="0" i="0" dirty="0">
                <a:solidFill>
                  <a:srgbClr val="000000"/>
                </a:solidFill>
                <a:effectLst/>
                <a:latin typeface="Open Sans" panose="020B0606030504020204" pitchFamily="34" charset="0"/>
              </a:rPr>
              <a:t> argument. The calculation differs in the way they treat missing values that appear when a feature is not used for tree splitting. As a result, the ranking of variables may change for each calculation.</a:t>
            </a:r>
          </a:p>
          <a:p>
            <a:r>
              <a:rPr lang="en-US" b="0" i="0" dirty="0">
                <a:solidFill>
                  <a:srgbClr val="000000"/>
                </a:solidFill>
                <a:effectLst/>
                <a:latin typeface="Open Sans" panose="020B0606030504020204" pitchFamily="34" charset="0"/>
              </a:rPr>
              <a:t>The mean minimal depth is indicated by a vertical bar with the mean value beside it. The smaller the mean minimal depth, the more important the variable is and the higher up the y-axis the variable will be. The rainbow gradient reveals the min and max minimal depth for each variable. The bigger the proportion of minimal depth zero (red blocks), the more frequent the variable is the root of a tree. The smaller the proportion of NA minimal depth (gray blocks), the more frequent the variable is used for splitting trees. The range of the x-axis is from zero to the maximum number of trees for the feature.</a:t>
            </a:r>
            <a:br>
              <a:rPr lang="en-US" dirty="0"/>
            </a:br>
            <a:endParaRPr lang="en-US" dirty="0"/>
          </a:p>
        </p:txBody>
      </p:sp>
      <p:sp>
        <p:nvSpPr>
          <p:cNvPr id="4" name="Slide Number Placeholder 3"/>
          <p:cNvSpPr>
            <a:spLocks noGrp="1"/>
          </p:cNvSpPr>
          <p:nvPr>
            <p:ph type="sldNum" sz="quarter" idx="5"/>
          </p:nvPr>
        </p:nvSpPr>
        <p:spPr/>
        <p:txBody>
          <a:bodyPr/>
          <a:lstStyle/>
          <a:p>
            <a:fld id="{7B222AF6-FF96-4FBE-B5B0-81D8898F5CCC}" type="slidenum">
              <a:rPr lang="en-US" smtClean="0"/>
              <a:t>6</a:t>
            </a:fld>
            <a:endParaRPr lang="en-US"/>
          </a:p>
        </p:txBody>
      </p:sp>
    </p:spTree>
    <p:extLst>
      <p:ext uri="{BB962C8B-B14F-4D97-AF65-F5344CB8AC3E}">
        <p14:creationId xmlns:p14="http://schemas.microsoft.com/office/powerpoint/2010/main" val="1288584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r>
              <a:rPr lang="en-US" dirty="0"/>
              <a:t>When making inference on the displayed information, we need to be cautious</a:t>
            </a:r>
          </a:p>
          <a:p>
            <a:r>
              <a:rPr lang="en-US" dirty="0"/>
              <a:t>and keep the tree properties in mind. Variable masking can heavily influence the</a:t>
            </a:r>
          </a:p>
          <a:p>
            <a:r>
              <a:rPr lang="en-US" dirty="0"/>
              <a:t>results of such analyses.</a:t>
            </a:r>
          </a:p>
          <a:p>
            <a:endParaRPr lang="en-US" dirty="0"/>
          </a:p>
          <a:p>
            <a:r>
              <a:rPr lang="en-US" sz="1800" b="0" i="0" dirty="0">
                <a:solidFill>
                  <a:srgbClr val="141314"/>
                </a:solidFill>
                <a:effectLst/>
                <a:latin typeface="MinionPro-Regular" panose="02040503050306020203" pitchFamily="18" charset="0"/>
              </a:rPr>
              <a:t>Given two highly correlated variables, it is very likely that</a:t>
            </a:r>
            <a:br>
              <a:rPr lang="en-US" sz="1800" b="0" i="0" dirty="0">
                <a:solidFill>
                  <a:srgbClr val="141314"/>
                </a:solidFill>
                <a:effectLst/>
                <a:latin typeface="MinionPro-Regular" panose="02040503050306020203" pitchFamily="18" charset="0"/>
              </a:rPr>
            </a:br>
            <a:r>
              <a:rPr lang="en-US" sz="1800" b="0" i="0" dirty="0">
                <a:solidFill>
                  <a:srgbClr val="141314"/>
                </a:solidFill>
                <a:effectLst/>
                <a:latin typeface="MinionPro-Regular" panose="02040503050306020203" pitchFamily="18" charset="0"/>
              </a:rPr>
              <a:t>they will produce very similar split results</a:t>
            </a:r>
            <a:r>
              <a:rPr lang="en-US" dirty="0"/>
              <a:t> </a:t>
            </a:r>
          </a:p>
          <a:p>
            <a:br>
              <a:rPr lang="en-US" dirty="0"/>
            </a:br>
            <a:r>
              <a:rPr lang="en-US" sz="1800" b="0" i="0" dirty="0">
                <a:solidFill>
                  <a:srgbClr val="141314"/>
                </a:solidFill>
                <a:effectLst/>
                <a:latin typeface="MinionPro-Regular" panose="02040503050306020203" pitchFamily="18" charset="0"/>
              </a:rPr>
              <a:t>Therefore the CART algorithm guided</a:t>
            </a:r>
            <a:br>
              <a:rPr lang="en-US" sz="1800" b="0" i="0" dirty="0">
                <a:solidFill>
                  <a:srgbClr val="141314"/>
                </a:solidFill>
                <a:effectLst/>
                <a:latin typeface="MinionPro-Regular" panose="02040503050306020203" pitchFamily="18" charset="0"/>
              </a:rPr>
            </a:br>
            <a:r>
              <a:rPr lang="en-US" sz="1800" b="0" i="0" dirty="0">
                <a:solidFill>
                  <a:srgbClr val="141314"/>
                </a:solidFill>
                <a:effectLst/>
                <a:latin typeface="MinionPro-Regular" panose="02040503050306020203" pitchFamily="18" charset="0"/>
              </a:rPr>
              <a:t>by the bootstrap will pick one of them at random</a:t>
            </a:r>
            <a:r>
              <a:rPr lang="en-US" dirty="0"/>
              <a:t> </a:t>
            </a:r>
            <a:br>
              <a:rPr lang="en-US" dirty="0"/>
            </a:br>
            <a:endParaRPr lang="en-US" dirty="0"/>
          </a:p>
          <a:p>
            <a:r>
              <a:rPr lang="en-US" sz="1800" b="0" i="0" dirty="0">
                <a:solidFill>
                  <a:srgbClr val="141314"/>
                </a:solidFill>
                <a:effectLst/>
                <a:latin typeface="MinionPro-Regular" panose="02040503050306020203" pitchFamily="18" charset="0"/>
              </a:rPr>
              <a:t>Since the decision was made, the</a:t>
            </a:r>
            <a:br>
              <a:rPr lang="en-US" sz="1800" b="0" i="0" dirty="0">
                <a:solidFill>
                  <a:srgbClr val="141314"/>
                </a:solidFill>
                <a:effectLst/>
                <a:latin typeface="MinionPro-Regular" panose="02040503050306020203" pitchFamily="18" charset="0"/>
              </a:rPr>
            </a:br>
            <a:r>
              <a:rPr lang="en-US" sz="1800" b="0" i="0" dirty="0">
                <a:solidFill>
                  <a:srgbClr val="141314"/>
                </a:solidFill>
                <a:effectLst/>
                <a:latin typeface="MinionPro-Regular" panose="02040503050306020203" pitchFamily="18" charset="0"/>
              </a:rPr>
              <a:t>other variable is not likely to be used anymore. If one of the variables is “weaker,” it</a:t>
            </a:r>
            <a:br>
              <a:rPr lang="en-US" sz="1800" b="0" i="0" dirty="0">
                <a:solidFill>
                  <a:srgbClr val="141314"/>
                </a:solidFill>
                <a:effectLst/>
                <a:latin typeface="MinionPro-Regular" panose="02040503050306020203" pitchFamily="18" charset="0"/>
              </a:rPr>
            </a:br>
            <a:r>
              <a:rPr lang="en-US" sz="1800" b="0" i="0" dirty="0">
                <a:solidFill>
                  <a:srgbClr val="141314"/>
                </a:solidFill>
                <a:effectLst/>
                <a:latin typeface="MinionPro-Regular" panose="02040503050306020203" pitchFamily="18" charset="0"/>
              </a:rPr>
              <a:t>will hardly appear in any model, even though in the absence of the stronger variable</a:t>
            </a:r>
            <a:br>
              <a:rPr lang="en-US" sz="1800" b="0" i="0" dirty="0">
                <a:solidFill>
                  <a:srgbClr val="141314"/>
                </a:solidFill>
                <a:effectLst/>
                <a:latin typeface="MinionPro-Regular" panose="02040503050306020203" pitchFamily="18" charset="0"/>
              </a:rPr>
            </a:br>
            <a:r>
              <a:rPr lang="en-US" sz="1800" b="0" i="0" dirty="0">
                <a:solidFill>
                  <a:srgbClr val="141314"/>
                </a:solidFill>
                <a:effectLst/>
                <a:latin typeface="MinionPro-Regular" panose="02040503050306020203" pitchFamily="18" charset="0"/>
              </a:rPr>
              <a:t>it may still perform the best out of all the other variables.</a:t>
            </a:r>
            <a:r>
              <a:rPr lang="en-US" dirty="0"/>
              <a:t> </a:t>
            </a:r>
            <a:br>
              <a:rPr lang="en-US" dirty="0"/>
            </a:br>
            <a:br>
              <a:rPr lang="en-US" dirty="0"/>
            </a:br>
            <a:br>
              <a:rPr lang="en-US" dirty="0"/>
            </a:br>
            <a:endParaRPr lang="en-US" dirty="0"/>
          </a:p>
        </p:txBody>
      </p:sp>
      <p:sp>
        <p:nvSpPr>
          <p:cNvPr id="4" name="Slide Number Placeholder 3"/>
          <p:cNvSpPr>
            <a:spLocks noGrp="1"/>
          </p:cNvSpPr>
          <p:nvPr>
            <p:ph type="sldNum" sz="quarter" idx="5"/>
          </p:nvPr>
        </p:nvSpPr>
        <p:spPr/>
        <p:txBody>
          <a:bodyPr/>
          <a:lstStyle/>
          <a:p>
            <a:fld id="{7B222AF6-FF96-4FBE-B5B0-81D8898F5CCC}" type="slidenum">
              <a:rPr lang="en-US" smtClean="0"/>
              <a:t>7</a:t>
            </a:fld>
            <a:endParaRPr lang="en-US"/>
          </a:p>
        </p:txBody>
      </p:sp>
    </p:spTree>
    <p:extLst>
      <p:ext uri="{BB962C8B-B14F-4D97-AF65-F5344CB8AC3E}">
        <p14:creationId xmlns:p14="http://schemas.microsoft.com/office/powerpoint/2010/main" val="35706274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141314"/>
                </a:solidFill>
                <a:effectLst/>
                <a:latin typeface="MinionPro-Regular" panose="02040503050306020203" pitchFamily="18" charset="0"/>
              </a:rPr>
              <a:t>Focusing on the largest gains, we can distinguish four different model groups. In</a:t>
            </a:r>
            <a:br>
              <a:rPr lang="en-US" sz="1800" b="0" i="0" dirty="0">
                <a:solidFill>
                  <a:srgbClr val="141314"/>
                </a:solidFill>
                <a:effectLst/>
                <a:latin typeface="MinionPro-Regular" panose="02040503050306020203" pitchFamily="18" charset="0"/>
              </a:rPr>
            </a:br>
            <a:r>
              <a:rPr lang="en-US" sz="1800" b="0" i="0" dirty="0">
                <a:solidFill>
                  <a:srgbClr val="141314"/>
                </a:solidFill>
                <a:effectLst/>
                <a:latin typeface="MinionPro-Regular" panose="02040503050306020203" pitchFamily="18" charset="0"/>
              </a:rPr>
              <a:t>15 models, </a:t>
            </a:r>
            <a:r>
              <a:rPr lang="en-US" sz="1800" b="0" i="0" dirty="0">
                <a:solidFill>
                  <a:srgbClr val="141314"/>
                </a:solidFill>
                <a:effectLst/>
                <a:latin typeface="MyriadPro-Regular" panose="020B0503030403020204" pitchFamily="34" charset="0"/>
              </a:rPr>
              <a:t>UCS </a:t>
            </a:r>
            <a:r>
              <a:rPr lang="en-US" sz="1800" b="0" i="0" dirty="0">
                <a:solidFill>
                  <a:srgbClr val="141314"/>
                </a:solidFill>
                <a:effectLst/>
                <a:latin typeface="MinionPro-Regular" panose="02040503050306020203" pitchFamily="18" charset="0"/>
              </a:rPr>
              <a:t>is the most influential variable, followed by </a:t>
            </a:r>
            <a:r>
              <a:rPr lang="en-US" sz="1800" b="0" i="0" dirty="0">
                <a:solidFill>
                  <a:srgbClr val="141314"/>
                </a:solidFill>
                <a:effectLst/>
                <a:latin typeface="MyriadPro-Regular" panose="020B0503030403020204" pitchFamily="34" charset="0"/>
              </a:rPr>
              <a:t>UCH </a:t>
            </a:r>
            <a:r>
              <a:rPr lang="en-US" sz="1800" b="0" i="0" dirty="0">
                <a:solidFill>
                  <a:srgbClr val="141314"/>
                </a:solidFill>
                <a:effectLst/>
                <a:latin typeface="MinionPro-Regular" panose="02040503050306020203" pitchFamily="18" charset="0"/>
              </a:rPr>
              <a:t>with 3 models and</a:t>
            </a:r>
            <a:br>
              <a:rPr lang="en-US" sz="1800" b="0" i="0" dirty="0">
                <a:solidFill>
                  <a:srgbClr val="141314"/>
                </a:solidFill>
                <a:effectLst/>
                <a:latin typeface="MinionPro-Regular" panose="02040503050306020203" pitchFamily="18" charset="0"/>
              </a:rPr>
            </a:br>
            <a:r>
              <a:rPr lang="en-US" sz="1800" b="0" i="0" dirty="0" err="1">
                <a:solidFill>
                  <a:srgbClr val="141314"/>
                </a:solidFill>
                <a:effectLst/>
                <a:latin typeface="MyriadPro-Regular" panose="020B0503030403020204" pitchFamily="34" charset="0"/>
              </a:rPr>
              <a:t>BNi</a:t>
            </a:r>
            <a:r>
              <a:rPr lang="en-US" sz="1800" b="0" i="0" dirty="0">
                <a:solidFill>
                  <a:srgbClr val="141314"/>
                </a:solidFill>
                <a:effectLst/>
                <a:latin typeface="MyriadPro-Regular" panose="020B0503030403020204" pitchFamily="34" charset="0"/>
              </a:rPr>
              <a:t> </a:t>
            </a:r>
            <a:r>
              <a:rPr lang="en-US" sz="1800" b="0" i="0" dirty="0">
                <a:solidFill>
                  <a:srgbClr val="141314"/>
                </a:solidFill>
                <a:effectLst/>
                <a:latin typeface="MinionPro-Regular" panose="02040503050306020203" pitchFamily="18" charset="0"/>
              </a:rPr>
              <a:t>and </a:t>
            </a:r>
            <a:r>
              <a:rPr lang="en-US" sz="1800" b="0" i="0" dirty="0" err="1">
                <a:solidFill>
                  <a:srgbClr val="141314"/>
                </a:solidFill>
                <a:effectLst/>
                <a:latin typeface="MyriadPro-Regular" panose="020B0503030403020204" pitchFamily="34" charset="0"/>
              </a:rPr>
              <a:t>BCn</a:t>
            </a:r>
            <a:r>
              <a:rPr lang="en-US" sz="1800" b="0" i="0" dirty="0">
                <a:solidFill>
                  <a:srgbClr val="141314"/>
                </a:solidFill>
                <a:effectLst/>
                <a:latin typeface="MyriadPro-Regular" panose="020B0503030403020204" pitchFamily="34" charset="0"/>
              </a:rPr>
              <a:t> </a:t>
            </a:r>
            <a:r>
              <a:rPr lang="en-US" sz="1800" b="0" i="0" dirty="0">
                <a:solidFill>
                  <a:srgbClr val="141314"/>
                </a:solidFill>
                <a:effectLst/>
                <a:latin typeface="MinionPro-Regular" panose="02040503050306020203" pitchFamily="18" charset="0"/>
              </a:rPr>
              <a:t>with one model each. Looking at the large group of 15 models we can</a:t>
            </a:r>
            <a:br>
              <a:rPr lang="en-US" sz="1800" b="0" i="0" dirty="0">
                <a:solidFill>
                  <a:srgbClr val="141314"/>
                </a:solidFill>
                <a:effectLst/>
                <a:latin typeface="MinionPro-Regular" panose="02040503050306020203" pitchFamily="18" charset="0"/>
              </a:rPr>
            </a:br>
            <a:r>
              <a:rPr lang="en-US" sz="1800" b="0" i="0" dirty="0">
                <a:solidFill>
                  <a:srgbClr val="141314"/>
                </a:solidFill>
                <a:effectLst/>
                <a:latin typeface="MinionPro-Regular" panose="02040503050306020203" pitchFamily="18" charset="0"/>
              </a:rPr>
              <a:t>also spot several patterns. In 8 cases, </a:t>
            </a:r>
            <a:r>
              <a:rPr lang="en-US" sz="1800" b="0" i="0" dirty="0">
                <a:solidFill>
                  <a:srgbClr val="141314"/>
                </a:solidFill>
                <a:effectLst/>
                <a:latin typeface="MyriadPro-Regular" panose="020B0503030403020204" pitchFamily="34" charset="0"/>
              </a:rPr>
              <a:t>UCH </a:t>
            </a:r>
            <a:r>
              <a:rPr lang="en-US" sz="1800" b="0" i="0" dirty="0">
                <a:solidFill>
                  <a:srgbClr val="141314"/>
                </a:solidFill>
                <a:effectLst/>
                <a:latin typeface="MinionPro-Regular" panose="02040503050306020203" pitchFamily="18" charset="0"/>
              </a:rPr>
              <a:t>is also used, although not contributing as</a:t>
            </a:r>
            <a:br>
              <a:rPr lang="en-US" sz="1800" b="0" i="0" dirty="0">
                <a:solidFill>
                  <a:srgbClr val="141314"/>
                </a:solidFill>
                <a:effectLst/>
                <a:latin typeface="MinionPro-Regular" panose="02040503050306020203" pitchFamily="18" charset="0"/>
              </a:rPr>
            </a:br>
            <a:r>
              <a:rPr lang="en-US" sz="1800" b="0" i="0" dirty="0">
                <a:solidFill>
                  <a:srgbClr val="141314"/>
                </a:solidFill>
                <a:effectLst/>
                <a:latin typeface="MinionPro-Regular" panose="02040503050306020203" pitchFamily="18" charset="0"/>
              </a:rPr>
              <a:t>heavily as in its dominant position, but then we see another 3 cases where </a:t>
            </a:r>
            <a:r>
              <a:rPr lang="en-US" sz="1800" b="0" i="0" dirty="0">
                <a:solidFill>
                  <a:srgbClr val="141314"/>
                </a:solidFill>
                <a:effectLst/>
                <a:latin typeface="MyriadPro-Regular" panose="020B0503030403020204" pitchFamily="34" charset="0"/>
              </a:rPr>
              <a:t>UCH </a:t>
            </a:r>
            <a:r>
              <a:rPr lang="en-US" sz="1800" b="0" i="0" dirty="0">
                <a:solidFill>
                  <a:srgbClr val="141314"/>
                </a:solidFill>
                <a:effectLst/>
                <a:latin typeface="MinionPro-Regular" panose="02040503050306020203" pitchFamily="18" charset="0"/>
              </a:rPr>
              <a:t>is</a:t>
            </a:r>
            <a:br>
              <a:rPr lang="en-US" sz="1800" b="0" i="0" dirty="0">
                <a:solidFill>
                  <a:srgbClr val="141314"/>
                </a:solidFill>
                <a:effectLst/>
                <a:latin typeface="MinionPro-Regular" panose="02040503050306020203" pitchFamily="18" charset="0"/>
              </a:rPr>
            </a:br>
            <a:r>
              <a:rPr lang="en-US" sz="1800" b="0" i="0" dirty="0">
                <a:solidFill>
                  <a:srgbClr val="141314"/>
                </a:solidFill>
                <a:effectLst/>
                <a:latin typeface="MinionPro-Regular" panose="02040503050306020203" pitchFamily="18" charset="0"/>
              </a:rPr>
              <a:t>not used at all. Visually we get the impression that </a:t>
            </a:r>
            <a:r>
              <a:rPr lang="en-US" sz="1800" b="0" i="0" dirty="0" err="1">
                <a:solidFill>
                  <a:srgbClr val="141314"/>
                </a:solidFill>
                <a:effectLst/>
                <a:latin typeface="MyriadPro-Regular" panose="020B0503030403020204" pitchFamily="34" charset="0"/>
              </a:rPr>
              <a:t>BNi</a:t>
            </a:r>
            <a:r>
              <a:rPr lang="en-US" sz="1800" b="0" i="0" dirty="0">
                <a:solidFill>
                  <a:srgbClr val="141314"/>
                </a:solidFill>
                <a:effectLst/>
                <a:latin typeface="MyriadPro-Regular" panose="020B0503030403020204" pitchFamily="34" charset="0"/>
              </a:rPr>
              <a:t> </a:t>
            </a:r>
            <a:r>
              <a:rPr lang="en-US" sz="1800" b="0" i="0" dirty="0">
                <a:solidFill>
                  <a:srgbClr val="141314"/>
                </a:solidFill>
                <a:effectLst/>
                <a:latin typeface="MinionPro-Regular" panose="02040503050306020203" pitchFamily="18" charset="0"/>
              </a:rPr>
              <a:t>replaces </a:t>
            </a:r>
            <a:r>
              <a:rPr lang="en-US" sz="1800" b="0" i="0" dirty="0">
                <a:solidFill>
                  <a:srgbClr val="141314"/>
                </a:solidFill>
                <a:effectLst/>
                <a:latin typeface="MyriadPro-Regular" panose="020B0503030403020204" pitchFamily="34" charset="0"/>
              </a:rPr>
              <a:t>UCH </a:t>
            </a:r>
            <a:r>
              <a:rPr lang="en-US" sz="1800" b="0" i="0" dirty="0">
                <a:solidFill>
                  <a:srgbClr val="141314"/>
                </a:solidFill>
                <a:effectLst/>
                <a:latin typeface="MinionPro-Regular" panose="02040503050306020203" pitchFamily="18" charset="0"/>
              </a:rPr>
              <a:t>in those cases,</a:t>
            </a:r>
            <a:br>
              <a:rPr lang="en-US" sz="1800" b="0" i="0" dirty="0">
                <a:solidFill>
                  <a:srgbClr val="141314"/>
                </a:solidFill>
                <a:effectLst/>
                <a:latin typeface="MinionPro-Regular" panose="02040503050306020203" pitchFamily="18" charset="0"/>
              </a:rPr>
            </a:br>
            <a:r>
              <a:rPr lang="en-US" sz="1800" b="0" i="0" dirty="0">
                <a:solidFill>
                  <a:srgbClr val="141314"/>
                </a:solidFill>
                <a:effectLst/>
                <a:latin typeface="MinionPro-Regular" panose="02040503050306020203" pitchFamily="18" charset="0"/>
              </a:rPr>
              <a:t>which hints at variable masking. We see a similar behavior with </a:t>
            </a:r>
            <a:r>
              <a:rPr lang="en-US" sz="1800" b="0" i="0" dirty="0">
                <a:solidFill>
                  <a:srgbClr val="141314"/>
                </a:solidFill>
                <a:effectLst/>
                <a:latin typeface="MyriadPro-Regular" panose="020B0503030403020204" pitchFamily="34" charset="0"/>
              </a:rPr>
              <a:t>UCS </a:t>
            </a:r>
            <a:r>
              <a:rPr lang="en-US" sz="1800" b="0" i="0" dirty="0">
                <a:solidFill>
                  <a:srgbClr val="141314"/>
                </a:solidFill>
                <a:effectLst/>
                <a:latin typeface="MinionPro-Regular" panose="02040503050306020203" pitchFamily="18" charset="0"/>
              </a:rPr>
              <a:t>and </a:t>
            </a:r>
            <a:r>
              <a:rPr lang="en-US" sz="1800" b="0" i="0" dirty="0">
                <a:solidFill>
                  <a:srgbClr val="141314"/>
                </a:solidFill>
                <a:effectLst/>
                <a:latin typeface="MyriadPro-Regular" panose="020B0503030403020204" pitchFamily="34" charset="0"/>
              </a:rPr>
              <a:t>UCH</a:t>
            </a:r>
            <a:r>
              <a:rPr lang="en-US" sz="1800" b="0" i="0" dirty="0">
                <a:solidFill>
                  <a:srgbClr val="141314"/>
                </a:solidFill>
                <a:effectLst/>
                <a:latin typeface="MinionPro-Regular" panose="02040503050306020203" pitchFamily="18" charset="0"/>
              </a:rPr>
              <a:t>, too.</a:t>
            </a:r>
            <a:r>
              <a:rPr lang="en-US" dirty="0"/>
              <a:t> </a:t>
            </a:r>
            <a:br>
              <a:rPr lang="en-US" dirty="0"/>
            </a:br>
            <a:endParaRPr lang="en-US" dirty="0"/>
          </a:p>
        </p:txBody>
      </p:sp>
      <p:sp>
        <p:nvSpPr>
          <p:cNvPr id="4" name="Slide Number Placeholder 3"/>
          <p:cNvSpPr>
            <a:spLocks noGrp="1"/>
          </p:cNvSpPr>
          <p:nvPr>
            <p:ph type="sldNum" sz="quarter" idx="5"/>
          </p:nvPr>
        </p:nvSpPr>
        <p:spPr/>
        <p:txBody>
          <a:bodyPr/>
          <a:lstStyle/>
          <a:p>
            <a:fld id="{7B222AF6-FF96-4FBE-B5B0-81D8898F5CCC}" type="slidenum">
              <a:rPr lang="en-US" smtClean="0"/>
              <a:t>8</a:t>
            </a:fld>
            <a:endParaRPr lang="en-US"/>
          </a:p>
        </p:txBody>
      </p:sp>
    </p:spTree>
    <p:extLst>
      <p:ext uri="{BB962C8B-B14F-4D97-AF65-F5344CB8AC3E}">
        <p14:creationId xmlns:p14="http://schemas.microsoft.com/office/powerpoint/2010/main" val="1184060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b="0" i="0" dirty="0">
                <a:solidFill>
                  <a:srgbClr val="000000"/>
                </a:solidFill>
                <a:effectLst/>
                <a:latin typeface="Open Sans" panose="020B0606030504020204" pitchFamily="34" charset="0"/>
              </a:rPr>
              <a:t>The interaction is reflected as the </a:t>
            </a:r>
            <a:r>
              <a:rPr lang="en-US" sz="2800" dirty="0" err="1"/>
              <a:t>mean_min_depth</a:t>
            </a:r>
            <a:r>
              <a:rPr lang="en-US" sz="2800" b="0" i="0" dirty="0">
                <a:solidFill>
                  <a:srgbClr val="000000"/>
                </a:solidFill>
                <a:effectLst/>
                <a:latin typeface="Open Sans" panose="020B0606030504020204" pitchFamily="34" charset="0"/>
              </a:rPr>
              <a:t> which is the mean conditional minimal depth, where a variable is taken as a root node/</a:t>
            </a:r>
            <a:r>
              <a:rPr lang="en-US" sz="2800" dirty="0" err="1"/>
              <a:t>root_variable</a:t>
            </a:r>
            <a:r>
              <a:rPr lang="en-US" sz="2800" b="0" i="0" dirty="0">
                <a:solidFill>
                  <a:srgbClr val="000000"/>
                </a:solidFill>
                <a:effectLst/>
                <a:latin typeface="Open Sans" panose="020B0606030504020204" pitchFamily="34" charset="0"/>
              </a:rPr>
              <a:t> and the mean minimal depth is calculated for the other </a:t>
            </a:r>
            <a:r>
              <a:rPr lang="en-US" sz="2800" dirty="0"/>
              <a:t>variable</a:t>
            </a:r>
            <a:r>
              <a:rPr lang="en-US" sz="2800" b="0" i="0" dirty="0">
                <a:solidFill>
                  <a:srgbClr val="000000"/>
                </a:solidFill>
                <a:effectLst/>
                <a:latin typeface="Open Sans" panose="020B0606030504020204" pitchFamily="34" charset="0"/>
              </a:rPr>
              <a:t>. The </a:t>
            </a:r>
            <a:r>
              <a:rPr lang="en-US" sz="2800" dirty="0" err="1"/>
              <a:t>uncond_mean_min_depth</a:t>
            </a:r>
            <a:r>
              <a:rPr lang="en-US" sz="2800" b="0" i="0" dirty="0">
                <a:solidFill>
                  <a:srgbClr val="000000"/>
                </a:solidFill>
                <a:effectLst/>
                <a:latin typeface="Open Sans" panose="020B0606030504020204" pitchFamily="34" charset="0"/>
              </a:rPr>
              <a:t> represents the unconditional mean minimal depth of the variable which is the mean minimal depth of the variable without having a stipulated root variable. This value is the same as the mean value seen on the vertical bar in </a:t>
            </a:r>
            <a:r>
              <a:rPr lang="en-US" sz="2800" dirty="0" err="1"/>
              <a:t>plot_min_depth_distribution</a:t>
            </a:r>
            <a:r>
              <a:rPr lang="en-US" sz="2800" b="0" i="0" dirty="0">
                <a:solidFill>
                  <a:srgbClr val="000000"/>
                </a:solidFill>
                <a:effectLst/>
                <a:latin typeface="Open Sans" panose="020B0606030504020204" pitchFamily="34" charset="0"/>
              </a:rPr>
              <a:t>.</a:t>
            </a:r>
            <a:endParaRPr lang="en-US" sz="1800" b="0" i="0" dirty="0">
              <a:solidFill>
                <a:srgbClr val="141314"/>
              </a:solidFill>
              <a:effectLst/>
              <a:latin typeface="MinionPro-Regular" panose="02040503050306020203" pitchFamily="18" charset="0"/>
            </a:endParaRPr>
          </a:p>
          <a:p>
            <a:endParaRPr lang="en-US" sz="1800" b="0" i="0" dirty="0">
              <a:solidFill>
                <a:srgbClr val="141314"/>
              </a:solidFill>
              <a:effectLst/>
              <a:latin typeface="MinionPro-Regular" panose="02040503050306020203" pitchFamily="18" charset="0"/>
            </a:endParaRPr>
          </a:p>
          <a:p>
            <a:endParaRPr lang="en-US" sz="1800" b="0" i="0" dirty="0">
              <a:solidFill>
                <a:srgbClr val="141314"/>
              </a:solidFill>
              <a:effectLst/>
              <a:latin typeface="MinionPro-Regular" panose="02040503050306020203" pitchFamily="18" charset="0"/>
            </a:endParaRPr>
          </a:p>
          <a:p>
            <a:endParaRPr lang="en-US" sz="1800" b="0" i="0" dirty="0">
              <a:solidFill>
                <a:srgbClr val="141314"/>
              </a:solidFill>
              <a:effectLst/>
              <a:latin typeface="MinionPro-Regular" panose="02040503050306020203" pitchFamily="18" charset="0"/>
            </a:endParaRPr>
          </a:p>
          <a:p>
            <a:r>
              <a:rPr lang="en-US" sz="1800" b="0" i="0" dirty="0">
                <a:solidFill>
                  <a:srgbClr val="141314"/>
                </a:solidFill>
                <a:effectLst/>
                <a:latin typeface="MinionPro-Regular" panose="02040503050306020203" pitchFamily="18" charset="0"/>
              </a:rPr>
              <a:t>Variable interaction</a:t>
            </a:r>
            <a:br>
              <a:rPr lang="en-US" dirty="0"/>
            </a:br>
            <a:r>
              <a:rPr lang="en-US" b="0" i="0" dirty="0">
                <a:solidFill>
                  <a:srgbClr val="000000"/>
                </a:solidFill>
                <a:effectLst/>
                <a:latin typeface="Open Sans" panose="020B0606030504020204" pitchFamily="34" charset="0"/>
              </a:rPr>
              <a:t>The interactions are arranged from the most frequent occurring on the left side of the plot and in lighter blue to the least frequent occurring interaction on the right side of the plot and in darker blue. The horizontal red line represents the minimum </a:t>
            </a:r>
            <a:r>
              <a:rPr lang="en-US" dirty="0" err="1"/>
              <a:t>mean_min_depth</a:t>
            </a:r>
            <a:r>
              <a:rPr lang="en-US" b="0" i="0" dirty="0">
                <a:solidFill>
                  <a:srgbClr val="000000"/>
                </a:solidFill>
                <a:effectLst/>
                <a:latin typeface="Open Sans" panose="020B0606030504020204" pitchFamily="34" charset="0"/>
              </a:rPr>
              <a:t>. The black lollipop represents the </a:t>
            </a:r>
            <a:r>
              <a:rPr lang="en-US" dirty="0" err="1"/>
              <a:t>uncond_mean_min_depth</a:t>
            </a:r>
            <a:r>
              <a:rPr lang="en-US" b="0" i="0" dirty="0">
                <a:solidFill>
                  <a:srgbClr val="000000"/>
                </a:solidFill>
                <a:effectLst/>
                <a:latin typeface="Open Sans" panose="020B0606030504020204" pitchFamily="34" charset="0"/>
              </a:rPr>
              <a:t>. Similar to </a:t>
            </a:r>
            <a:r>
              <a:rPr lang="en-US" dirty="0" err="1"/>
              <a:t>plot_min_depth_distribution</a:t>
            </a:r>
            <a:r>
              <a:rPr lang="en-US" b="0" i="0" dirty="0">
                <a:solidFill>
                  <a:srgbClr val="000000"/>
                </a:solidFill>
                <a:effectLst/>
                <a:latin typeface="Open Sans" panose="020B0606030504020204" pitchFamily="34" charset="0"/>
              </a:rPr>
              <a:t>, the ranking of interactions in </a:t>
            </a:r>
            <a:r>
              <a:rPr lang="en-US" dirty="0" err="1"/>
              <a:t>plot_min_depth_interactions</a:t>
            </a:r>
            <a:r>
              <a:rPr lang="en-US" b="0" i="0" dirty="0">
                <a:solidFill>
                  <a:srgbClr val="000000"/>
                </a:solidFill>
                <a:effectLst/>
                <a:latin typeface="Open Sans" panose="020B0606030504020204" pitchFamily="34" charset="0"/>
              </a:rPr>
              <a:t> may change depending on the arguments for </a:t>
            </a:r>
            <a:r>
              <a:rPr lang="en-US" dirty="0" err="1"/>
              <a:t>mean_sample</a:t>
            </a:r>
            <a:r>
              <a:rPr lang="en-US" b="0" i="0" dirty="0">
                <a:solidFill>
                  <a:srgbClr val="000000"/>
                </a:solidFill>
                <a:effectLst/>
                <a:latin typeface="Open Sans" panose="020B0606030504020204" pitchFamily="34" charset="0"/>
              </a:rPr>
              <a:t> and </a:t>
            </a:r>
            <a:r>
              <a:rPr lang="en-US" dirty="0" err="1"/>
              <a:t>uncond_mean_sample</a:t>
            </a:r>
            <a:r>
              <a:rPr lang="en-US" b="0" i="0" dirty="0">
                <a:solidFill>
                  <a:srgbClr val="000000"/>
                </a:solidFill>
                <a:effectLst/>
                <a:latin typeface="Open Sans" panose="020B0606030504020204" pitchFamily="34" charset="0"/>
              </a:rPr>
              <a:t>.</a:t>
            </a:r>
          </a:p>
          <a:p>
            <a:endParaRPr lang="en-US" b="0" i="0" dirty="0">
              <a:solidFill>
                <a:srgbClr val="000000"/>
              </a:solidFill>
              <a:effectLst/>
              <a:latin typeface="Open Sans" panose="020B0606030504020204" pitchFamily="34" charset="0"/>
            </a:endParaRPr>
          </a:p>
          <a:p>
            <a:r>
              <a:rPr lang="en-US" b="0" i="0" dirty="0">
                <a:solidFill>
                  <a:srgbClr val="000000"/>
                </a:solidFill>
                <a:effectLst/>
                <a:latin typeface="Open Sans" panose="020B0606030504020204" pitchFamily="34" charset="0"/>
              </a:rPr>
              <a:t>Most frequent interaction: ST depression versus </a:t>
            </a:r>
            <a:endParaRPr lang="en-US" dirty="0"/>
          </a:p>
        </p:txBody>
      </p:sp>
      <p:sp>
        <p:nvSpPr>
          <p:cNvPr id="4" name="Slide Number Placeholder 3"/>
          <p:cNvSpPr>
            <a:spLocks noGrp="1"/>
          </p:cNvSpPr>
          <p:nvPr>
            <p:ph type="sldNum" sz="quarter" idx="5"/>
          </p:nvPr>
        </p:nvSpPr>
        <p:spPr/>
        <p:txBody>
          <a:bodyPr/>
          <a:lstStyle/>
          <a:p>
            <a:fld id="{7B222AF6-FF96-4FBE-B5B0-81D8898F5CCC}" type="slidenum">
              <a:rPr lang="en-US" smtClean="0"/>
              <a:t>9</a:t>
            </a:fld>
            <a:endParaRPr lang="en-US"/>
          </a:p>
        </p:txBody>
      </p:sp>
    </p:spTree>
    <p:extLst>
      <p:ext uri="{BB962C8B-B14F-4D97-AF65-F5344CB8AC3E}">
        <p14:creationId xmlns:p14="http://schemas.microsoft.com/office/powerpoint/2010/main" val="29169550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b="0" i="0" dirty="0">
                <a:solidFill>
                  <a:srgbClr val="000000"/>
                </a:solidFill>
                <a:effectLst/>
                <a:latin typeface="Open Sans" panose="020B0606030504020204" pitchFamily="34" charset="0"/>
              </a:rPr>
              <a:t>The interaction is reflected as the </a:t>
            </a:r>
            <a:r>
              <a:rPr lang="en-US" sz="2800" dirty="0" err="1"/>
              <a:t>mean_min_depth</a:t>
            </a:r>
            <a:r>
              <a:rPr lang="en-US" sz="2800" b="0" i="0" dirty="0">
                <a:solidFill>
                  <a:srgbClr val="000000"/>
                </a:solidFill>
                <a:effectLst/>
                <a:latin typeface="Open Sans" panose="020B0606030504020204" pitchFamily="34" charset="0"/>
              </a:rPr>
              <a:t> which is the mean conditional minimal depth, where a variable is taken as a root node/</a:t>
            </a:r>
            <a:r>
              <a:rPr lang="en-US" sz="2800" dirty="0" err="1"/>
              <a:t>root_variable</a:t>
            </a:r>
            <a:r>
              <a:rPr lang="en-US" sz="2800" b="0" i="0" dirty="0">
                <a:solidFill>
                  <a:srgbClr val="000000"/>
                </a:solidFill>
                <a:effectLst/>
                <a:latin typeface="Open Sans" panose="020B0606030504020204" pitchFamily="34" charset="0"/>
              </a:rPr>
              <a:t> and the mean minimal depth is calculated for the other </a:t>
            </a:r>
            <a:r>
              <a:rPr lang="en-US" sz="2800" dirty="0"/>
              <a:t>variable</a:t>
            </a:r>
            <a:r>
              <a:rPr lang="en-US" sz="2800" b="0" i="0" dirty="0">
                <a:solidFill>
                  <a:srgbClr val="000000"/>
                </a:solidFill>
                <a:effectLst/>
                <a:latin typeface="Open Sans" panose="020B0606030504020204" pitchFamily="34" charset="0"/>
              </a:rPr>
              <a:t>. The </a:t>
            </a:r>
            <a:r>
              <a:rPr lang="en-US" sz="2800" dirty="0" err="1"/>
              <a:t>uncond_mean_min_depth</a:t>
            </a:r>
            <a:r>
              <a:rPr lang="en-US" sz="2800" b="0" i="0" dirty="0">
                <a:solidFill>
                  <a:srgbClr val="000000"/>
                </a:solidFill>
                <a:effectLst/>
                <a:latin typeface="Open Sans" panose="020B0606030504020204" pitchFamily="34" charset="0"/>
              </a:rPr>
              <a:t> represents the unconditional mean minimal depth of the variable which is the mean minimal depth of the variable without having a stipulated root variable. This value is the same as the mean value seen on the vertical bar in </a:t>
            </a:r>
            <a:r>
              <a:rPr lang="en-US" sz="2800" dirty="0" err="1"/>
              <a:t>plot_min_depth_distribution</a:t>
            </a:r>
            <a:r>
              <a:rPr lang="en-US" sz="2800" b="0" i="0" dirty="0">
                <a:solidFill>
                  <a:srgbClr val="000000"/>
                </a:solidFill>
                <a:effectLst/>
                <a:latin typeface="Open Sans" panose="020B0606030504020204" pitchFamily="34" charset="0"/>
              </a:rPr>
              <a:t>.</a:t>
            </a:r>
            <a:endParaRPr lang="en-US" sz="1800" b="0" i="0" dirty="0">
              <a:solidFill>
                <a:srgbClr val="141314"/>
              </a:solidFill>
              <a:effectLst/>
              <a:latin typeface="MinionPro-Regular" panose="02040503050306020203" pitchFamily="18" charset="0"/>
            </a:endParaRPr>
          </a:p>
          <a:p>
            <a:endParaRPr lang="en-US" sz="1800" b="0" i="0" dirty="0">
              <a:solidFill>
                <a:srgbClr val="141314"/>
              </a:solidFill>
              <a:effectLst/>
              <a:latin typeface="MinionPro-Regular" panose="02040503050306020203" pitchFamily="18" charset="0"/>
            </a:endParaRPr>
          </a:p>
          <a:p>
            <a:endParaRPr lang="en-US" sz="1800" b="0" i="0" dirty="0">
              <a:solidFill>
                <a:srgbClr val="141314"/>
              </a:solidFill>
              <a:effectLst/>
              <a:latin typeface="MinionPro-Regular" panose="02040503050306020203" pitchFamily="18" charset="0"/>
            </a:endParaRPr>
          </a:p>
          <a:p>
            <a:endParaRPr lang="en-US" sz="1800" b="0" i="0" dirty="0">
              <a:solidFill>
                <a:srgbClr val="141314"/>
              </a:solidFill>
              <a:effectLst/>
              <a:latin typeface="MinionPro-Regular" panose="02040503050306020203" pitchFamily="18" charset="0"/>
            </a:endParaRPr>
          </a:p>
          <a:p>
            <a:r>
              <a:rPr lang="en-US" sz="1800" b="0" i="0" dirty="0">
                <a:solidFill>
                  <a:srgbClr val="141314"/>
                </a:solidFill>
                <a:effectLst/>
                <a:latin typeface="MinionPro-Regular" panose="02040503050306020203" pitchFamily="18" charset="0"/>
              </a:rPr>
              <a:t>Variable interaction</a:t>
            </a:r>
            <a:br>
              <a:rPr lang="en-US" dirty="0"/>
            </a:br>
            <a:r>
              <a:rPr lang="en-US" b="0" i="0" dirty="0">
                <a:solidFill>
                  <a:srgbClr val="000000"/>
                </a:solidFill>
                <a:effectLst/>
                <a:latin typeface="Open Sans" panose="020B0606030504020204" pitchFamily="34" charset="0"/>
              </a:rPr>
              <a:t>The interactions are arranged from the most frequent occurring on the left side of the plot and in lighter blue to the least frequent occurring interaction on the right side of the plot and in darker blue. The horizontal red line represents the minimum </a:t>
            </a:r>
            <a:r>
              <a:rPr lang="en-US" dirty="0" err="1"/>
              <a:t>mean_min_depth</a:t>
            </a:r>
            <a:r>
              <a:rPr lang="en-US" b="0" i="0" dirty="0">
                <a:solidFill>
                  <a:srgbClr val="000000"/>
                </a:solidFill>
                <a:effectLst/>
                <a:latin typeface="Open Sans" panose="020B0606030504020204" pitchFamily="34" charset="0"/>
              </a:rPr>
              <a:t>. The black lollipop represents the </a:t>
            </a:r>
            <a:r>
              <a:rPr lang="en-US" dirty="0" err="1"/>
              <a:t>uncond_mean_min_depth</a:t>
            </a:r>
            <a:r>
              <a:rPr lang="en-US" b="0" i="0" dirty="0">
                <a:solidFill>
                  <a:srgbClr val="000000"/>
                </a:solidFill>
                <a:effectLst/>
                <a:latin typeface="Open Sans" panose="020B0606030504020204" pitchFamily="34" charset="0"/>
              </a:rPr>
              <a:t>. Similar to </a:t>
            </a:r>
            <a:r>
              <a:rPr lang="en-US" dirty="0" err="1"/>
              <a:t>plot_min_depth_distribution</a:t>
            </a:r>
            <a:r>
              <a:rPr lang="en-US" b="0" i="0" dirty="0">
                <a:solidFill>
                  <a:srgbClr val="000000"/>
                </a:solidFill>
                <a:effectLst/>
                <a:latin typeface="Open Sans" panose="020B0606030504020204" pitchFamily="34" charset="0"/>
              </a:rPr>
              <a:t>, the ranking of interactions in </a:t>
            </a:r>
            <a:r>
              <a:rPr lang="en-US" dirty="0" err="1"/>
              <a:t>plot_min_depth_interactions</a:t>
            </a:r>
            <a:r>
              <a:rPr lang="en-US" b="0" i="0" dirty="0">
                <a:solidFill>
                  <a:srgbClr val="000000"/>
                </a:solidFill>
                <a:effectLst/>
                <a:latin typeface="Open Sans" panose="020B0606030504020204" pitchFamily="34" charset="0"/>
              </a:rPr>
              <a:t> may change depending on the arguments for </a:t>
            </a:r>
            <a:r>
              <a:rPr lang="en-US" dirty="0" err="1"/>
              <a:t>mean_sample</a:t>
            </a:r>
            <a:r>
              <a:rPr lang="en-US" b="0" i="0" dirty="0">
                <a:solidFill>
                  <a:srgbClr val="000000"/>
                </a:solidFill>
                <a:effectLst/>
                <a:latin typeface="Open Sans" panose="020B0606030504020204" pitchFamily="34" charset="0"/>
              </a:rPr>
              <a:t> and </a:t>
            </a:r>
            <a:r>
              <a:rPr lang="en-US" dirty="0" err="1"/>
              <a:t>uncond_mean_sample</a:t>
            </a:r>
            <a:r>
              <a:rPr lang="en-US" b="0" i="0" dirty="0">
                <a:solidFill>
                  <a:srgbClr val="000000"/>
                </a:solidFill>
                <a:effectLst/>
                <a:latin typeface="Open Sans" panose="020B0606030504020204" pitchFamily="34" charset="0"/>
              </a:rPr>
              <a:t>.</a:t>
            </a:r>
          </a:p>
          <a:p>
            <a:endParaRPr lang="en-US" b="0" i="0" dirty="0">
              <a:solidFill>
                <a:srgbClr val="000000"/>
              </a:solidFill>
              <a:effectLst/>
              <a:latin typeface="Open Sans" panose="020B0606030504020204" pitchFamily="34" charset="0"/>
            </a:endParaRPr>
          </a:p>
          <a:p>
            <a:r>
              <a:rPr lang="en-US" b="0" i="0" dirty="0">
                <a:solidFill>
                  <a:srgbClr val="000000"/>
                </a:solidFill>
                <a:effectLst/>
                <a:latin typeface="Open Sans" panose="020B0606030504020204" pitchFamily="34" charset="0"/>
              </a:rPr>
              <a:t>Most frequent interaction: ST depression versus </a:t>
            </a:r>
            <a:endParaRPr lang="en-US" dirty="0"/>
          </a:p>
        </p:txBody>
      </p:sp>
      <p:sp>
        <p:nvSpPr>
          <p:cNvPr id="4" name="Slide Number Placeholder 3"/>
          <p:cNvSpPr>
            <a:spLocks noGrp="1"/>
          </p:cNvSpPr>
          <p:nvPr>
            <p:ph type="sldNum" sz="quarter" idx="5"/>
          </p:nvPr>
        </p:nvSpPr>
        <p:spPr/>
        <p:txBody>
          <a:bodyPr/>
          <a:lstStyle/>
          <a:p>
            <a:fld id="{7B222AF6-FF96-4FBE-B5B0-81D8898F5CCC}" type="slidenum">
              <a:rPr lang="en-US" smtClean="0"/>
              <a:t>10</a:t>
            </a:fld>
            <a:endParaRPr lang="en-US"/>
          </a:p>
        </p:txBody>
      </p:sp>
    </p:spTree>
    <p:extLst>
      <p:ext uri="{BB962C8B-B14F-4D97-AF65-F5344CB8AC3E}">
        <p14:creationId xmlns:p14="http://schemas.microsoft.com/office/powerpoint/2010/main" val="247637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DFC96-E208-E42B-2C61-55D2CCA9CC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9D931A-A8D6-6B39-39B5-C118973780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D69DC2-FB02-0C57-1FCB-4FE0CB84245E}"/>
              </a:ext>
            </a:extLst>
          </p:cNvPr>
          <p:cNvSpPr>
            <a:spLocks noGrp="1"/>
          </p:cNvSpPr>
          <p:nvPr>
            <p:ph type="dt" sz="half" idx="10"/>
          </p:nvPr>
        </p:nvSpPr>
        <p:spPr/>
        <p:txBody>
          <a:bodyPr/>
          <a:lstStyle/>
          <a:p>
            <a:fld id="{0819CB7C-55A4-415E-9403-051B06496BC9}" type="datetimeFigureOut">
              <a:rPr lang="en-US" smtClean="0"/>
              <a:t>15/8/2022</a:t>
            </a:fld>
            <a:endParaRPr lang="en-US"/>
          </a:p>
        </p:txBody>
      </p:sp>
      <p:sp>
        <p:nvSpPr>
          <p:cNvPr id="5" name="Footer Placeholder 4">
            <a:extLst>
              <a:ext uri="{FF2B5EF4-FFF2-40B4-BE49-F238E27FC236}">
                <a16:creationId xmlns:a16="http://schemas.microsoft.com/office/drawing/2014/main" id="{11F68EB7-529E-3C9F-BD93-F1BEEE203C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8FDCB8-627E-61A3-85CD-E1B33DD7900F}"/>
              </a:ext>
            </a:extLst>
          </p:cNvPr>
          <p:cNvSpPr>
            <a:spLocks noGrp="1"/>
          </p:cNvSpPr>
          <p:nvPr>
            <p:ph type="sldNum" sz="quarter" idx="12"/>
          </p:nvPr>
        </p:nvSpPr>
        <p:spPr/>
        <p:txBody>
          <a:bodyPr/>
          <a:lstStyle/>
          <a:p>
            <a:fld id="{4F03B4A1-5289-4DDB-AB99-F627D033F0B5}" type="slidenum">
              <a:rPr lang="en-US" smtClean="0"/>
              <a:t>‹#›</a:t>
            </a:fld>
            <a:endParaRPr lang="en-US"/>
          </a:p>
        </p:txBody>
      </p:sp>
    </p:spTree>
    <p:extLst>
      <p:ext uri="{BB962C8B-B14F-4D97-AF65-F5344CB8AC3E}">
        <p14:creationId xmlns:p14="http://schemas.microsoft.com/office/powerpoint/2010/main" val="2222325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246D0-B773-8917-D908-0ACE758D65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372485-C5D0-8558-B499-AF0377C413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EAD9A8-F0E3-0F60-2BC5-8FC4D11D293A}"/>
              </a:ext>
            </a:extLst>
          </p:cNvPr>
          <p:cNvSpPr>
            <a:spLocks noGrp="1"/>
          </p:cNvSpPr>
          <p:nvPr>
            <p:ph type="dt" sz="half" idx="10"/>
          </p:nvPr>
        </p:nvSpPr>
        <p:spPr/>
        <p:txBody>
          <a:bodyPr/>
          <a:lstStyle/>
          <a:p>
            <a:fld id="{0819CB7C-55A4-415E-9403-051B06496BC9}" type="datetimeFigureOut">
              <a:rPr lang="en-US" smtClean="0"/>
              <a:t>15/8/2022</a:t>
            </a:fld>
            <a:endParaRPr lang="en-US"/>
          </a:p>
        </p:txBody>
      </p:sp>
      <p:sp>
        <p:nvSpPr>
          <p:cNvPr id="5" name="Footer Placeholder 4">
            <a:extLst>
              <a:ext uri="{FF2B5EF4-FFF2-40B4-BE49-F238E27FC236}">
                <a16:creationId xmlns:a16="http://schemas.microsoft.com/office/drawing/2014/main" id="{BE9A8D94-DB16-2E27-407E-3B955E45DB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40E828-44C5-4573-3698-B74E0E667699}"/>
              </a:ext>
            </a:extLst>
          </p:cNvPr>
          <p:cNvSpPr>
            <a:spLocks noGrp="1"/>
          </p:cNvSpPr>
          <p:nvPr>
            <p:ph type="sldNum" sz="quarter" idx="12"/>
          </p:nvPr>
        </p:nvSpPr>
        <p:spPr/>
        <p:txBody>
          <a:bodyPr/>
          <a:lstStyle/>
          <a:p>
            <a:fld id="{4F03B4A1-5289-4DDB-AB99-F627D033F0B5}" type="slidenum">
              <a:rPr lang="en-US" smtClean="0"/>
              <a:t>‹#›</a:t>
            </a:fld>
            <a:endParaRPr lang="en-US"/>
          </a:p>
        </p:txBody>
      </p:sp>
    </p:spTree>
    <p:extLst>
      <p:ext uri="{BB962C8B-B14F-4D97-AF65-F5344CB8AC3E}">
        <p14:creationId xmlns:p14="http://schemas.microsoft.com/office/powerpoint/2010/main" val="2288453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7003FA-FC00-6E14-FE3F-05EECB6D018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C5FD3FE-FDE6-7296-1825-17976D8544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3FD91C-E71B-543D-7D5E-2533AEB7B6CE}"/>
              </a:ext>
            </a:extLst>
          </p:cNvPr>
          <p:cNvSpPr>
            <a:spLocks noGrp="1"/>
          </p:cNvSpPr>
          <p:nvPr>
            <p:ph type="dt" sz="half" idx="10"/>
          </p:nvPr>
        </p:nvSpPr>
        <p:spPr/>
        <p:txBody>
          <a:bodyPr/>
          <a:lstStyle/>
          <a:p>
            <a:fld id="{0819CB7C-55A4-415E-9403-051B06496BC9}" type="datetimeFigureOut">
              <a:rPr lang="en-US" smtClean="0"/>
              <a:t>15/8/2022</a:t>
            </a:fld>
            <a:endParaRPr lang="en-US"/>
          </a:p>
        </p:txBody>
      </p:sp>
      <p:sp>
        <p:nvSpPr>
          <p:cNvPr id="5" name="Footer Placeholder 4">
            <a:extLst>
              <a:ext uri="{FF2B5EF4-FFF2-40B4-BE49-F238E27FC236}">
                <a16:creationId xmlns:a16="http://schemas.microsoft.com/office/drawing/2014/main" id="{1431653E-5A0F-D8EC-6A19-ADA458A11C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C1A5CA-9854-3584-735F-DC76C88161CD}"/>
              </a:ext>
            </a:extLst>
          </p:cNvPr>
          <p:cNvSpPr>
            <a:spLocks noGrp="1"/>
          </p:cNvSpPr>
          <p:nvPr>
            <p:ph type="sldNum" sz="quarter" idx="12"/>
          </p:nvPr>
        </p:nvSpPr>
        <p:spPr/>
        <p:txBody>
          <a:bodyPr/>
          <a:lstStyle/>
          <a:p>
            <a:fld id="{4F03B4A1-5289-4DDB-AB99-F627D033F0B5}" type="slidenum">
              <a:rPr lang="en-US" smtClean="0"/>
              <a:t>‹#›</a:t>
            </a:fld>
            <a:endParaRPr lang="en-US"/>
          </a:p>
        </p:txBody>
      </p:sp>
    </p:spTree>
    <p:extLst>
      <p:ext uri="{BB962C8B-B14F-4D97-AF65-F5344CB8AC3E}">
        <p14:creationId xmlns:p14="http://schemas.microsoft.com/office/powerpoint/2010/main" val="1302636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96BD0-1D89-594B-6C66-08F27984B3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52A087-6C7F-651E-D761-7B1CEBD941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85DF0E-D479-9825-C02C-5A10501A1A74}"/>
              </a:ext>
            </a:extLst>
          </p:cNvPr>
          <p:cNvSpPr>
            <a:spLocks noGrp="1"/>
          </p:cNvSpPr>
          <p:nvPr>
            <p:ph type="dt" sz="half" idx="10"/>
          </p:nvPr>
        </p:nvSpPr>
        <p:spPr/>
        <p:txBody>
          <a:bodyPr/>
          <a:lstStyle/>
          <a:p>
            <a:fld id="{0819CB7C-55A4-415E-9403-051B06496BC9}" type="datetimeFigureOut">
              <a:rPr lang="en-US" smtClean="0"/>
              <a:t>15/8/2022</a:t>
            </a:fld>
            <a:endParaRPr lang="en-US"/>
          </a:p>
        </p:txBody>
      </p:sp>
      <p:sp>
        <p:nvSpPr>
          <p:cNvPr id="5" name="Footer Placeholder 4">
            <a:extLst>
              <a:ext uri="{FF2B5EF4-FFF2-40B4-BE49-F238E27FC236}">
                <a16:creationId xmlns:a16="http://schemas.microsoft.com/office/drawing/2014/main" id="{CF60F312-705A-686D-F556-9F3F970ED0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4407E4-6F13-D663-A2FF-AEF99F2995B0}"/>
              </a:ext>
            </a:extLst>
          </p:cNvPr>
          <p:cNvSpPr>
            <a:spLocks noGrp="1"/>
          </p:cNvSpPr>
          <p:nvPr>
            <p:ph type="sldNum" sz="quarter" idx="12"/>
          </p:nvPr>
        </p:nvSpPr>
        <p:spPr/>
        <p:txBody>
          <a:bodyPr/>
          <a:lstStyle/>
          <a:p>
            <a:fld id="{4F03B4A1-5289-4DDB-AB99-F627D033F0B5}" type="slidenum">
              <a:rPr lang="en-US" smtClean="0"/>
              <a:t>‹#›</a:t>
            </a:fld>
            <a:endParaRPr lang="en-US"/>
          </a:p>
        </p:txBody>
      </p:sp>
    </p:spTree>
    <p:extLst>
      <p:ext uri="{BB962C8B-B14F-4D97-AF65-F5344CB8AC3E}">
        <p14:creationId xmlns:p14="http://schemas.microsoft.com/office/powerpoint/2010/main" val="586586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6BFC2-36F6-9466-E5B5-8A07527556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09E16A1-850E-A17E-0A35-FE7CA0BE6E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BF4F5F-D8B4-2680-9017-32F68EE1F21A}"/>
              </a:ext>
            </a:extLst>
          </p:cNvPr>
          <p:cNvSpPr>
            <a:spLocks noGrp="1"/>
          </p:cNvSpPr>
          <p:nvPr>
            <p:ph type="dt" sz="half" idx="10"/>
          </p:nvPr>
        </p:nvSpPr>
        <p:spPr/>
        <p:txBody>
          <a:bodyPr/>
          <a:lstStyle/>
          <a:p>
            <a:fld id="{0819CB7C-55A4-415E-9403-051B06496BC9}" type="datetimeFigureOut">
              <a:rPr lang="en-US" smtClean="0"/>
              <a:t>15/8/2022</a:t>
            </a:fld>
            <a:endParaRPr lang="en-US"/>
          </a:p>
        </p:txBody>
      </p:sp>
      <p:sp>
        <p:nvSpPr>
          <p:cNvPr id="5" name="Footer Placeholder 4">
            <a:extLst>
              <a:ext uri="{FF2B5EF4-FFF2-40B4-BE49-F238E27FC236}">
                <a16:creationId xmlns:a16="http://schemas.microsoft.com/office/drawing/2014/main" id="{405D7CF3-93CB-64AA-9AFD-98AE795545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0968DC-1F0C-B13B-84E5-3EB7239AE5AD}"/>
              </a:ext>
            </a:extLst>
          </p:cNvPr>
          <p:cNvSpPr>
            <a:spLocks noGrp="1"/>
          </p:cNvSpPr>
          <p:nvPr>
            <p:ph type="sldNum" sz="quarter" idx="12"/>
          </p:nvPr>
        </p:nvSpPr>
        <p:spPr/>
        <p:txBody>
          <a:bodyPr/>
          <a:lstStyle/>
          <a:p>
            <a:fld id="{4F03B4A1-5289-4DDB-AB99-F627D033F0B5}" type="slidenum">
              <a:rPr lang="en-US" smtClean="0"/>
              <a:t>‹#›</a:t>
            </a:fld>
            <a:endParaRPr lang="en-US"/>
          </a:p>
        </p:txBody>
      </p:sp>
    </p:spTree>
    <p:extLst>
      <p:ext uri="{BB962C8B-B14F-4D97-AF65-F5344CB8AC3E}">
        <p14:creationId xmlns:p14="http://schemas.microsoft.com/office/powerpoint/2010/main" val="2925988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A4CEE-5282-6FA4-125A-F7EC975D67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8E0BEE-0DF6-F3E0-F9D9-AC2921E932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453E20-1BC5-2630-F3B9-EDF28D61F3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62AB33-4C71-26D8-BD37-96E7C9E06444}"/>
              </a:ext>
            </a:extLst>
          </p:cNvPr>
          <p:cNvSpPr>
            <a:spLocks noGrp="1"/>
          </p:cNvSpPr>
          <p:nvPr>
            <p:ph type="dt" sz="half" idx="10"/>
          </p:nvPr>
        </p:nvSpPr>
        <p:spPr/>
        <p:txBody>
          <a:bodyPr/>
          <a:lstStyle/>
          <a:p>
            <a:fld id="{0819CB7C-55A4-415E-9403-051B06496BC9}" type="datetimeFigureOut">
              <a:rPr lang="en-US" smtClean="0"/>
              <a:t>15/8/2022</a:t>
            </a:fld>
            <a:endParaRPr lang="en-US"/>
          </a:p>
        </p:txBody>
      </p:sp>
      <p:sp>
        <p:nvSpPr>
          <p:cNvPr id="6" name="Footer Placeholder 5">
            <a:extLst>
              <a:ext uri="{FF2B5EF4-FFF2-40B4-BE49-F238E27FC236}">
                <a16:creationId xmlns:a16="http://schemas.microsoft.com/office/drawing/2014/main" id="{27369ABF-97B9-6BDB-4CCE-CC518816DB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E46489-500C-E0ED-737C-84E37E23AE97}"/>
              </a:ext>
            </a:extLst>
          </p:cNvPr>
          <p:cNvSpPr>
            <a:spLocks noGrp="1"/>
          </p:cNvSpPr>
          <p:nvPr>
            <p:ph type="sldNum" sz="quarter" idx="12"/>
          </p:nvPr>
        </p:nvSpPr>
        <p:spPr/>
        <p:txBody>
          <a:bodyPr/>
          <a:lstStyle/>
          <a:p>
            <a:fld id="{4F03B4A1-5289-4DDB-AB99-F627D033F0B5}" type="slidenum">
              <a:rPr lang="en-US" smtClean="0"/>
              <a:t>‹#›</a:t>
            </a:fld>
            <a:endParaRPr lang="en-US"/>
          </a:p>
        </p:txBody>
      </p:sp>
    </p:spTree>
    <p:extLst>
      <p:ext uri="{BB962C8B-B14F-4D97-AF65-F5344CB8AC3E}">
        <p14:creationId xmlns:p14="http://schemas.microsoft.com/office/powerpoint/2010/main" val="3873998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6004C-BD61-CECF-E108-9AB0B06442D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69BAE2-2E85-8FDC-4E83-197CB9C399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52D880-BBCD-4688-DCF6-5B9775593C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85BA51-A60D-A286-5035-7F3C8F42CF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3F4E82-7275-D984-B930-90F7B98036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CAC59B-6B40-0E0D-29AF-C078C7D58948}"/>
              </a:ext>
            </a:extLst>
          </p:cNvPr>
          <p:cNvSpPr>
            <a:spLocks noGrp="1"/>
          </p:cNvSpPr>
          <p:nvPr>
            <p:ph type="dt" sz="half" idx="10"/>
          </p:nvPr>
        </p:nvSpPr>
        <p:spPr/>
        <p:txBody>
          <a:bodyPr/>
          <a:lstStyle/>
          <a:p>
            <a:fld id="{0819CB7C-55A4-415E-9403-051B06496BC9}" type="datetimeFigureOut">
              <a:rPr lang="en-US" smtClean="0"/>
              <a:t>15/8/2022</a:t>
            </a:fld>
            <a:endParaRPr lang="en-US"/>
          </a:p>
        </p:txBody>
      </p:sp>
      <p:sp>
        <p:nvSpPr>
          <p:cNvPr id="8" name="Footer Placeholder 7">
            <a:extLst>
              <a:ext uri="{FF2B5EF4-FFF2-40B4-BE49-F238E27FC236}">
                <a16:creationId xmlns:a16="http://schemas.microsoft.com/office/drawing/2014/main" id="{646DBB65-745F-7FAB-1B41-54542276C67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6E755C4-4283-04BC-F62B-BD5A83D9EC1E}"/>
              </a:ext>
            </a:extLst>
          </p:cNvPr>
          <p:cNvSpPr>
            <a:spLocks noGrp="1"/>
          </p:cNvSpPr>
          <p:nvPr>
            <p:ph type="sldNum" sz="quarter" idx="12"/>
          </p:nvPr>
        </p:nvSpPr>
        <p:spPr/>
        <p:txBody>
          <a:bodyPr/>
          <a:lstStyle/>
          <a:p>
            <a:fld id="{4F03B4A1-5289-4DDB-AB99-F627D033F0B5}" type="slidenum">
              <a:rPr lang="en-US" smtClean="0"/>
              <a:t>‹#›</a:t>
            </a:fld>
            <a:endParaRPr lang="en-US"/>
          </a:p>
        </p:txBody>
      </p:sp>
    </p:spTree>
    <p:extLst>
      <p:ext uri="{BB962C8B-B14F-4D97-AF65-F5344CB8AC3E}">
        <p14:creationId xmlns:p14="http://schemas.microsoft.com/office/powerpoint/2010/main" val="37743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6B761-C32E-7FAE-CE5B-6DEF8EA1E18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30537E-7504-14B6-EB4F-23DAB837E79E}"/>
              </a:ext>
            </a:extLst>
          </p:cNvPr>
          <p:cNvSpPr>
            <a:spLocks noGrp="1"/>
          </p:cNvSpPr>
          <p:nvPr>
            <p:ph type="dt" sz="half" idx="10"/>
          </p:nvPr>
        </p:nvSpPr>
        <p:spPr/>
        <p:txBody>
          <a:bodyPr/>
          <a:lstStyle/>
          <a:p>
            <a:fld id="{0819CB7C-55A4-415E-9403-051B06496BC9}" type="datetimeFigureOut">
              <a:rPr lang="en-US" smtClean="0"/>
              <a:t>15/8/2022</a:t>
            </a:fld>
            <a:endParaRPr lang="en-US"/>
          </a:p>
        </p:txBody>
      </p:sp>
      <p:sp>
        <p:nvSpPr>
          <p:cNvPr id="4" name="Footer Placeholder 3">
            <a:extLst>
              <a:ext uri="{FF2B5EF4-FFF2-40B4-BE49-F238E27FC236}">
                <a16:creationId xmlns:a16="http://schemas.microsoft.com/office/drawing/2014/main" id="{246AEAA8-0F9B-8FA0-385F-E04361673E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617455-2F8B-8B16-A8EC-A0BABDEE273C}"/>
              </a:ext>
            </a:extLst>
          </p:cNvPr>
          <p:cNvSpPr>
            <a:spLocks noGrp="1"/>
          </p:cNvSpPr>
          <p:nvPr>
            <p:ph type="sldNum" sz="quarter" idx="12"/>
          </p:nvPr>
        </p:nvSpPr>
        <p:spPr/>
        <p:txBody>
          <a:bodyPr/>
          <a:lstStyle/>
          <a:p>
            <a:fld id="{4F03B4A1-5289-4DDB-AB99-F627D033F0B5}" type="slidenum">
              <a:rPr lang="en-US" smtClean="0"/>
              <a:t>‹#›</a:t>
            </a:fld>
            <a:endParaRPr lang="en-US"/>
          </a:p>
        </p:txBody>
      </p:sp>
    </p:spTree>
    <p:extLst>
      <p:ext uri="{BB962C8B-B14F-4D97-AF65-F5344CB8AC3E}">
        <p14:creationId xmlns:p14="http://schemas.microsoft.com/office/powerpoint/2010/main" val="1074027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BADC0A-CBAA-1CB4-0B52-6E68D3E21CAC}"/>
              </a:ext>
            </a:extLst>
          </p:cNvPr>
          <p:cNvSpPr>
            <a:spLocks noGrp="1"/>
          </p:cNvSpPr>
          <p:nvPr>
            <p:ph type="dt" sz="half" idx="10"/>
          </p:nvPr>
        </p:nvSpPr>
        <p:spPr/>
        <p:txBody>
          <a:bodyPr/>
          <a:lstStyle/>
          <a:p>
            <a:fld id="{0819CB7C-55A4-415E-9403-051B06496BC9}" type="datetimeFigureOut">
              <a:rPr lang="en-US" smtClean="0"/>
              <a:t>15/8/2022</a:t>
            </a:fld>
            <a:endParaRPr lang="en-US"/>
          </a:p>
        </p:txBody>
      </p:sp>
      <p:sp>
        <p:nvSpPr>
          <p:cNvPr id="3" name="Footer Placeholder 2">
            <a:extLst>
              <a:ext uri="{FF2B5EF4-FFF2-40B4-BE49-F238E27FC236}">
                <a16:creationId xmlns:a16="http://schemas.microsoft.com/office/drawing/2014/main" id="{7BE24548-6CDF-A3C3-0B9E-CFAA35BB9E2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8C6DBA-ADDB-419B-117C-4C861650B1A3}"/>
              </a:ext>
            </a:extLst>
          </p:cNvPr>
          <p:cNvSpPr>
            <a:spLocks noGrp="1"/>
          </p:cNvSpPr>
          <p:nvPr>
            <p:ph type="sldNum" sz="quarter" idx="12"/>
          </p:nvPr>
        </p:nvSpPr>
        <p:spPr/>
        <p:txBody>
          <a:bodyPr/>
          <a:lstStyle/>
          <a:p>
            <a:fld id="{4F03B4A1-5289-4DDB-AB99-F627D033F0B5}" type="slidenum">
              <a:rPr lang="en-US" smtClean="0"/>
              <a:t>‹#›</a:t>
            </a:fld>
            <a:endParaRPr lang="en-US"/>
          </a:p>
        </p:txBody>
      </p:sp>
    </p:spTree>
    <p:extLst>
      <p:ext uri="{BB962C8B-B14F-4D97-AF65-F5344CB8AC3E}">
        <p14:creationId xmlns:p14="http://schemas.microsoft.com/office/powerpoint/2010/main" val="1744120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FECF5-9AD3-7902-E372-BFC8F15678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FFCDBE-596E-3A58-35F2-3A132C0950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C4DCA6-6CC3-313C-7C22-CD58D42663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055F73-E0AA-2AA8-76AE-D7D65B51A6D1}"/>
              </a:ext>
            </a:extLst>
          </p:cNvPr>
          <p:cNvSpPr>
            <a:spLocks noGrp="1"/>
          </p:cNvSpPr>
          <p:nvPr>
            <p:ph type="dt" sz="half" idx="10"/>
          </p:nvPr>
        </p:nvSpPr>
        <p:spPr/>
        <p:txBody>
          <a:bodyPr/>
          <a:lstStyle/>
          <a:p>
            <a:fld id="{0819CB7C-55A4-415E-9403-051B06496BC9}" type="datetimeFigureOut">
              <a:rPr lang="en-US" smtClean="0"/>
              <a:t>15/8/2022</a:t>
            </a:fld>
            <a:endParaRPr lang="en-US"/>
          </a:p>
        </p:txBody>
      </p:sp>
      <p:sp>
        <p:nvSpPr>
          <p:cNvPr id="6" name="Footer Placeholder 5">
            <a:extLst>
              <a:ext uri="{FF2B5EF4-FFF2-40B4-BE49-F238E27FC236}">
                <a16:creationId xmlns:a16="http://schemas.microsoft.com/office/drawing/2014/main" id="{56C8EE40-A237-DB7A-0CBD-5CAD5D6994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0FB693-D025-A5AC-2125-C11DE0855120}"/>
              </a:ext>
            </a:extLst>
          </p:cNvPr>
          <p:cNvSpPr>
            <a:spLocks noGrp="1"/>
          </p:cNvSpPr>
          <p:nvPr>
            <p:ph type="sldNum" sz="quarter" idx="12"/>
          </p:nvPr>
        </p:nvSpPr>
        <p:spPr/>
        <p:txBody>
          <a:bodyPr/>
          <a:lstStyle/>
          <a:p>
            <a:fld id="{4F03B4A1-5289-4DDB-AB99-F627D033F0B5}" type="slidenum">
              <a:rPr lang="en-US" smtClean="0"/>
              <a:t>‹#›</a:t>
            </a:fld>
            <a:endParaRPr lang="en-US"/>
          </a:p>
        </p:txBody>
      </p:sp>
    </p:spTree>
    <p:extLst>
      <p:ext uri="{BB962C8B-B14F-4D97-AF65-F5344CB8AC3E}">
        <p14:creationId xmlns:p14="http://schemas.microsoft.com/office/powerpoint/2010/main" val="691296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65F98-1881-8B7C-F765-825E36FC5D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ECD946F-4CDE-311F-A723-9D2A895714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4E5B54-BF48-C0F8-2A3B-7E605DF2D3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58949C-4F60-8491-955B-FA294E71EFB1}"/>
              </a:ext>
            </a:extLst>
          </p:cNvPr>
          <p:cNvSpPr>
            <a:spLocks noGrp="1"/>
          </p:cNvSpPr>
          <p:nvPr>
            <p:ph type="dt" sz="half" idx="10"/>
          </p:nvPr>
        </p:nvSpPr>
        <p:spPr/>
        <p:txBody>
          <a:bodyPr/>
          <a:lstStyle/>
          <a:p>
            <a:fld id="{0819CB7C-55A4-415E-9403-051B06496BC9}" type="datetimeFigureOut">
              <a:rPr lang="en-US" smtClean="0"/>
              <a:t>15/8/2022</a:t>
            </a:fld>
            <a:endParaRPr lang="en-US"/>
          </a:p>
        </p:txBody>
      </p:sp>
      <p:sp>
        <p:nvSpPr>
          <p:cNvPr id="6" name="Footer Placeholder 5">
            <a:extLst>
              <a:ext uri="{FF2B5EF4-FFF2-40B4-BE49-F238E27FC236}">
                <a16:creationId xmlns:a16="http://schemas.microsoft.com/office/drawing/2014/main" id="{064DF13A-5FB3-1D6A-28CB-6E3ECBEDC0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B38FDF-6808-C533-F5D7-DC79B9B9722E}"/>
              </a:ext>
            </a:extLst>
          </p:cNvPr>
          <p:cNvSpPr>
            <a:spLocks noGrp="1"/>
          </p:cNvSpPr>
          <p:nvPr>
            <p:ph type="sldNum" sz="quarter" idx="12"/>
          </p:nvPr>
        </p:nvSpPr>
        <p:spPr/>
        <p:txBody>
          <a:bodyPr/>
          <a:lstStyle/>
          <a:p>
            <a:fld id="{4F03B4A1-5289-4DDB-AB99-F627D033F0B5}" type="slidenum">
              <a:rPr lang="en-US" smtClean="0"/>
              <a:t>‹#›</a:t>
            </a:fld>
            <a:endParaRPr lang="en-US"/>
          </a:p>
        </p:txBody>
      </p:sp>
    </p:spTree>
    <p:extLst>
      <p:ext uri="{BB962C8B-B14F-4D97-AF65-F5344CB8AC3E}">
        <p14:creationId xmlns:p14="http://schemas.microsoft.com/office/powerpoint/2010/main" val="323415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950D8C-9546-2744-698F-F1723ABA3D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764AC4F-FBF2-992C-21CB-ED0F25FE76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1E6D60-C1FE-A97C-9AC9-1110432051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19CB7C-55A4-415E-9403-051B06496BC9}" type="datetimeFigureOut">
              <a:rPr lang="en-US" smtClean="0"/>
              <a:t>15/8/2022</a:t>
            </a:fld>
            <a:endParaRPr lang="en-US"/>
          </a:p>
        </p:txBody>
      </p:sp>
      <p:sp>
        <p:nvSpPr>
          <p:cNvPr id="5" name="Footer Placeholder 4">
            <a:extLst>
              <a:ext uri="{FF2B5EF4-FFF2-40B4-BE49-F238E27FC236}">
                <a16:creationId xmlns:a16="http://schemas.microsoft.com/office/drawing/2014/main" id="{685360B0-F9F0-6E5C-0CE8-CAB2FA137A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8D141AC-57BF-233C-08C4-BD5D68C976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03B4A1-5289-4DDB-AB99-F627D033F0B5}" type="slidenum">
              <a:rPr lang="en-US" smtClean="0"/>
              <a:t>‹#›</a:t>
            </a:fld>
            <a:endParaRPr lang="en-US"/>
          </a:p>
        </p:txBody>
      </p:sp>
    </p:spTree>
    <p:extLst>
      <p:ext uri="{BB962C8B-B14F-4D97-AF65-F5344CB8AC3E}">
        <p14:creationId xmlns:p14="http://schemas.microsoft.com/office/powerpoint/2010/main" val="16029033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688B1-AFD4-D60F-9318-0F694B4682F7}"/>
              </a:ext>
            </a:extLst>
          </p:cNvPr>
          <p:cNvSpPr>
            <a:spLocks noGrp="1"/>
          </p:cNvSpPr>
          <p:nvPr>
            <p:ph type="ctrTitle"/>
          </p:nvPr>
        </p:nvSpPr>
        <p:spPr/>
        <p:txBody>
          <a:bodyPr/>
          <a:lstStyle/>
          <a:p>
            <a:r>
              <a:rPr lang="en-US"/>
              <a:t>VISUALIZING FORESTS</a:t>
            </a:r>
          </a:p>
        </p:txBody>
      </p:sp>
      <p:sp>
        <p:nvSpPr>
          <p:cNvPr id="3" name="Subtitle 2">
            <a:extLst>
              <a:ext uri="{FF2B5EF4-FFF2-40B4-BE49-F238E27FC236}">
                <a16:creationId xmlns:a16="http://schemas.microsoft.com/office/drawing/2014/main" id="{3E5ABCFE-98FA-D84F-4C29-D0B1BA2883AD}"/>
              </a:ext>
            </a:extLst>
          </p:cNvPr>
          <p:cNvSpPr>
            <a:spLocks noGrp="1"/>
          </p:cNvSpPr>
          <p:nvPr>
            <p:ph type="subTitle" idx="1"/>
          </p:nvPr>
        </p:nvSpPr>
        <p:spPr/>
        <p:txBody>
          <a:bodyPr/>
          <a:lstStyle/>
          <a:p>
            <a:r>
              <a:rPr lang="en-US"/>
              <a:t>Tran Nguyen Trong Phu</a:t>
            </a:r>
          </a:p>
        </p:txBody>
      </p:sp>
    </p:spTree>
    <p:extLst>
      <p:ext uri="{BB962C8B-B14F-4D97-AF65-F5344CB8AC3E}">
        <p14:creationId xmlns:p14="http://schemas.microsoft.com/office/powerpoint/2010/main" val="548263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9137A-D17D-5E80-7008-353FC5454A8E}"/>
              </a:ext>
            </a:extLst>
          </p:cNvPr>
          <p:cNvSpPr>
            <a:spLocks noGrp="1"/>
          </p:cNvSpPr>
          <p:nvPr>
            <p:ph type="title"/>
          </p:nvPr>
        </p:nvSpPr>
        <p:spPr/>
        <p:txBody>
          <a:bodyPr/>
          <a:lstStyle/>
          <a:p>
            <a:r>
              <a:rPr lang="en-US" sz="4400" kern="1200">
                <a:solidFill>
                  <a:schemeClr val="tx1"/>
                </a:solidFill>
                <a:latin typeface="+mj-lt"/>
                <a:ea typeface="+mj-ea"/>
                <a:cs typeface="+mj-cs"/>
              </a:rPr>
              <a:t>SPLIT VARIABLES</a:t>
            </a:r>
            <a:endParaRPr lang="en-US"/>
          </a:p>
        </p:txBody>
      </p:sp>
      <p:pic>
        <p:nvPicPr>
          <p:cNvPr id="7" name="Content Placeholder 6" descr="Chart, bar chart&#10;&#10;Description automatically generated">
            <a:extLst>
              <a:ext uri="{FF2B5EF4-FFF2-40B4-BE49-F238E27FC236}">
                <a16:creationId xmlns:a16="http://schemas.microsoft.com/office/drawing/2014/main" id="{88696B23-1F1F-8480-9870-0C4DBFDA041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77240" y="1996757"/>
            <a:ext cx="10858499" cy="4351338"/>
          </a:xfrm>
        </p:spPr>
      </p:pic>
      <p:sp>
        <p:nvSpPr>
          <p:cNvPr id="8" name="TextBox 7">
            <a:extLst>
              <a:ext uri="{FF2B5EF4-FFF2-40B4-BE49-F238E27FC236}">
                <a16:creationId xmlns:a16="http://schemas.microsoft.com/office/drawing/2014/main" id="{899D58FB-ADFA-8141-2B9F-DBEA2F2B6D0A}"/>
              </a:ext>
            </a:extLst>
          </p:cNvPr>
          <p:cNvSpPr txBox="1"/>
          <p:nvPr/>
        </p:nvSpPr>
        <p:spPr>
          <a:xfrm>
            <a:off x="1424763" y="1477926"/>
            <a:ext cx="9369361" cy="369332"/>
          </a:xfrm>
          <a:prstGeom prst="rect">
            <a:avLst/>
          </a:prstGeom>
          <a:noFill/>
        </p:spPr>
        <p:txBody>
          <a:bodyPr wrap="square" rtlCol="0">
            <a:spAutoFit/>
          </a:bodyPr>
          <a:lstStyle/>
          <a:p>
            <a:r>
              <a:rPr lang="en-US" sz="1800" b="0" i="0" dirty="0">
                <a:solidFill>
                  <a:srgbClr val="141314"/>
                </a:solidFill>
                <a:effectLst/>
                <a:latin typeface="MinionPro-Regular" panose="02040503050306020203" pitchFamily="18" charset="0"/>
              </a:rPr>
              <a:t>Variable interaction: conditional minimal depth versus unconditional minimal depth</a:t>
            </a:r>
            <a:endParaRPr lang="en-US" dirty="0"/>
          </a:p>
        </p:txBody>
      </p:sp>
    </p:spTree>
    <p:extLst>
      <p:ext uri="{BB962C8B-B14F-4D97-AF65-F5344CB8AC3E}">
        <p14:creationId xmlns:p14="http://schemas.microsoft.com/office/powerpoint/2010/main" val="3392663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95717-414B-72D3-443C-B269252A52AC}"/>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a:solidFill>
                  <a:schemeClr val="tx1"/>
                </a:solidFill>
                <a:latin typeface="+mj-lt"/>
                <a:ea typeface="+mj-ea"/>
                <a:cs typeface="+mj-cs"/>
              </a:rPr>
              <a:t>DATA VIEW</a:t>
            </a:r>
          </a:p>
        </p:txBody>
      </p:sp>
      <p:pic>
        <p:nvPicPr>
          <p:cNvPr id="6" name="Picture 5" descr="Chart, scatter chart, qr code&#10;&#10;Description automatically generated">
            <a:extLst>
              <a:ext uri="{FF2B5EF4-FFF2-40B4-BE49-F238E27FC236}">
                <a16:creationId xmlns:a16="http://schemas.microsoft.com/office/drawing/2014/main" id="{3FF62631-B496-986E-D55D-B14C647BEB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6123" y="99060"/>
            <a:ext cx="7521939" cy="6858000"/>
          </a:xfrm>
          <a:prstGeom prst="rect">
            <a:avLst/>
          </a:prstGeom>
        </p:spPr>
      </p:pic>
    </p:spTree>
    <p:extLst>
      <p:ext uri="{BB962C8B-B14F-4D97-AF65-F5344CB8AC3E}">
        <p14:creationId xmlns:p14="http://schemas.microsoft.com/office/powerpoint/2010/main" val="3287561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95717-414B-72D3-443C-B269252A52AC}"/>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a:solidFill>
                  <a:schemeClr val="tx1"/>
                </a:solidFill>
                <a:latin typeface="+mj-lt"/>
                <a:ea typeface="+mj-ea"/>
                <a:cs typeface="+mj-cs"/>
              </a:rPr>
              <a:t>DATA VIEW</a:t>
            </a:r>
          </a:p>
        </p:txBody>
      </p:sp>
      <p:sp>
        <p:nvSpPr>
          <p:cNvPr id="3" name="Content Placeholder 2">
            <a:extLst>
              <a:ext uri="{FF2B5EF4-FFF2-40B4-BE49-F238E27FC236}">
                <a16:creationId xmlns:a16="http://schemas.microsoft.com/office/drawing/2014/main" id="{72ECFAB1-8740-CC5D-2C4F-737ACE253F19}"/>
              </a:ext>
            </a:extLst>
          </p:cNvPr>
          <p:cNvSpPr>
            <a:spLocks noGrp="1"/>
          </p:cNvSpPr>
          <p:nvPr>
            <p:ph idx="1"/>
          </p:nvPr>
        </p:nvSpPr>
        <p:spPr>
          <a:xfrm>
            <a:off x="838199" y="1335726"/>
            <a:ext cx="10515599" cy="420624"/>
          </a:xfrm>
        </p:spPr>
        <p:txBody>
          <a:bodyPr vert="horz" lIns="91440" tIns="45720" rIns="91440" bIns="45720" rtlCol="0">
            <a:normAutofit/>
          </a:bodyPr>
          <a:lstStyle/>
          <a:p>
            <a:pPr marL="0" indent="0">
              <a:buNone/>
            </a:pPr>
            <a:r>
              <a:rPr lang="en-US" sz="2400" kern="1200">
                <a:solidFill>
                  <a:schemeClr val="tx1"/>
                </a:solidFill>
                <a:latin typeface="+mn-lt"/>
                <a:ea typeface="+mn-ea"/>
                <a:cs typeface="+mn-cs"/>
              </a:rPr>
              <a:t>Sectioned scatterplot: visualize cutpoints</a:t>
            </a:r>
          </a:p>
        </p:txBody>
      </p:sp>
      <p:pic>
        <p:nvPicPr>
          <p:cNvPr id="5" name="Picture 4" descr="Chart, scatter chart&#10;&#10;Description automatically generated">
            <a:extLst>
              <a:ext uri="{FF2B5EF4-FFF2-40B4-BE49-F238E27FC236}">
                <a16:creationId xmlns:a16="http://schemas.microsoft.com/office/drawing/2014/main" id="{AE73B2F5-394D-8BF1-5243-2FE93A4E226B}"/>
              </a:ext>
            </a:extLst>
          </p:cNvPr>
          <p:cNvPicPr>
            <a:picLocks noChangeAspect="1"/>
          </p:cNvPicPr>
          <p:nvPr/>
        </p:nvPicPr>
        <p:blipFill>
          <a:blip r:embed="rId3"/>
          <a:stretch>
            <a:fillRect/>
          </a:stretch>
        </p:blipFill>
        <p:spPr>
          <a:xfrm>
            <a:off x="3164814" y="1863801"/>
            <a:ext cx="5862370" cy="4440746"/>
          </a:xfrm>
          <a:prstGeom prst="rect">
            <a:avLst/>
          </a:prstGeom>
        </p:spPr>
      </p:pic>
    </p:spTree>
    <p:extLst>
      <p:ext uri="{BB962C8B-B14F-4D97-AF65-F5344CB8AC3E}">
        <p14:creationId xmlns:p14="http://schemas.microsoft.com/office/powerpoint/2010/main" val="3356277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95717-414B-72D3-443C-B269252A52AC}"/>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a:solidFill>
                  <a:schemeClr val="tx1"/>
                </a:solidFill>
                <a:latin typeface="+mj-lt"/>
                <a:ea typeface="+mj-ea"/>
                <a:cs typeface="+mj-cs"/>
              </a:rPr>
              <a:t>DATA VIEW</a:t>
            </a:r>
          </a:p>
        </p:txBody>
      </p:sp>
      <p:sp>
        <p:nvSpPr>
          <p:cNvPr id="3" name="Content Placeholder 2">
            <a:extLst>
              <a:ext uri="{FF2B5EF4-FFF2-40B4-BE49-F238E27FC236}">
                <a16:creationId xmlns:a16="http://schemas.microsoft.com/office/drawing/2014/main" id="{72ECFAB1-8740-CC5D-2C4F-737ACE253F19}"/>
              </a:ext>
            </a:extLst>
          </p:cNvPr>
          <p:cNvSpPr>
            <a:spLocks noGrp="1"/>
          </p:cNvSpPr>
          <p:nvPr>
            <p:ph idx="1"/>
          </p:nvPr>
        </p:nvSpPr>
        <p:spPr>
          <a:xfrm>
            <a:off x="838199" y="1335726"/>
            <a:ext cx="3053317" cy="420624"/>
          </a:xfrm>
        </p:spPr>
        <p:txBody>
          <a:bodyPr vert="horz" lIns="91440" tIns="45720" rIns="91440" bIns="45720" rtlCol="0">
            <a:normAutofit/>
          </a:bodyPr>
          <a:lstStyle/>
          <a:p>
            <a:pPr marL="0" indent="0">
              <a:buNone/>
            </a:pPr>
            <a:r>
              <a:rPr lang="en-US" sz="2400" kern="1200">
                <a:solidFill>
                  <a:schemeClr val="tx1"/>
                </a:solidFill>
                <a:latin typeface="+mn-lt"/>
                <a:ea typeface="+mn-ea"/>
                <a:cs typeface="+mn-cs"/>
              </a:rPr>
              <a:t>Decision boundaries</a:t>
            </a:r>
          </a:p>
        </p:txBody>
      </p:sp>
      <p:pic>
        <p:nvPicPr>
          <p:cNvPr id="6" name="Picture 5" descr="A picture containing diagram&#10;&#10;Description automatically generated">
            <a:extLst>
              <a:ext uri="{FF2B5EF4-FFF2-40B4-BE49-F238E27FC236}">
                <a16:creationId xmlns:a16="http://schemas.microsoft.com/office/drawing/2014/main" id="{64D2E451-0D31-B7A1-A70C-5E185F2EB8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1960" y="1026950"/>
            <a:ext cx="6901011" cy="5541608"/>
          </a:xfrm>
          <a:prstGeom prst="rect">
            <a:avLst/>
          </a:prstGeom>
        </p:spPr>
      </p:pic>
    </p:spTree>
    <p:extLst>
      <p:ext uri="{BB962C8B-B14F-4D97-AF65-F5344CB8AC3E}">
        <p14:creationId xmlns:p14="http://schemas.microsoft.com/office/powerpoint/2010/main" val="2299130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03235-1365-6DE8-1B98-C4D64AD6EBE7}"/>
              </a:ext>
            </a:extLst>
          </p:cNvPr>
          <p:cNvSpPr>
            <a:spLocks noGrp="1"/>
          </p:cNvSpPr>
          <p:nvPr>
            <p:ph type="title"/>
          </p:nvPr>
        </p:nvSpPr>
        <p:spPr/>
        <p:txBody>
          <a:bodyPr/>
          <a:lstStyle/>
          <a:p>
            <a:r>
              <a:rPr lang="en-US"/>
              <a:t>TRACE PLOT</a:t>
            </a:r>
          </a:p>
        </p:txBody>
      </p:sp>
      <p:sp>
        <p:nvSpPr>
          <p:cNvPr id="3" name="Content Placeholder 2">
            <a:extLst>
              <a:ext uri="{FF2B5EF4-FFF2-40B4-BE49-F238E27FC236}">
                <a16:creationId xmlns:a16="http://schemas.microsoft.com/office/drawing/2014/main" id="{C5A09AB9-5A3A-B09A-5C33-2C5E9DD704FD}"/>
              </a:ext>
            </a:extLst>
          </p:cNvPr>
          <p:cNvSpPr>
            <a:spLocks noGrp="1"/>
          </p:cNvSpPr>
          <p:nvPr>
            <p:ph idx="1"/>
          </p:nvPr>
        </p:nvSpPr>
        <p:spPr/>
        <p:txBody>
          <a:bodyPr/>
          <a:lstStyle/>
          <a:p>
            <a:pPr>
              <a:lnSpc>
                <a:spcPct val="150000"/>
              </a:lnSpc>
            </a:pPr>
            <a:r>
              <a:rPr lang="en-US"/>
              <a:t>The aim of a trace plot is to provide a plot that allows comparison of arbitrarily many trees with respect to </a:t>
            </a:r>
            <a:r>
              <a:rPr lang="en-US" i="1"/>
              <a:t>splits</a:t>
            </a:r>
            <a:r>
              <a:rPr lang="en-US"/>
              <a:t>, </a:t>
            </a:r>
            <a:r>
              <a:rPr lang="en-US" i="1"/>
              <a:t>cut points</a:t>
            </a:r>
            <a:r>
              <a:rPr lang="en-US"/>
              <a:t>, and the </a:t>
            </a:r>
            <a:r>
              <a:rPr lang="en-US" i="1"/>
              <a:t>hierarchical structure</a:t>
            </a:r>
            <a:r>
              <a:rPr lang="en-US"/>
              <a:t>. </a:t>
            </a:r>
          </a:p>
        </p:txBody>
      </p:sp>
    </p:spTree>
    <p:extLst>
      <p:ext uri="{BB962C8B-B14F-4D97-AF65-F5344CB8AC3E}">
        <p14:creationId xmlns:p14="http://schemas.microsoft.com/office/powerpoint/2010/main" val="3616486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03235-1365-6DE8-1B98-C4D64AD6EBE7}"/>
              </a:ext>
            </a:extLst>
          </p:cNvPr>
          <p:cNvSpPr>
            <a:spLocks noGrp="1"/>
          </p:cNvSpPr>
          <p:nvPr>
            <p:ph type="title"/>
          </p:nvPr>
        </p:nvSpPr>
        <p:spPr/>
        <p:txBody>
          <a:bodyPr/>
          <a:lstStyle/>
          <a:p>
            <a:r>
              <a:rPr lang="en-US"/>
              <a:t>TRACE PLOT</a:t>
            </a:r>
          </a:p>
        </p:txBody>
      </p:sp>
      <p:pic>
        <p:nvPicPr>
          <p:cNvPr id="5" name="Content Placeholder 4">
            <a:extLst>
              <a:ext uri="{FF2B5EF4-FFF2-40B4-BE49-F238E27FC236}">
                <a16:creationId xmlns:a16="http://schemas.microsoft.com/office/drawing/2014/main" id="{FE107589-3759-828A-80C4-5A4132B192D3}"/>
              </a:ext>
            </a:extLst>
          </p:cNvPr>
          <p:cNvPicPr>
            <a:picLocks noGrp="1" noChangeAspect="1"/>
          </p:cNvPicPr>
          <p:nvPr>
            <p:ph idx="1"/>
          </p:nvPr>
        </p:nvPicPr>
        <p:blipFill>
          <a:blip r:embed="rId3"/>
          <a:stretch>
            <a:fillRect/>
          </a:stretch>
        </p:blipFill>
        <p:spPr>
          <a:xfrm>
            <a:off x="624503" y="2126971"/>
            <a:ext cx="5783938" cy="3473521"/>
          </a:xfrm>
        </p:spPr>
      </p:pic>
      <p:pic>
        <p:nvPicPr>
          <p:cNvPr id="7" name="Picture 6">
            <a:extLst>
              <a:ext uri="{FF2B5EF4-FFF2-40B4-BE49-F238E27FC236}">
                <a16:creationId xmlns:a16="http://schemas.microsoft.com/office/drawing/2014/main" id="{F7D46A39-9500-34C0-A684-1582BAC9130C}"/>
              </a:ext>
            </a:extLst>
          </p:cNvPr>
          <p:cNvPicPr>
            <a:picLocks noChangeAspect="1"/>
          </p:cNvPicPr>
          <p:nvPr/>
        </p:nvPicPr>
        <p:blipFill>
          <a:blip r:embed="rId4"/>
          <a:stretch>
            <a:fillRect/>
          </a:stretch>
        </p:blipFill>
        <p:spPr>
          <a:xfrm>
            <a:off x="6190004" y="2126971"/>
            <a:ext cx="5638816" cy="3689038"/>
          </a:xfrm>
          <a:prstGeom prst="rect">
            <a:avLst/>
          </a:prstGeom>
        </p:spPr>
      </p:pic>
    </p:spTree>
    <p:extLst>
      <p:ext uri="{BB962C8B-B14F-4D97-AF65-F5344CB8AC3E}">
        <p14:creationId xmlns:p14="http://schemas.microsoft.com/office/powerpoint/2010/main" val="241448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03235-1365-6DE8-1B98-C4D64AD6EBE7}"/>
              </a:ext>
            </a:extLst>
          </p:cNvPr>
          <p:cNvSpPr>
            <a:spLocks noGrp="1"/>
          </p:cNvSpPr>
          <p:nvPr>
            <p:ph type="title"/>
          </p:nvPr>
        </p:nvSpPr>
        <p:spPr/>
        <p:txBody>
          <a:bodyPr/>
          <a:lstStyle/>
          <a:p>
            <a:r>
              <a:rPr lang="en-US"/>
              <a:t>TRACE PLOT</a:t>
            </a:r>
          </a:p>
        </p:txBody>
      </p:sp>
      <p:pic>
        <p:nvPicPr>
          <p:cNvPr id="8" name="Content Placeholder 7">
            <a:extLst>
              <a:ext uri="{FF2B5EF4-FFF2-40B4-BE49-F238E27FC236}">
                <a16:creationId xmlns:a16="http://schemas.microsoft.com/office/drawing/2014/main" id="{AD4470BE-6E51-7268-CE73-2A1BB610A9F1}"/>
              </a:ext>
            </a:extLst>
          </p:cNvPr>
          <p:cNvPicPr>
            <a:picLocks noGrp="1" noChangeAspect="1"/>
          </p:cNvPicPr>
          <p:nvPr>
            <p:ph idx="1"/>
          </p:nvPr>
        </p:nvPicPr>
        <p:blipFill>
          <a:blip r:embed="rId3"/>
          <a:stretch>
            <a:fillRect/>
          </a:stretch>
        </p:blipFill>
        <p:spPr>
          <a:xfrm>
            <a:off x="3158175" y="1825625"/>
            <a:ext cx="5875649" cy="4351338"/>
          </a:xfrm>
        </p:spPr>
      </p:pic>
    </p:spTree>
    <p:extLst>
      <p:ext uri="{BB962C8B-B14F-4D97-AF65-F5344CB8AC3E}">
        <p14:creationId xmlns:p14="http://schemas.microsoft.com/office/powerpoint/2010/main" val="3687545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FE431-DC4E-CF66-EB5F-43BDAB790286}"/>
              </a:ext>
            </a:extLst>
          </p:cNvPr>
          <p:cNvSpPr>
            <a:spLocks noGrp="1"/>
          </p:cNvSpPr>
          <p:nvPr>
            <p:ph type="title"/>
          </p:nvPr>
        </p:nvSpPr>
        <p:spPr/>
        <p:txBody>
          <a:bodyPr/>
          <a:lstStyle/>
          <a:p>
            <a:r>
              <a:rPr lang="en-US"/>
              <a:t>CONTENT</a:t>
            </a:r>
          </a:p>
        </p:txBody>
      </p:sp>
      <p:sp>
        <p:nvSpPr>
          <p:cNvPr id="3" name="Content Placeholder 2">
            <a:extLst>
              <a:ext uri="{FF2B5EF4-FFF2-40B4-BE49-F238E27FC236}">
                <a16:creationId xmlns:a16="http://schemas.microsoft.com/office/drawing/2014/main" id="{AAC43F7F-C8FB-A15F-686D-9D77549AF30A}"/>
              </a:ext>
            </a:extLst>
          </p:cNvPr>
          <p:cNvSpPr>
            <a:spLocks noGrp="1"/>
          </p:cNvSpPr>
          <p:nvPr>
            <p:ph idx="1"/>
          </p:nvPr>
        </p:nvSpPr>
        <p:spPr/>
        <p:txBody>
          <a:bodyPr>
            <a:normAutofit/>
          </a:bodyPr>
          <a:lstStyle/>
          <a:p>
            <a:pPr>
              <a:lnSpc>
                <a:spcPct val="150000"/>
              </a:lnSpc>
            </a:pPr>
            <a:r>
              <a:rPr lang="en-US" sz="3200"/>
              <a:t>1. Split variables</a:t>
            </a:r>
          </a:p>
          <a:p>
            <a:pPr>
              <a:lnSpc>
                <a:spcPct val="150000"/>
              </a:lnSpc>
            </a:pPr>
            <a:r>
              <a:rPr lang="en-US" sz="3200"/>
              <a:t>2. Data view</a:t>
            </a:r>
          </a:p>
          <a:p>
            <a:pPr>
              <a:lnSpc>
                <a:spcPct val="150000"/>
              </a:lnSpc>
            </a:pPr>
            <a:r>
              <a:rPr lang="en-US" sz="3200"/>
              <a:t>3. Trace plot</a:t>
            </a:r>
          </a:p>
        </p:txBody>
      </p:sp>
    </p:spTree>
    <p:extLst>
      <p:ext uri="{BB962C8B-B14F-4D97-AF65-F5344CB8AC3E}">
        <p14:creationId xmlns:p14="http://schemas.microsoft.com/office/powerpoint/2010/main" val="368588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F0D14-0359-F6A0-DAC2-8B2271CE9315}"/>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a:solidFill>
                  <a:schemeClr val="tx1"/>
                </a:solidFill>
                <a:latin typeface="+mj-lt"/>
                <a:ea typeface="+mj-ea"/>
                <a:cs typeface="+mj-cs"/>
              </a:rPr>
              <a:t>SPLIT VARIABLES</a:t>
            </a:r>
          </a:p>
        </p:txBody>
      </p:sp>
      <p:sp>
        <p:nvSpPr>
          <p:cNvPr id="3" name="Content Placeholder 2">
            <a:extLst>
              <a:ext uri="{FF2B5EF4-FFF2-40B4-BE49-F238E27FC236}">
                <a16:creationId xmlns:a16="http://schemas.microsoft.com/office/drawing/2014/main" id="{7FCC3E9E-BD1F-554D-239D-F128124D9A17}"/>
              </a:ext>
            </a:extLst>
          </p:cNvPr>
          <p:cNvSpPr>
            <a:spLocks noGrp="1"/>
          </p:cNvSpPr>
          <p:nvPr>
            <p:ph idx="1"/>
          </p:nvPr>
        </p:nvSpPr>
        <p:spPr>
          <a:xfrm>
            <a:off x="838199" y="1335726"/>
            <a:ext cx="10515599" cy="420624"/>
          </a:xfrm>
        </p:spPr>
        <p:txBody>
          <a:bodyPr vert="horz" lIns="91440" tIns="45720" rIns="91440" bIns="45720" rtlCol="0">
            <a:normAutofit/>
          </a:bodyPr>
          <a:lstStyle/>
          <a:p>
            <a:pPr marL="0" indent="0">
              <a:buNone/>
            </a:pPr>
            <a:r>
              <a:rPr lang="en-US" sz="2400" kern="1200">
                <a:solidFill>
                  <a:schemeClr val="tx1"/>
                </a:solidFill>
                <a:latin typeface="+mn-lt"/>
                <a:ea typeface="+mn-ea"/>
                <a:cs typeface="+mn-cs"/>
              </a:rPr>
              <a:t>Visualization of forests on Wisconsin breast cancer data </a:t>
            </a:r>
          </a:p>
        </p:txBody>
      </p:sp>
      <p:pic>
        <p:nvPicPr>
          <p:cNvPr id="7" name="Picture 6" descr="Chart, histogram&#10;&#10;Description automatically generated">
            <a:extLst>
              <a:ext uri="{FF2B5EF4-FFF2-40B4-BE49-F238E27FC236}">
                <a16:creationId xmlns:a16="http://schemas.microsoft.com/office/drawing/2014/main" id="{3A8657A3-FA1E-4A81-143E-DE1297C25298}"/>
              </a:ext>
            </a:extLst>
          </p:cNvPr>
          <p:cNvPicPr>
            <a:picLocks noChangeAspect="1"/>
          </p:cNvPicPr>
          <p:nvPr/>
        </p:nvPicPr>
        <p:blipFill>
          <a:blip r:embed="rId3"/>
          <a:stretch>
            <a:fillRect/>
          </a:stretch>
        </p:blipFill>
        <p:spPr>
          <a:xfrm>
            <a:off x="3379947" y="1863801"/>
            <a:ext cx="5432105" cy="4440746"/>
          </a:xfrm>
          <a:prstGeom prst="rect">
            <a:avLst/>
          </a:prstGeom>
        </p:spPr>
      </p:pic>
      <p:sp>
        <p:nvSpPr>
          <p:cNvPr id="9" name="TextBox 8">
            <a:extLst>
              <a:ext uri="{FF2B5EF4-FFF2-40B4-BE49-F238E27FC236}">
                <a16:creationId xmlns:a16="http://schemas.microsoft.com/office/drawing/2014/main" id="{0A1075E5-13B7-CD92-23F5-B26D3AF09211}"/>
              </a:ext>
            </a:extLst>
          </p:cNvPr>
          <p:cNvSpPr txBox="1"/>
          <p:nvPr/>
        </p:nvSpPr>
        <p:spPr>
          <a:xfrm>
            <a:off x="2413191" y="6211669"/>
            <a:ext cx="8690237" cy="646331"/>
          </a:xfrm>
          <a:prstGeom prst="rect">
            <a:avLst/>
          </a:prstGeom>
          <a:noFill/>
        </p:spPr>
        <p:txBody>
          <a:bodyPr wrap="square">
            <a:spAutoFit/>
          </a:bodyPr>
          <a:lstStyle/>
          <a:p>
            <a:r>
              <a:rPr lang="en-US" sz="1800" b="1" i="0">
                <a:solidFill>
                  <a:srgbClr val="141314"/>
                </a:solidFill>
                <a:effectLst/>
                <a:latin typeface="MinionPro-Bold" panose="02040703060306020203" pitchFamily="18" charset="0"/>
              </a:rPr>
              <a:t>Figure .. </a:t>
            </a:r>
            <a:r>
              <a:rPr lang="en-US" i="1">
                <a:solidFill>
                  <a:srgbClr val="141314"/>
                </a:solidFill>
                <a:latin typeface="MinionPro-It" panose="02040503050306090203" pitchFamily="18" charset="0"/>
              </a:rPr>
              <a:t> F</a:t>
            </a:r>
            <a:r>
              <a:rPr lang="en-US" sz="1800" b="0" i="0">
                <a:solidFill>
                  <a:srgbClr val="141314"/>
                </a:solidFill>
                <a:effectLst/>
                <a:latin typeface="MinionPro-Regular" panose="02040503050306020203" pitchFamily="18" charset="0"/>
              </a:rPr>
              <a:t>requency of use of individual variables in  bootstrapped tree models</a:t>
            </a:r>
            <a:r>
              <a:rPr lang="en-US"/>
              <a:t> </a:t>
            </a:r>
            <a:br>
              <a:rPr lang="en-US"/>
            </a:br>
            <a:endParaRPr lang="en-US"/>
          </a:p>
        </p:txBody>
      </p:sp>
    </p:spTree>
    <p:extLst>
      <p:ext uri="{BB962C8B-B14F-4D97-AF65-F5344CB8AC3E}">
        <p14:creationId xmlns:p14="http://schemas.microsoft.com/office/powerpoint/2010/main" val="4024736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F0D14-0359-F6A0-DAC2-8B2271CE9315}"/>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a:solidFill>
                  <a:schemeClr val="tx1"/>
                </a:solidFill>
                <a:latin typeface="+mj-lt"/>
                <a:ea typeface="+mj-ea"/>
                <a:cs typeface="+mj-cs"/>
              </a:rPr>
              <a:t>SPLIT VARIABLES</a:t>
            </a:r>
          </a:p>
        </p:txBody>
      </p:sp>
      <p:sp>
        <p:nvSpPr>
          <p:cNvPr id="3" name="Content Placeholder 2">
            <a:extLst>
              <a:ext uri="{FF2B5EF4-FFF2-40B4-BE49-F238E27FC236}">
                <a16:creationId xmlns:a16="http://schemas.microsoft.com/office/drawing/2014/main" id="{7FCC3E9E-BD1F-554D-239D-F128124D9A17}"/>
              </a:ext>
            </a:extLst>
          </p:cNvPr>
          <p:cNvSpPr>
            <a:spLocks noGrp="1"/>
          </p:cNvSpPr>
          <p:nvPr>
            <p:ph idx="1"/>
          </p:nvPr>
        </p:nvSpPr>
        <p:spPr>
          <a:xfrm>
            <a:off x="838199" y="1335726"/>
            <a:ext cx="10515599" cy="420624"/>
          </a:xfrm>
        </p:spPr>
        <p:txBody>
          <a:bodyPr vert="horz" lIns="91440" tIns="45720" rIns="91440" bIns="45720" rtlCol="0">
            <a:normAutofit/>
          </a:bodyPr>
          <a:lstStyle/>
          <a:p>
            <a:pPr marL="0" indent="0">
              <a:buNone/>
            </a:pPr>
            <a:r>
              <a:rPr lang="en-US" sz="2400" kern="1200">
                <a:solidFill>
                  <a:schemeClr val="tx1"/>
                </a:solidFill>
                <a:latin typeface="+mn-lt"/>
                <a:ea typeface="+mn-ea"/>
                <a:cs typeface="+mn-cs"/>
              </a:rPr>
              <a:t>Visualization of forests on Wisconsin breast cancer data </a:t>
            </a:r>
          </a:p>
        </p:txBody>
      </p:sp>
      <p:sp>
        <p:nvSpPr>
          <p:cNvPr id="9" name="TextBox 8">
            <a:extLst>
              <a:ext uri="{FF2B5EF4-FFF2-40B4-BE49-F238E27FC236}">
                <a16:creationId xmlns:a16="http://schemas.microsoft.com/office/drawing/2014/main" id="{0A1075E5-13B7-CD92-23F5-B26D3AF09211}"/>
              </a:ext>
            </a:extLst>
          </p:cNvPr>
          <p:cNvSpPr txBox="1"/>
          <p:nvPr/>
        </p:nvSpPr>
        <p:spPr>
          <a:xfrm>
            <a:off x="2413191" y="6211669"/>
            <a:ext cx="8690237" cy="646331"/>
          </a:xfrm>
          <a:prstGeom prst="rect">
            <a:avLst/>
          </a:prstGeom>
          <a:noFill/>
        </p:spPr>
        <p:txBody>
          <a:bodyPr wrap="square">
            <a:spAutoFit/>
          </a:bodyPr>
          <a:lstStyle/>
          <a:p>
            <a:r>
              <a:rPr lang="en-US" sz="1800" b="1" i="0">
                <a:solidFill>
                  <a:srgbClr val="141314"/>
                </a:solidFill>
                <a:effectLst/>
                <a:latin typeface="MinionPro-Bold" panose="02040703060306020203" pitchFamily="18" charset="0"/>
              </a:rPr>
              <a:t>Figure .. </a:t>
            </a:r>
            <a:r>
              <a:rPr lang="en-US" i="1">
                <a:solidFill>
                  <a:srgbClr val="141314"/>
                </a:solidFill>
                <a:latin typeface="MinionPro-It" panose="02040503050306090203" pitchFamily="18" charset="0"/>
              </a:rPr>
              <a:t>Right: cumulated deviance gain in splits featuring the corresponding variable</a:t>
            </a:r>
            <a:br>
              <a:rPr lang="en-US"/>
            </a:br>
            <a:endParaRPr lang="en-US"/>
          </a:p>
        </p:txBody>
      </p:sp>
      <p:pic>
        <p:nvPicPr>
          <p:cNvPr id="5" name="Picture 4">
            <a:extLst>
              <a:ext uri="{FF2B5EF4-FFF2-40B4-BE49-F238E27FC236}">
                <a16:creationId xmlns:a16="http://schemas.microsoft.com/office/drawing/2014/main" id="{BA11CC6F-9846-15B1-ABA6-133D37C92DED}"/>
              </a:ext>
            </a:extLst>
          </p:cNvPr>
          <p:cNvPicPr>
            <a:picLocks noChangeAspect="1"/>
          </p:cNvPicPr>
          <p:nvPr/>
        </p:nvPicPr>
        <p:blipFill>
          <a:blip r:embed="rId3"/>
          <a:stretch>
            <a:fillRect/>
          </a:stretch>
        </p:blipFill>
        <p:spPr>
          <a:xfrm>
            <a:off x="3725745" y="2162034"/>
            <a:ext cx="4740506" cy="3990557"/>
          </a:xfrm>
          <a:prstGeom prst="rect">
            <a:avLst/>
          </a:prstGeom>
        </p:spPr>
      </p:pic>
    </p:spTree>
    <p:extLst>
      <p:ext uri="{BB962C8B-B14F-4D97-AF65-F5344CB8AC3E}">
        <p14:creationId xmlns:p14="http://schemas.microsoft.com/office/powerpoint/2010/main" val="3106964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F0D14-0359-F6A0-DAC2-8B2271CE9315}"/>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a:solidFill>
                  <a:schemeClr val="tx1"/>
                </a:solidFill>
                <a:latin typeface="+mj-lt"/>
                <a:ea typeface="+mj-ea"/>
                <a:cs typeface="+mj-cs"/>
              </a:rPr>
              <a:t>SPLIT VARIABLES</a:t>
            </a:r>
          </a:p>
        </p:txBody>
      </p:sp>
      <p:sp>
        <p:nvSpPr>
          <p:cNvPr id="3" name="Content Placeholder 2">
            <a:extLst>
              <a:ext uri="{FF2B5EF4-FFF2-40B4-BE49-F238E27FC236}">
                <a16:creationId xmlns:a16="http://schemas.microsoft.com/office/drawing/2014/main" id="{7FCC3E9E-BD1F-554D-239D-F128124D9A17}"/>
              </a:ext>
            </a:extLst>
          </p:cNvPr>
          <p:cNvSpPr>
            <a:spLocks noGrp="1"/>
          </p:cNvSpPr>
          <p:nvPr>
            <p:ph idx="1"/>
          </p:nvPr>
        </p:nvSpPr>
        <p:spPr>
          <a:xfrm>
            <a:off x="838199" y="1335726"/>
            <a:ext cx="10515599" cy="420624"/>
          </a:xfrm>
        </p:spPr>
        <p:txBody>
          <a:bodyPr vert="horz" lIns="91440" tIns="45720" rIns="91440" bIns="45720" rtlCol="0">
            <a:normAutofit/>
          </a:bodyPr>
          <a:lstStyle/>
          <a:p>
            <a:pPr marL="0" indent="0">
              <a:buNone/>
            </a:pPr>
            <a:r>
              <a:rPr lang="en-US" sz="2400" kern="1200">
                <a:solidFill>
                  <a:schemeClr val="tx1"/>
                </a:solidFill>
                <a:latin typeface="+mn-lt"/>
                <a:ea typeface="+mn-ea"/>
                <a:cs typeface="+mn-cs"/>
              </a:rPr>
              <a:t>Visualization of forests on Wisconsin breast cancer data </a:t>
            </a:r>
          </a:p>
        </p:txBody>
      </p:sp>
      <p:pic>
        <p:nvPicPr>
          <p:cNvPr id="5" name="Picture 4" descr="Chart, histogram&#10;&#10;Description automatically generated">
            <a:extLst>
              <a:ext uri="{FF2B5EF4-FFF2-40B4-BE49-F238E27FC236}">
                <a16:creationId xmlns:a16="http://schemas.microsoft.com/office/drawing/2014/main" id="{5CB9535A-C5B6-5309-2F6C-F33134193DFF}"/>
              </a:ext>
            </a:extLst>
          </p:cNvPr>
          <p:cNvPicPr>
            <a:picLocks noChangeAspect="1"/>
          </p:cNvPicPr>
          <p:nvPr/>
        </p:nvPicPr>
        <p:blipFill>
          <a:blip r:embed="rId3"/>
          <a:stretch>
            <a:fillRect/>
          </a:stretch>
        </p:blipFill>
        <p:spPr>
          <a:xfrm>
            <a:off x="1926284" y="1863801"/>
            <a:ext cx="8339430" cy="4440746"/>
          </a:xfrm>
          <a:prstGeom prst="rect">
            <a:avLst/>
          </a:prstGeom>
        </p:spPr>
      </p:pic>
    </p:spTree>
    <p:extLst>
      <p:ext uri="{BB962C8B-B14F-4D97-AF65-F5344CB8AC3E}">
        <p14:creationId xmlns:p14="http://schemas.microsoft.com/office/powerpoint/2010/main" val="1799362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F0D14-0359-F6A0-DAC2-8B2271CE9315}"/>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a:solidFill>
                  <a:schemeClr val="tx1"/>
                </a:solidFill>
                <a:latin typeface="+mj-lt"/>
                <a:ea typeface="+mj-ea"/>
                <a:cs typeface="+mj-cs"/>
              </a:rPr>
              <a:t>SPLIT VARIABLES</a:t>
            </a:r>
          </a:p>
        </p:txBody>
      </p:sp>
      <p:pic>
        <p:nvPicPr>
          <p:cNvPr id="10" name="Picture 9" descr="Chart, bar chart&#10;&#10;Description automatically generated">
            <a:extLst>
              <a:ext uri="{FF2B5EF4-FFF2-40B4-BE49-F238E27FC236}">
                <a16:creationId xmlns:a16="http://schemas.microsoft.com/office/drawing/2014/main" id="{3842701A-F80C-B650-2097-ADDC001CB2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3550" y="1223778"/>
            <a:ext cx="8324896" cy="5460656"/>
          </a:xfrm>
          <a:prstGeom prst="rect">
            <a:avLst/>
          </a:prstGeom>
        </p:spPr>
      </p:pic>
    </p:spTree>
    <p:extLst>
      <p:ext uri="{BB962C8B-B14F-4D97-AF65-F5344CB8AC3E}">
        <p14:creationId xmlns:p14="http://schemas.microsoft.com/office/powerpoint/2010/main" val="1535739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F0D14-0359-F6A0-DAC2-8B2271CE9315}"/>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a:solidFill>
                  <a:schemeClr val="tx1"/>
                </a:solidFill>
                <a:latin typeface="+mj-lt"/>
                <a:ea typeface="+mj-ea"/>
                <a:cs typeface="+mj-cs"/>
              </a:rPr>
              <a:t>SPLIT VARIABLES</a:t>
            </a:r>
          </a:p>
        </p:txBody>
      </p:sp>
      <p:sp>
        <p:nvSpPr>
          <p:cNvPr id="3" name="Content Placeholder 2">
            <a:extLst>
              <a:ext uri="{FF2B5EF4-FFF2-40B4-BE49-F238E27FC236}">
                <a16:creationId xmlns:a16="http://schemas.microsoft.com/office/drawing/2014/main" id="{7FCC3E9E-BD1F-554D-239D-F128124D9A17}"/>
              </a:ext>
            </a:extLst>
          </p:cNvPr>
          <p:cNvSpPr>
            <a:spLocks noGrp="1"/>
          </p:cNvSpPr>
          <p:nvPr>
            <p:ph idx="1"/>
          </p:nvPr>
        </p:nvSpPr>
        <p:spPr>
          <a:xfrm>
            <a:off x="838199" y="1335726"/>
            <a:ext cx="10515599" cy="4516434"/>
          </a:xfrm>
        </p:spPr>
        <p:txBody>
          <a:bodyPr vert="horz" lIns="91440" tIns="45720" rIns="91440" bIns="45720" rtlCol="0">
            <a:normAutofit/>
          </a:bodyPr>
          <a:lstStyle/>
          <a:p>
            <a:pPr marL="0" indent="0">
              <a:buNone/>
            </a:pPr>
            <a:r>
              <a:rPr lang="en-US" sz="2400" kern="1200" dirty="0">
                <a:solidFill>
                  <a:schemeClr val="tx1"/>
                </a:solidFill>
                <a:latin typeface="+mn-lt"/>
                <a:ea typeface="+mn-ea"/>
                <a:cs typeface="+mn-cs"/>
              </a:rPr>
              <a:t>Variable masking:</a:t>
            </a:r>
          </a:p>
          <a:p>
            <a:pPr marL="0" indent="0">
              <a:buNone/>
            </a:pPr>
            <a:endParaRPr lang="en-US" sz="2400" dirty="0"/>
          </a:p>
          <a:p>
            <a:pPr marL="0" indent="0">
              <a:buNone/>
            </a:pPr>
            <a:r>
              <a:rPr lang="en-US" sz="2400" kern="1200" dirty="0">
                <a:solidFill>
                  <a:schemeClr val="tx1"/>
                </a:solidFill>
                <a:latin typeface="+mn-lt"/>
                <a:ea typeface="+mn-ea"/>
                <a:cs typeface="+mn-cs"/>
              </a:rPr>
              <a:t>highly correlated variables, it is very likely that</a:t>
            </a:r>
            <a:br>
              <a:rPr lang="en-US" sz="2400" kern="1200" dirty="0">
                <a:solidFill>
                  <a:schemeClr val="tx1"/>
                </a:solidFill>
                <a:latin typeface="+mn-lt"/>
                <a:ea typeface="+mn-ea"/>
                <a:cs typeface="+mn-cs"/>
              </a:rPr>
            </a:br>
            <a:r>
              <a:rPr lang="en-US" sz="2400" kern="1200" dirty="0">
                <a:solidFill>
                  <a:schemeClr val="tx1"/>
                </a:solidFill>
                <a:latin typeface="+mn-lt"/>
                <a:ea typeface="+mn-ea"/>
                <a:cs typeface="+mn-cs"/>
              </a:rPr>
              <a:t>they will produce very similar split results </a:t>
            </a:r>
          </a:p>
          <a:p>
            <a:pPr marL="0" indent="0">
              <a:buNone/>
            </a:pPr>
            <a:br>
              <a:rPr lang="en-US" sz="2400" kern="1200" dirty="0">
                <a:solidFill>
                  <a:schemeClr val="tx1"/>
                </a:solidFill>
                <a:latin typeface="+mn-lt"/>
                <a:ea typeface="+mn-ea"/>
                <a:cs typeface="+mn-cs"/>
              </a:rPr>
            </a:br>
            <a:r>
              <a:rPr lang="en-US" sz="2400" kern="1200" dirty="0">
                <a:solidFill>
                  <a:schemeClr val="tx1"/>
                </a:solidFill>
                <a:latin typeface="+mn-lt"/>
                <a:ea typeface="+mn-ea"/>
                <a:cs typeface="+mn-cs"/>
              </a:rPr>
              <a:t>the CART algorithm guided pick one of them at random </a:t>
            </a:r>
            <a:br>
              <a:rPr lang="en-US" sz="2400" kern="1200" dirty="0">
                <a:solidFill>
                  <a:schemeClr val="tx1"/>
                </a:solidFill>
                <a:latin typeface="+mn-lt"/>
                <a:ea typeface="+mn-ea"/>
                <a:cs typeface="+mn-cs"/>
              </a:rPr>
            </a:br>
            <a:endParaRPr lang="en-US" sz="2400" kern="1200" dirty="0">
              <a:solidFill>
                <a:schemeClr val="tx1"/>
              </a:solidFill>
              <a:latin typeface="+mn-lt"/>
              <a:ea typeface="+mn-ea"/>
              <a:cs typeface="+mn-cs"/>
            </a:endParaRPr>
          </a:p>
          <a:p>
            <a:pPr marL="0" indent="0">
              <a:buNone/>
            </a:pPr>
            <a:r>
              <a:rPr lang="en-US" sz="2400" kern="1200" dirty="0">
                <a:solidFill>
                  <a:schemeClr val="tx1"/>
                </a:solidFill>
                <a:latin typeface="+mn-lt"/>
                <a:ea typeface="+mn-ea"/>
                <a:cs typeface="+mn-cs"/>
              </a:rPr>
              <a:t>Since the decision was made, the other variable is not likely to be used anymore. If one of the variables is “weaker,” it will hardly appear in any model, even though in the absence of the stronger variable it may still perform the best out of all the other variables. </a:t>
            </a:r>
          </a:p>
          <a:p>
            <a:pPr marL="0" indent="0">
              <a:buNone/>
            </a:pPr>
            <a:endParaRPr lang="en-US" sz="2400" dirty="0"/>
          </a:p>
          <a:p>
            <a:pPr marL="0" indent="0">
              <a:buNone/>
            </a:pPr>
            <a:endParaRPr lang="en-US" sz="2400" kern="1200" dirty="0">
              <a:solidFill>
                <a:schemeClr val="tx1"/>
              </a:solidFill>
              <a:latin typeface="+mn-lt"/>
              <a:ea typeface="+mn-ea"/>
              <a:cs typeface="+mn-cs"/>
            </a:endParaRPr>
          </a:p>
        </p:txBody>
      </p:sp>
    </p:spTree>
    <p:extLst>
      <p:ext uri="{BB962C8B-B14F-4D97-AF65-F5344CB8AC3E}">
        <p14:creationId xmlns:p14="http://schemas.microsoft.com/office/powerpoint/2010/main" val="116502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9137A-D17D-5E80-7008-353FC5454A8E}"/>
              </a:ext>
            </a:extLst>
          </p:cNvPr>
          <p:cNvSpPr>
            <a:spLocks noGrp="1"/>
          </p:cNvSpPr>
          <p:nvPr>
            <p:ph type="title"/>
          </p:nvPr>
        </p:nvSpPr>
        <p:spPr/>
        <p:txBody>
          <a:bodyPr/>
          <a:lstStyle/>
          <a:p>
            <a:r>
              <a:rPr lang="en-US" sz="4400" kern="1200">
                <a:solidFill>
                  <a:schemeClr val="tx1"/>
                </a:solidFill>
                <a:latin typeface="+mj-lt"/>
                <a:ea typeface="+mj-ea"/>
                <a:cs typeface="+mj-cs"/>
              </a:rPr>
              <a:t>SPLIT VARIABLES</a:t>
            </a:r>
            <a:endParaRPr lang="en-US"/>
          </a:p>
        </p:txBody>
      </p:sp>
      <p:pic>
        <p:nvPicPr>
          <p:cNvPr id="5" name="Content Placeholder 4">
            <a:extLst>
              <a:ext uri="{FF2B5EF4-FFF2-40B4-BE49-F238E27FC236}">
                <a16:creationId xmlns:a16="http://schemas.microsoft.com/office/drawing/2014/main" id="{BE867379-F749-5352-FD5B-AAD5B77A2E8A}"/>
              </a:ext>
            </a:extLst>
          </p:cNvPr>
          <p:cNvPicPr>
            <a:picLocks noGrp="1" noChangeAspect="1"/>
          </p:cNvPicPr>
          <p:nvPr>
            <p:ph idx="1"/>
          </p:nvPr>
        </p:nvPicPr>
        <p:blipFill>
          <a:blip r:embed="rId3"/>
          <a:stretch>
            <a:fillRect/>
          </a:stretch>
        </p:blipFill>
        <p:spPr>
          <a:xfrm>
            <a:off x="2110907" y="1825625"/>
            <a:ext cx="7970186" cy="4351338"/>
          </a:xfrm>
        </p:spPr>
      </p:pic>
    </p:spTree>
    <p:extLst>
      <p:ext uri="{BB962C8B-B14F-4D97-AF65-F5344CB8AC3E}">
        <p14:creationId xmlns:p14="http://schemas.microsoft.com/office/powerpoint/2010/main" val="742478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9137A-D17D-5E80-7008-353FC5454A8E}"/>
              </a:ext>
            </a:extLst>
          </p:cNvPr>
          <p:cNvSpPr>
            <a:spLocks noGrp="1"/>
          </p:cNvSpPr>
          <p:nvPr>
            <p:ph type="title"/>
          </p:nvPr>
        </p:nvSpPr>
        <p:spPr/>
        <p:txBody>
          <a:bodyPr/>
          <a:lstStyle/>
          <a:p>
            <a:r>
              <a:rPr lang="en-US" sz="4400" kern="1200">
                <a:solidFill>
                  <a:schemeClr val="tx1"/>
                </a:solidFill>
                <a:latin typeface="+mj-lt"/>
                <a:ea typeface="+mj-ea"/>
                <a:cs typeface="+mj-cs"/>
              </a:rPr>
              <a:t>SPLIT VARIABLES</a:t>
            </a:r>
            <a:endParaRPr lang="en-US"/>
          </a:p>
        </p:txBody>
      </p:sp>
      <p:pic>
        <p:nvPicPr>
          <p:cNvPr id="6" name="Picture 5">
            <a:extLst>
              <a:ext uri="{FF2B5EF4-FFF2-40B4-BE49-F238E27FC236}">
                <a16:creationId xmlns:a16="http://schemas.microsoft.com/office/drawing/2014/main" id="{25513B5E-0306-C24C-B190-E2C2DB33D9F2}"/>
              </a:ext>
            </a:extLst>
          </p:cNvPr>
          <p:cNvPicPr>
            <a:picLocks noChangeAspect="1"/>
          </p:cNvPicPr>
          <p:nvPr/>
        </p:nvPicPr>
        <p:blipFill>
          <a:blip r:embed="rId3"/>
          <a:stretch>
            <a:fillRect/>
          </a:stretch>
        </p:blipFill>
        <p:spPr>
          <a:xfrm>
            <a:off x="1077178" y="1690688"/>
            <a:ext cx="9712218" cy="4450468"/>
          </a:xfrm>
          <a:prstGeom prst="rect">
            <a:avLst/>
          </a:prstGeom>
        </p:spPr>
      </p:pic>
    </p:spTree>
    <p:extLst>
      <p:ext uri="{BB962C8B-B14F-4D97-AF65-F5344CB8AC3E}">
        <p14:creationId xmlns:p14="http://schemas.microsoft.com/office/powerpoint/2010/main" val="27528906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TotalTime>
  <Words>1914</Words>
  <Application>Microsoft Office PowerPoint</Application>
  <PresentationFormat>Widescreen</PresentationFormat>
  <Paragraphs>109</Paragraphs>
  <Slides>16</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Calibri Light</vt:lpstr>
      <vt:lpstr>MinionPro-Bold</vt:lpstr>
      <vt:lpstr>MinionPro-It</vt:lpstr>
      <vt:lpstr>MinionPro-Regular</vt:lpstr>
      <vt:lpstr>MyriadPro-Regular</vt:lpstr>
      <vt:lpstr>Open Sans</vt:lpstr>
      <vt:lpstr>Office Theme</vt:lpstr>
      <vt:lpstr>VISUALIZING FORESTS</vt:lpstr>
      <vt:lpstr>CONTENT</vt:lpstr>
      <vt:lpstr>SPLIT VARIABLES</vt:lpstr>
      <vt:lpstr>SPLIT VARIABLES</vt:lpstr>
      <vt:lpstr>SPLIT VARIABLES</vt:lpstr>
      <vt:lpstr>SPLIT VARIABLES</vt:lpstr>
      <vt:lpstr>SPLIT VARIABLES</vt:lpstr>
      <vt:lpstr>SPLIT VARIABLES</vt:lpstr>
      <vt:lpstr>SPLIT VARIABLES</vt:lpstr>
      <vt:lpstr>SPLIT VARIABLES</vt:lpstr>
      <vt:lpstr>DATA VIEW</vt:lpstr>
      <vt:lpstr>DATA VIEW</vt:lpstr>
      <vt:lpstr>DATA VIEW</vt:lpstr>
      <vt:lpstr>TRACE PLOT</vt:lpstr>
      <vt:lpstr>TRACE PLOT</vt:lpstr>
      <vt:lpstr>TRACE PLOT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VISUALIZING FORESTS</dc:title>
  <dc:creator>Nguyen trong phu Tran</dc:creator>
  <cp:lastModifiedBy>Nguyen trong phu Tran</cp:lastModifiedBy>
  <cp:revision>5</cp:revision>
  <dcterms:created xsi:type="dcterms:W3CDTF">2022-07-10T13:33:26Z</dcterms:created>
  <dcterms:modified xsi:type="dcterms:W3CDTF">2022-08-15T08:28:15Z</dcterms:modified>
</cp:coreProperties>
</file>