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3E74-0107-9BE8-AB59-515E082CD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19095-F24D-928C-6594-C901B7A2E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12D4D-BBFF-491C-C4E0-BB38DCCC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0FE5-70EE-41F1-B398-9C9F34E9B932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8BDC2-47FE-2FCF-4764-BE03DA06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CF327-0D2D-3C95-A53D-046C9E70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D8AF-5D84-404A-B91C-601E8504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E5FF9-220F-2E65-9460-539BF68A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1CA06-EA58-73D6-4B02-26EAF9E96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9B405-F437-ABC7-C829-B2872719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0FE5-70EE-41F1-B398-9C9F34E9B932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564DE-8C94-53F9-2474-8E1F7F8B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F3E86-2DEC-B101-1CB9-2DDADBABC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D8AF-5D84-404A-B91C-601E8504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9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B2CB24-446D-1AB2-2440-265D75641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7BB1F-23EA-6261-DC59-CDFD396B6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D4281-6DE9-F047-87E8-A94AD32B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0FE5-70EE-41F1-B398-9C9F34E9B932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A8905-7E5B-2FFB-E416-AB481D31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59476-E7A8-95FA-D234-4DBF39B1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D8AF-5D84-404A-B91C-601E8504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773F-2F6A-4BC9-83EF-CC36F2E4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140CB-9800-954B-4FF5-961FD9A54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EE3CB-E16D-1360-EF03-88FE7A63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0FE5-70EE-41F1-B398-9C9F34E9B932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BD304-61C9-07F0-9DB1-41218E71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CD4BB-C8A1-94F0-5034-AE82A511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D8AF-5D84-404A-B91C-601E8504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3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2FBB-A955-C987-BE00-6353DCE7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56C29-11CA-F30B-CC9C-B0401A92A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67A4F-8CB8-54E5-5C84-870C699F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0FE5-70EE-41F1-B398-9C9F34E9B932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FA121-C361-4167-F4F2-2E388DD9B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895A7-8327-40B2-8CFD-42747973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D8AF-5D84-404A-B91C-601E8504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D8304-5F5C-E1F6-61F7-8D371E29E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E1643-6350-75E5-8218-F71999A15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5CF0F-592F-C5D7-8241-269AEEFF2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CBE4B-9B34-E800-8849-D2749D9AD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0FE5-70EE-41F1-B398-9C9F34E9B932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4D513-162C-3D67-333B-82B106F0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B3E74-6817-7F6A-A0AC-88F8D827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D8AF-5D84-404A-B91C-601E8504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2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8A5C-1B34-CE7F-76F2-A92D513C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AE93B-4A2A-AD0C-6603-BA9C5E3EB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D3ABC-03F2-FA12-7BA0-0333EEEE3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E7F59-E999-6DDC-5720-B06AC9F3B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E0E39-84B0-2981-82FC-8483722F1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878286-AE80-A36B-C63D-87411F12C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0FE5-70EE-41F1-B398-9C9F34E9B932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24E7C-29E9-C981-D037-89602AAD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BA3649-499B-24F3-9646-C85A2F45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D8AF-5D84-404A-B91C-601E8504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2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83F2-5C99-E89B-D094-F646790B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F85127-9363-4FC1-AFC7-4F8ED011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0FE5-70EE-41F1-B398-9C9F34E9B932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A89E7-95FD-C255-24F9-3BD58D62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B5C69-C8A0-4D07-9377-D4C49AECF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D8AF-5D84-404A-B91C-601E8504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7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0424C-2256-2FA9-2B62-38C8D7F44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0FE5-70EE-41F1-B398-9C9F34E9B932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C2040A-A635-E497-D87E-900CFFAA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99AA0-9878-6DDB-7F3D-042E6D45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D8AF-5D84-404A-B91C-601E8504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4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9186-3C94-40AB-2CE0-18CAF457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DEFDD-0831-0E58-AAFA-8D73C739C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EC85F-A44D-046F-4BFB-2B7B6F3B2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E4DEE-97C5-7308-9A77-F68F105E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0FE5-70EE-41F1-B398-9C9F34E9B932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612F9-80AB-C122-240A-2B3BB03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20CC4-4778-731B-9CAD-7BE4088A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D8AF-5D84-404A-B91C-601E8504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5955-4DF8-2122-DE7E-484100E6B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3E4684-0C47-1A22-9E8B-DDB4C0D82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54D42-E032-518F-613B-0C33B8241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9C240-86DC-B83A-04B2-25777301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0FE5-70EE-41F1-B398-9C9F34E9B932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A664E-7061-D59F-1378-DB46543C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346B5-4E0E-54BD-3F55-70BB9275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ED8AF-5D84-404A-B91C-601E8504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4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41F8C8-9B09-2CF4-FF51-666C35EA0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03161-4EEE-DB9B-DE60-B66899656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5808E-E663-6457-0EC1-3B1204F2A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B0FE5-70EE-41F1-B398-9C9F34E9B932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D188D-772F-71F9-6C95-0D839CBAE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27ADF-EA83-9FD2-0EDC-FD99C80C2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ED8AF-5D84-404A-B91C-601E8504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1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iprot.org/docs/subcel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6EDE-2D1B-10E4-04E5-1442049A5C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6000" dirty="0">
                <a:latin typeface="Times New Roman" panose="02020603050405020304" charset="0"/>
                <a:cs typeface="Times New Roman" panose="02020603050405020304" charset="0"/>
              </a:rPr>
              <a:t>Draw cell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CA58B-7DD8-95BB-44B5-3137D1B508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Nguyen Phan Xuan Truong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https://github.com/svalvaro/drawCell</a:t>
            </a:r>
          </a:p>
        </p:txBody>
      </p:sp>
    </p:spTree>
    <p:extLst>
      <p:ext uri="{BB962C8B-B14F-4D97-AF65-F5344CB8AC3E}">
        <p14:creationId xmlns:p14="http://schemas.microsoft.com/office/powerpoint/2010/main" val="53517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5229-20DB-8271-9337-99D9406E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6C238-4BAD-8A6B-4289-6385CC9BA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principles to design</a:t>
            </a:r>
          </a:p>
          <a:p>
            <a:r>
              <a:rPr lang="en-US" dirty="0" err="1"/>
              <a:t>Drawcell</a:t>
            </a:r>
            <a:r>
              <a:rPr lang="en-US" dirty="0"/>
              <a:t> package</a:t>
            </a:r>
          </a:p>
          <a:p>
            <a:r>
              <a:rPr lang="en-US" dirty="0"/>
              <a:t>Power Point</a:t>
            </a:r>
          </a:p>
        </p:txBody>
      </p:sp>
    </p:spTree>
    <p:extLst>
      <p:ext uri="{BB962C8B-B14F-4D97-AF65-F5344CB8AC3E}">
        <p14:creationId xmlns:p14="http://schemas.microsoft.com/office/powerpoint/2010/main" val="382265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79E7-78B1-4C77-132D-888EF217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drawCell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C1D86-0FFF-708C-45B2-B2391F9B9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goal of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drawCell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is to easily obtain nice cell pictures in R!</a:t>
            </a:r>
          </a:p>
          <a:p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remotes::</a:t>
            </a:r>
            <a:r>
              <a:rPr lang="en-US" dirty="0" err="1">
                <a:solidFill>
                  <a:srgbClr val="24292F"/>
                </a:solidFill>
                <a:latin typeface="-apple-system"/>
              </a:rPr>
              <a:t>install_github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("</a:t>
            </a:r>
            <a:r>
              <a:rPr lang="en-US" dirty="0" err="1">
                <a:solidFill>
                  <a:srgbClr val="24292F"/>
                </a:solidFill>
                <a:latin typeface="-apple-system"/>
              </a:rPr>
              <a:t>rstudio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/webshot2")</a:t>
            </a:r>
          </a:p>
          <a:p>
            <a:pPr lvl="1"/>
            <a:r>
              <a:rPr lang="en-US" dirty="0" err="1">
                <a:solidFill>
                  <a:srgbClr val="24292F"/>
                </a:solidFill>
                <a:latin typeface="-apple-system"/>
              </a:rPr>
              <a:t>install.packages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("</a:t>
            </a:r>
            <a:r>
              <a:rPr lang="en-US" dirty="0" err="1">
                <a:solidFill>
                  <a:srgbClr val="24292F"/>
                </a:solidFill>
                <a:latin typeface="-apple-system"/>
              </a:rPr>
              <a:t>devtools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")</a:t>
            </a:r>
          </a:p>
          <a:p>
            <a:pPr lvl="1"/>
            <a:r>
              <a:rPr lang="en-US" dirty="0" err="1">
                <a:solidFill>
                  <a:srgbClr val="24292F"/>
                </a:solidFill>
                <a:latin typeface="-apple-system"/>
              </a:rPr>
              <a:t>devtools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::</a:t>
            </a:r>
            <a:r>
              <a:rPr lang="en-US" dirty="0" err="1">
                <a:solidFill>
                  <a:srgbClr val="24292F"/>
                </a:solidFill>
                <a:latin typeface="-apple-system"/>
              </a:rPr>
              <a:t>install_github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("</a:t>
            </a:r>
            <a:r>
              <a:rPr lang="en-US" dirty="0" err="1">
                <a:solidFill>
                  <a:srgbClr val="24292F"/>
                </a:solidFill>
                <a:latin typeface="-apple-system"/>
              </a:rPr>
              <a:t>svalvaro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/</a:t>
            </a:r>
            <a:r>
              <a:rPr lang="en-US" dirty="0" err="1">
                <a:solidFill>
                  <a:srgbClr val="24292F"/>
                </a:solidFill>
                <a:latin typeface="-apple-system"/>
              </a:rPr>
              <a:t>drawCell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")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library(</a:t>
            </a:r>
            <a:r>
              <a:rPr lang="en-US" dirty="0" err="1">
                <a:solidFill>
                  <a:srgbClr val="24292F"/>
                </a:solidFill>
                <a:latin typeface="-apple-system"/>
              </a:rPr>
              <a:t>drawCell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24292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6384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2DEF4-B3C5-00CE-54CE-A25D17B1E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24292F"/>
                </a:solidFill>
                <a:effectLst/>
                <a:latin typeface="-apple-system"/>
              </a:rPr>
              <a:t>drawCell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4456E-17B1-E9BC-387C-563D522B6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requires the </a:t>
            </a:r>
            <a:r>
              <a:rPr lang="en-US" b="1" dirty="0"/>
              <a:t>taxonomy id </a:t>
            </a:r>
            <a:r>
              <a:rPr lang="en-US" dirty="0"/>
              <a:t>of your species of interest, and one or multiple SL codes for subcellular locations that will be colored. The SL codes for each subcellular location can be found at </a:t>
            </a:r>
            <a:r>
              <a:rPr lang="en-US" b="1" dirty="0" err="1"/>
              <a:t>Uniprot</a:t>
            </a:r>
            <a:r>
              <a:rPr lang="en-US" dirty="0"/>
              <a:t> and </a:t>
            </a:r>
            <a:r>
              <a:rPr lang="en-US" b="1" dirty="0"/>
              <a:t>uniprotkb_sl2go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accent5"/>
                </a:solidFill>
              </a:rPr>
              <a:t>taxonomy id: https://www.ncbi.nlm.nih.gov/taxonomy/</a:t>
            </a:r>
          </a:p>
          <a:p>
            <a:r>
              <a:rPr lang="en-US" dirty="0">
                <a:solidFill>
                  <a:schemeClr val="accent5"/>
                </a:solidFill>
              </a:rPr>
              <a:t>SL codes for each subcellular location: </a:t>
            </a:r>
            <a:r>
              <a:rPr lang="en-US" dirty="0">
                <a:solidFill>
                  <a:schemeClr val="accent5"/>
                </a:solidFill>
                <a:hlinkClick r:id="rId2"/>
              </a:rPr>
              <a:t>https://www.uniprot.org/docs/subcell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http://current.geneontology.org/ontology/external2go/uniprotkb_sl2go</a:t>
            </a:r>
          </a:p>
        </p:txBody>
      </p:sp>
    </p:spTree>
    <p:extLst>
      <p:ext uri="{BB962C8B-B14F-4D97-AF65-F5344CB8AC3E}">
        <p14:creationId xmlns:p14="http://schemas.microsoft.com/office/powerpoint/2010/main" val="262090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E478-9A9A-AED3-D871-A29FA796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FDA79-AA1F-968E-E834-642BC49DE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8442" cy="4351338"/>
          </a:xfrm>
        </p:spPr>
        <p:txBody>
          <a:bodyPr/>
          <a:lstStyle/>
          <a:p>
            <a:r>
              <a:rPr lang="en-US" dirty="0"/>
              <a:t>To generate a cell of Homo sapiens (Taxonomy id: 9606) with highlighted Endoplasmic Reticulum (SL code: 0095) and lipid droplets (SL code: 0154):</a:t>
            </a:r>
          </a:p>
          <a:p>
            <a:r>
              <a:rPr lang="en-US" dirty="0" err="1"/>
              <a:t>drawCell</a:t>
            </a:r>
            <a:r>
              <a:rPr lang="en-US" dirty="0"/>
              <a:t>(</a:t>
            </a:r>
            <a:r>
              <a:rPr lang="en-US" dirty="0" err="1"/>
              <a:t>organism_identifier</a:t>
            </a:r>
            <a:r>
              <a:rPr lang="en-US" dirty="0"/>
              <a:t> = '9606', </a:t>
            </a:r>
            <a:r>
              <a:rPr lang="en-US" dirty="0" err="1"/>
              <a:t>sl_ids</a:t>
            </a:r>
            <a:r>
              <a:rPr lang="en-US" dirty="0"/>
              <a:t> = c('0095','0154'), color = 'yellow')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72F41-C5E1-A63D-EC22-7CE57C929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141" y="1105787"/>
            <a:ext cx="6432860" cy="484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0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AAF7C-4556-15ED-35A7-D0A20BBC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F2BE8-EDE9-A709-6614-A1A723E67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9195" cy="4351338"/>
          </a:xfrm>
        </p:spPr>
        <p:txBody>
          <a:bodyPr/>
          <a:lstStyle/>
          <a:p>
            <a:r>
              <a:rPr lang="en-US" dirty="0"/>
              <a:t>The taxonomy id for Quercus ilex a common tree in the south of Spain is 58334 and as an example I will use the SL code of the chloroplast: 0049.</a:t>
            </a:r>
          </a:p>
          <a:p>
            <a:r>
              <a:rPr lang="en-US" dirty="0" err="1"/>
              <a:t>drawCell</a:t>
            </a:r>
            <a:r>
              <a:rPr lang="en-US" dirty="0"/>
              <a:t>(</a:t>
            </a:r>
            <a:r>
              <a:rPr lang="en-US" dirty="0" err="1"/>
              <a:t>organism_identifier</a:t>
            </a:r>
            <a:r>
              <a:rPr lang="en-US" dirty="0"/>
              <a:t> = '58334', </a:t>
            </a:r>
            <a:r>
              <a:rPr lang="en-US" dirty="0" err="1"/>
              <a:t>sl_ids</a:t>
            </a:r>
            <a:r>
              <a:rPr lang="en-US" dirty="0"/>
              <a:t> = '0049', color = '</a:t>
            </a:r>
            <a:r>
              <a:rPr lang="en-US" dirty="0" err="1"/>
              <a:t>lightgreen</a:t>
            </a:r>
            <a:r>
              <a:rPr lang="en-US" dirty="0"/>
              <a:t>')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D4CA17E4-38A4-5B25-AE7F-0B37606C93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98"/>
          <a:stretch/>
        </p:blipFill>
        <p:spPr bwMode="auto">
          <a:xfrm>
            <a:off x="6007395" y="1175931"/>
            <a:ext cx="6029234" cy="478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15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A465-F093-602D-4E60-8D5D8EEE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B21DC-4042-F99B-7AB4-55D6E878F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717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the baker’s yeast Saccharomyces cerevisiae whose taxonomy id is 4932 we will highlight the nucleus: 0191 and the vacuole: 0272.</a:t>
            </a:r>
          </a:p>
          <a:p>
            <a:r>
              <a:rPr lang="en-US" dirty="0" err="1"/>
              <a:t>drawCell</a:t>
            </a:r>
            <a:r>
              <a:rPr lang="en-US" dirty="0"/>
              <a:t>(</a:t>
            </a:r>
            <a:r>
              <a:rPr lang="en-US" dirty="0" err="1"/>
              <a:t>organism_identifier</a:t>
            </a:r>
            <a:r>
              <a:rPr lang="en-US" dirty="0"/>
              <a:t> = '4932', </a:t>
            </a:r>
            <a:r>
              <a:rPr lang="en-US" dirty="0" err="1"/>
              <a:t>sl_ids</a:t>
            </a:r>
            <a:r>
              <a:rPr lang="en-US" dirty="0"/>
              <a:t> = c('0191', '0272'), color = 'pink')</a:t>
            </a:r>
          </a:p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We can also obtain pictures of viruses, yeast, and pretty much everything that exists!</a:t>
            </a:r>
            <a:endParaRPr lang="en-US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75AFDAD-BE56-2DEA-4FC0-91E585AF8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7" r="48722" b="5808"/>
          <a:stretch/>
        </p:blipFill>
        <p:spPr bwMode="auto">
          <a:xfrm>
            <a:off x="6188147" y="1027905"/>
            <a:ext cx="5875705" cy="486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478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4CF97-007F-F556-6D86-930D926C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44" y="18255"/>
            <a:ext cx="10515600" cy="1325563"/>
          </a:xfrm>
        </p:spPr>
        <p:txBody>
          <a:bodyPr/>
          <a:lstStyle/>
          <a:p>
            <a:r>
              <a:rPr lang="en-US" dirty="0"/>
              <a:t>Procreate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D0474-CABA-59CD-DAAB-118693D4A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Procreate® – Sketch, Paint, Create.">
            <a:extLst>
              <a:ext uri="{FF2B5EF4-FFF2-40B4-BE49-F238E27FC236}">
                <a16:creationId xmlns:a16="http://schemas.microsoft.com/office/drawing/2014/main" id="{D310275F-2272-C929-3807-08763A9DC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24177"/>
            <a:ext cx="10544976" cy="553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95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6E41-5C00-270F-06F8-12C4FEC02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35" y="-123972"/>
            <a:ext cx="10515600" cy="1325563"/>
          </a:xfrm>
        </p:spPr>
        <p:txBody>
          <a:bodyPr/>
          <a:lstStyle/>
          <a:p>
            <a:r>
              <a:rPr lang="en-US" dirty="0"/>
              <a:t>Power Point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50252D-C581-6B68-F0C1-29F938EE8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33" y="914399"/>
            <a:ext cx="3928084" cy="56739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4718CE-F7ED-D2DF-BCED-579886085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974" y="914400"/>
            <a:ext cx="3928084" cy="567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39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335</Words>
  <Application>Microsoft Office PowerPoint</Application>
  <PresentationFormat>Widescreen</PresentationFormat>
  <Paragraphs>33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Times New Roman</vt:lpstr>
      <vt:lpstr>Office Theme</vt:lpstr>
      <vt:lpstr>Draw cell</vt:lpstr>
      <vt:lpstr>Content</vt:lpstr>
      <vt:lpstr>drawCell</vt:lpstr>
      <vt:lpstr>drawCell</vt:lpstr>
      <vt:lpstr>Example1</vt:lpstr>
      <vt:lpstr>Example2</vt:lpstr>
      <vt:lpstr>Example3</vt:lpstr>
      <vt:lpstr>Procreate</vt:lpstr>
      <vt:lpstr>Power 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Draw cell</dc:title>
  <dc:creator>Truong Nguyen</dc:creator>
  <cp:lastModifiedBy>Truong Nguyen</cp:lastModifiedBy>
  <cp:revision>6</cp:revision>
  <dcterms:created xsi:type="dcterms:W3CDTF">2022-07-08T07:50:02Z</dcterms:created>
  <dcterms:modified xsi:type="dcterms:W3CDTF">2022-08-22T12:39:34Z</dcterms:modified>
</cp:coreProperties>
</file>