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57" r:id="rId4"/>
    <p:sldId id="258" r:id="rId5"/>
    <p:sldId id="259" r:id="rId6"/>
    <p:sldId id="260" r:id="rId7"/>
    <p:sldId id="261" r:id="rId8"/>
    <p:sldId id="262" r:id="rId9"/>
    <p:sldId id="263" r:id="rId10"/>
    <p:sldId id="264" r:id="rId11"/>
    <p:sldId id="268" r:id="rId12"/>
    <p:sldId id="270" r:id="rId13"/>
    <p:sldId id="272" r:id="rId14"/>
    <p:sldId id="265" r:id="rId15"/>
    <p:sldId id="266" r:id="rId16"/>
    <p:sldId id="267" r:id="rId17"/>
    <p:sldId id="269" r:id="rId18"/>
    <p:sldId id="271"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a:t>Handle Imbalanced Data For a Classification Problem</a:t>
            </a:r>
            <a:endParaRPr lang="zh-CN" altLang="en-US"/>
          </a:p>
        </p:txBody>
      </p:sp>
      <p:sp>
        <p:nvSpPr>
          <p:cNvPr id="5" name="副标题 4"/>
          <p:cNvSpPr>
            <a:spLocks noGrp="1"/>
          </p:cNvSpPr>
          <p:nvPr>
            <p:ph type="subTitle" idx="1"/>
          </p:nvPr>
        </p:nvSpPr>
        <p:spPr>
          <a:xfrm>
            <a:off x="1576070" y="4197033"/>
            <a:ext cx="9144000" cy="1655762"/>
          </a:xfrm>
        </p:spPr>
        <p:txBody>
          <a:bodyPr/>
          <a:lstStyle/>
          <a:p>
            <a:r>
              <a:rPr lang="en-US" altLang="zh-CN"/>
              <a:t>Phuc Loi Luu, PhD</a:t>
            </a:r>
            <a:endParaRPr lang="en-US" altLang="zh-CN"/>
          </a:p>
          <a:p>
            <a:r>
              <a:rPr lang="en-US" altLang="zh-CN"/>
              <a:t>p.luu@garvan.org.au</a:t>
            </a:r>
            <a:endParaRPr lang="en-US" altLang="zh-CN"/>
          </a:p>
          <a:p>
            <a:r>
              <a:rPr lang="en-US" altLang="zh-CN"/>
              <a:t>luu.p.loi@googlemail.com</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02335"/>
          </a:xfrm>
        </p:spPr>
        <p:txBody>
          <a:bodyPr>
            <a:normAutofit fontScale="90000"/>
          </a:bodyPr>
          <a:p>
            <a:pPr algn="ctr"/>
            <a:r>
              <a:rPr lang="en-US" sz="4000">
                <a:sym typeface="+mn-ea"/>
              </a:rPr>
              <a:t>Data approach: </a:t>
            </a:r>
            <a:r>
              <a:rPr lang="en-US" sz="4000"/>
              <a:t>SMOTE (Synthetic minority oversampling technique)</a:t>
            </a:r>
            <a:endParaRPr lang="en-US" sz="4000"/>
          </a:p>
        </p:txBody>
      </p:sp>
      <p:pic>
        <p:nvPicPr>
          <p:cNvPr id="5" name="Content Placeholder 4"/>
          <p:cNvPicPr>
            <a:picLocks noChangeAspect="1"/>
          </p:cNvPicPr>
          <p:nvPr>
            <p:ph idx="1"/>
          </p:nvPr>
        </p:nvPicPr>
        <p:blipFill>
          <a:blip r:embed="rId1"/>
          <a:stretch>
            <a:fillRect/>
          </a:stretch>
        </p:blipFill>
        <p:spPr>
          <a:xfrm>
            <a:off x="379730" y="1591310"/>
            <a:ext cx="6885305" cy="4612005"/>
          </a:xfrm>
          <a:prstGeom prst="rect">
            <a:avLst/>
          </a:prstGeom>
        </p:spPr>
      </p:pic>
      <p:sp>
        <p:nvSpPr>
          <p:cNvPr id="6" name="Text Box 5"/>
          <p:cNvSpPr txBox="1"/>
          <p:nvPr/>
        </p:nvSpPr>
        <p:spPr>
          <a:xfrm>
            <a:off x="7644765" y="2120265"/>
            <a:ext cx="4206240" cy="3138170"/>
          </a:xfrm>
          <a:prstGeom prst="rect">
            <a:avLst/>
          </a:prstGeom>
          <a:noFill/>
        </p:spPr>
        <p:txBody>
          <a:bodyPr wrap="square" rtlCol="0" anchor="t">
            <a:spAutoFit/>
          </a:bodyPr>
          <a:p>
            <a:r>
              <a:rPr lang="en-US"/>
              <a:t>The algorithm for SMOTE is as follows. For each minority sample:</a:t>
            </a:r>
            <a:endParaRPr lang="en-US"/>
          </a:p>
          <a:p>
            <a:endParaRPr lang="en-US"/>
          </a:p>
          <a:p>
            <a:r>
              <a:rPr lang="en-US"/>
              <a:t>– Find its k-nearest minority neighbours</a:t>
            </a:r>
            <a:endParaRPr lang="en-US"/>
          </a:p>
          <a:p>
            <a:endParaRPr lang="en-US"/>
          </a:p>
          <a:p>
            <a:r>
              <a:rPr lang="en-US"/>
              <a:t>– Randomly select j of these neighbours</a:t>
            </a:r>
            <a:endParaRPr lang="en-US"/>
          </a:p>
          <a:p>
            <a:endParaRPr lang="en-US"/>
          </a:p>
          <a:p>
            <a:r>
              <a:rPr lang="en-US"/>
              <a:t>– Randomly generate synthetic samples along the lines joining the minority sample and its j selected neighbours (j depends on the amount of oversampling desired)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02335"/>
          </a:xfrm>
        </p:spPr>
        <p:txBody>
          <a:bodyPr>
            <a:normAutofit fontScale="90000"/>
          </a:bodyPr>
          <a:p>
            <a:pPr algn="ctr"/>
            <a:r>
              <a:rPr lang="en-US" sz="4000">
                <a:sym typeface="+mn-ea"/>
              </a:rPr>
              <a:t>Data approach: </a:t>
            </a:r>
            <a:r>
              <a:rPr lang="en-US" sz="4000"/>
              <a:t>SMOTE (Synthetic minority oversampling technique)</a:t>
            </a:r>
            <a:endParaRPr lang="en-US" sz="4000"/>
          </a:p>
        </p:txBody>
      </p:sp>
      <p:sp>
        <p:nvSpPr>
          <p:cNvPr id="6" name="Text Box 5"/>
          <p:cNvSpPr txBox="1"/>
          <p:nvPr/>
        </p:nvSpPr>
        <p:spPr>
          <a:xfrm>
            <a:off x="7644765" y="2120265"/>
            <a:ext cx="4206240" cy="3138170"/>
          </a:xfrm>
          <a:prstGeom prst="rect">
            <a:avLst/>
          </a:prstGeom>
          <a:noFill/>
        </p:spPr>
        <p:txBody>
          <a:bodyPr wrap="square" rtlCol="0" anchor="t">
            <a:spAutoFit/>
          </a:bodyPr>
          <a:p>
            <a:r>
              <a:rPr lang="en-US"/>
              <a:t>The algorithm for SMOTE is as follows. For each minority sample:</a:t>
            </a:r>
            <a:endParaRPr lang="en-US"/>
          </a:p>
          <a:p>
            <a:endParaRPr lang="en-US"/>
          </a:p>
          <a:p>
            <a:r>
              <a:rPr lang="en-US"/>
              <a:t>– Find its k-nearest minority neighbours</a:t>
            </a:r>
            <a:endParaRPr lang="en-US"/>
          </a:p>
          <a:p>
            <a:endParaRPr lang="en-US"/>
          </a:p>
          <a:p>
            <a:r>
              <a:rPr lang="en-US"/>
              <a:t>– Randomly select j of these neighbours</a:t>
            </a:r>
            <a:endParaRPr lang="en-US"/>
          </a:p>
          <a:p>
            <a:endParaRPr lang="en-US"/>
          </a:p>
          <a:p>
            <a:r>
              <a:rPr lang="en-US"/>
              <a:t>– Randomly generate synthetic samples along the lines joining the minority sample and its j selected neighbours (j depends on the amount of oversampling desired)</a:t>
            </a:r>
            <a:endParaRPr lang="en-US"/>
          </a:p>
        </p:txBody>
      </p:sp>
      <p:pic>
        <p:nvPicPr>
          <p:cNvPr id="4" name="Content Placeholder 3"/>
          <p:cNvPicPr>
            <a:picLocks noChangeAspect="1"/>
          </p:cNvPicPr>
          <p:nvPr>
            <p:ph idx="1"/>
          </p:nvPr>
        </p:nvPicPr>
        <p:blipFill>
          <a:blip r:embed="rId1"/>
          <a:stretch>
            <a:fillRect/>
          </a:stretch>
        </p:blipFill>
        <p:spPr>
          <a:xfrm>
            <a:off x="647700" y="1653540"/>
            <a:ext cx="6248400" cy="4229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02335"/>
          </a:xfrm>
        </p:spPr>
        <p:txBody>
          <a:bodyPr>
            <a:normAutofit fontScale="90000"/>
          </a:bodyPr>
          <a:p>
            <a:pPr algn="ctr"/>
            <a:r>
              <a:rPr lang="en-US" sz="4000">
                <a:sym typeface="+mn-ea"/>
              </a:rPr>
              <a:t>Data approach: </a:t>
            </a:r>
            <a:r>
              <a:rPr lang="en-US" sz="4000"/>
              <a:t>SMOTE (Synthetic minority oversampling technique)</a:t>
            </a:r>
            <a:endParaRPr lang="en-US" sz="4000"/>
          </a:p>
        </p:txBody>
      </p:sp>
      <p:pic>
        <p:nvPicPr>
          <p:cNvPr id="5" name="Content Placeholder 4"/>
          <p:cNvPicPr>
            <a:picLocks noChangeAspect="1"/>
          </p:cNvPicPr>
          <p:nvPr>
            <p:ph idx="1"/>
          </p:nvPr>
        </p:nvPicPr>
        <p:blipFill>
          <a:blip r:embed="rId1"/>
          <a:stretch>
            <a:fillRect/>
          </a:stretch>
        </p:blipFill>
        <p:spPr>
          <a:xfrm>
            <a:off x="392430" y="2058035"/>
            <a:ext cx="5166995" cy="3159125"/>
          </a:xfrm>
          <a:prstGeom prst="rect">
            <a:avLst/>
          </a:prstGeom>
        </p:spPr>
      </p:pic>
      <p:pic>
        <p:nvPicPr>
          <p:cNvPr id="8" name="Picture 7"/>
          <p:cNvPicPr>
            <a:picLocks noChangeAspect="1"/>
          </p:cNvPicPr>
          <p:nvPr/>
        </p:nvPicPr>
        <p:blipFill>
          <a:blip r:embed="rId2"/>
          <a:stretch>
            <a:fillRect/>
          </a:stretch>
        </p:blipFill>
        <p:spPr>
          <a:xfrm>
            <a:off x="5783580" y="1651635"/>
            <a:ext cx="6143625" cy="3971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02335"/>
          </a:xfrm>
        </p:spPr>
        <p:txBody>
          <a:bodyPr/>
          <a:p>
            <a:r>
              <a:rPr lang="en-US" sz="4000">
                <a:sym typeface="+mn-ea"/>
              </a:rPr>
              <a:t>Data approach: Under</a:t>
            </a:r>
            <a:r>
              <a:rPr lang="en-US" sz="4000"/>
              <a:t>sampling</a:t>
            </a:r>
            <a:endParaRPr lang="en-US" sz="4000"/>
          </a:p>
        </p:txBody>
      </p:sp>
      <p:pic>
        <p:nvPicPr>
          <p:cNvPr id="5" name="Content Placeholder 4"/>
          <p:cNvPicPr>
            <a:picLocks noChangeAspect="1"/>
          </p:cNvPicPr>
          <p:nvPr>
            <p:ph idx="1"/>
          </p:nvPr>
        </p:nvPicPr>
        <p:blipFill>
          <a:blip r:embed="rId1"/>
          <a:stretch>
            <a:fillRect/>
          </a:stretch>
        </p:blipFill>
        <p:spPr>
          <a:xfrm>
            <a:off x="2214880" y="1654810"/>
            <a:ext cx="7381875" cy="3829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02335"/>
          </a:xfrm>
        </p:spPr>
        <p:txBody>
          <a:bodyPr/>
          <a:p>
            <a:r>
              <a:rPr lang="en-US" sz="4000">
                <a:sym typeface="+mn-ea"/>
              </a:rPr>
              <a:t>Algorithm approach: weighted learners</a:t>
            </a:r>
            <a:endParaRPr lang="en-US" sz="4000">
              <a:sym typeface="+mn-ea"/>
            </a:endParaRPr>
          </a:p>
        </p:txBody>
      </p:sp>
      <p:sp>
        <p:nvSpPr>
          <p:cNvPr id="3" name="Content Placeholder 2"/>
          <p:cNvSpPr/>
          <p:nvPr>
            <p:ph idx="1"/>
          </p:nvPr>
        </p:nvSpPr>
        <p:spPr>
          <a:xfrm>
            <a:off x="647700" y="1523365"/>
            <a:ext cx="10515600" cy="4351338"/>
          </a:xfrm>
        </p:spPr>
        <p:txBody>
          <a:bodyPr/>
          <a:p>
            <a:pPr algn="just"/>
            <a:r>
              <a:rPr lang="en-US"/>
              <a:t>We use Focal loss where we assign a higher weight to the minority class in our cost function which will penalize the model for misclassifying the minority class while at the same time reducing the weight of the majority class, causing the model to pay more attention to the underrepresented class. </a:t>
            </a:r>
            <a:endParaRPr lang="en-US"/>
          </a:p>
          <a:p>
            <a:pPr algn="just"/>
            <a:endParaRPr lang="en-US"/>
          </a:p>
          <a:p>
            <a:pPr algn="just"/>
            <a:r>
              <a:rPr lang="en-US"/>
              <a:t>Thus, boosting its importance during the learning process.</a:t>
            </a:r>
            <a:endParaRPr lang="en-US"/>
          </a:p>
          <a:p>
            <a:pPr algn="just"/>
            <a:endParaRPr lang="en-US"/>
          </a:p>
          <a:p>
            <a:pPr algn="just"/>
            <a:r>
              <a:rPr lang="en-US"/>
              <a:t>Upweighting. Upweighting is analogous to over-sampling and works by increasing the weight of one of the classes keeping the weight of the other class at one.</a:t>
            </a:r>
            <a:endParaRPr lang="en-US"/>
          </a:p>
          <a:p>
            <a:pPr algn="just"/>
            <a:endParaRPr lang="en-US"/>
          </a:p>
          <a:p>
            <a:pPr algn="just"/>
            <a:r>
              <a:rPr lang="en-US"/>
              <a:t>Down-weighting. Down-weighting is analogous to under-sampling and works by decreasing the weight of one of the classes keeping the weight of the other class at one.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02335"/>
          </a:xfrm>
        </p:spPr>
        <p:txBody>
          <a:bodyPr>
            <a:normAutofit fontScale="90000"/>
          </a:bodyPr>
          <a:p>
            <a:pPr algn="ctr"/>
            <a:r>
              <a:rPr lang="en-US" sz="4000">
                <a:sym typeface="+mn-ea"/>
              </a:rPr>
              <a:t>Algorithm approach: one-class learning or one-class classification (OCC)</a:t>
            </a:r>
            <a:endParaRPr lang="en-US" sz="4000">
              <a:sym typeface="+mn-ea"/>
            </a:endParaRPr>
          </a:p>
        </p:txBody>
      </p:sp>
      <p:sp>
        <p:nvSpPr>
          <p:cNvPr id="3" name="Content Placeholder 2"/>
          <p:cNvSpPr/>
          <p:nvPr>
            <p:ph idx="1"/>
          </p:nvPr>
        </p:nvSpPr>
        <p:spPr>
          <a:xfrm>
            <a:off x="647700" y="1591945"/>
            <a:ext cx="10515600" cy="4351338"/>
          </a:xfrm>
        </p:spPr>
        <p:txBody>
          <a:bodyPr/>
          <a:p>
            <a:pPr algn="just"/>
            <a:r>
              <a:rPr lang="en-US"/>
              <a:t>OCC can be useful in imbalanced classification problems because it provides techniques for outlier and anomaly detection. </a:t>
            </a:r>
            <a:endParaRPr lang="en-US"/>
          </a:p>
          <a:p>
            <a:pPr algn="just"/>
            <a:r>
              <a:rPr lang="en-US"/>
              <a:t>It does this by fitting the model on the majority class data (also known as positive examples) and predicting whether new data belong to the majority class or belong to the minority class (also known as negative examples) meaning it’s an outlier/anomaly. </a:t>
            </a:r>
            <a:endParaRPr lang="en-US"/>
          </a:p>
        </p:txBody>
      </p:sp>
      <p:pic>
        <p:nvPicPr>
          <p:cNvPr id="4" name="Picture 3"/>
          <p:cNvPicPr>
            <a:picLocks noChangeAspect="1"/>
          </p:cNvPicPr>
          <p:nvPr/>
        </p:nvPicPr>
        <p:blipFill>
          <a:blip r:embed="rId1"/>
          <a:stretch>
            <a:fillRect/>
          </a:stretch>
        </p:blipFill>
        <p:spPr>
          <a:xfrm>
            <a:off x="4243070" y="3432175"/>
            <a:ext cx="3048000" cy="2819400"/>
          </a:xfrm>
          <a:prstGeom prst="rect">
            <a:avLst/>
          </a:prstGeom>
        </p:spPr>
      </p:pic>
      <p:sp>
        <p:nvSpPr>
          <p:cNvPr id="5" name="Text Box 4"/>
          <p:cNvSpPr txBox="1"/>
          <p:nvPr/>
        </p:nvSpPr>
        <p:spPr>
          <a:xfrm>
            <a:off x="6718300" y="6251575"/>
            <a:ext cx="5237480" cy="368300"/>
          </a:xfrm>
          <a:prstGeom prst="rect">
            <a:avLst/>
          </a:prstGeom>
          <a:noFill/>
        </p:spPr>
        <p:txBody>
          <a:bodyPr wrap="square" rtlCol="0" anchor="t">
            <a:spAutoFit/>
          </a:bodyPr>
          <a:p>
            <a:r>
              <a:rPr lang="en-US"/>
              <a:t>https://en.wikipedia.org/wiki/One-class_classification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02335"/>
          </a:xfrm>
        </p:spPr>
        <p:txBody>
          <a:bodyPr>
            <a:normAutofit/>
          </a:bodyPr>
          <a:p>
            <a:pPr algn="ctr"/>
            <a:r>
              <a:rPr lang="en-US" sz="4000">
                <a:sym typeface="+mn-ea"/>
              </a:rPr>
              <a:t>Algorithm approach: Threshold moving</a:t>
            </a:r>
            <a:endParaRPr lang="en-US" sz="4000">
              <a:sym typeface="+mn-ea"/>
            </a:endParaRPr>
          </a:p>
        </p:txBody>
      </p:sp>
      <p:sp>
        <p:nvSpPr>
          <p:cNvPr id="3" name="Content Placeholder 2"/>
          <p:cNvSpPr/>
          <p:nvPr>
            <p:ph idx="1"/>
          </p:nvPr>
        </p:nvSpPr>
        <p:spPr>
          <a:xfrm>
            <a:off x="647700" y="1591945"/>
            <a:ext cx="10515600" cy="4351338"/>
          </a:xfrm>
        </p:spPr>
        <p:txBody>
          <a:bodyPr/>
          <a:p>
            <a:pPr algn="just"/>
            <a:r>
              <a:rPr lang="en-US"/>
              <a:t>In the case of our classifiers, many times classifiers actually predict the probability of class membership. </a:t>
            </a:r>
            <a:endParaRPr lang="en-US"/>
          </a:p>
          <a:p>
            <a:pPr algn="just"/>
            <a:r>
              <a:rPr lang="en-US"/>
              <a:t>We assign those prediction’s probabilities to a certain class based on a threshold which is usually 0.5, i.e. if the probabilities &lt; 0.5 it belongs to a certain class, and if not it belongs to the other class.</a:t>
            </a:r>
            <a:endParaRPr lang="en-US"/>
          </a:p>
          <a:p>
            <a:pPr algn="just"/>
            <a:r>
              <a:rPr lang="en-US"/>
              <a:t>For imbalanced class problems, this default threshold may not work properly. </a:t>
            </a:r>
            <a:endParaRPr lang="en-US"/>
          </a:p>
          <a:p>
            <a:pPr algn="just"/>
            <a:r>
              <a:rPr lang="en-US"/>
              <a:t>We need to change the threshold to the optimum value so that it can efficiently separate two classes. </a:t>
            </a:r>
            <a:endParaRPr lang="en-US"/>
          </a:p>
          <a:p>
            <a:pPr algn="just"/>
            <a:r>
              <a:rPr lang="en-US"/>
              <a:t>We can use ROC Curves and Precision-Recall Curves to find the optimal threshold for the classifier. </a:t>
            </a:r>
            <a:endParaRPr lang="en-US"/>
          </a:p>
          <a:p>
            <a:pPr algn="just"/>
            <a:r>
              <a:rPr lang="en-US"/>
              <a:t>We can also use a grid search method or search within a set of values to identify the optimal value.</a:t>
            </a:r>
            <a:endParaRPr lang="en-US"/>
          </a:p>
        </p:txBody>
      </p:sp>
      <p:sp>
        <p:nvSpPr>
          <p:cNvPr id="5" name="Text Box 4"/>
          <p:cNvSpPr txBox="1"/>
          <p:nvPr/>
        </p:nvSpPr>
        <p:spPr>
          <a:xfrm>
            <a:off x="574675" y="6251575"/>
            <a:ext cx="11381105" cy="368300"/>
          </a:xfrm>
          <a:prstGeom prst="rect">
            <a:avLst/>
          </a:prstGeom>
          <a:noFill/>
        </p:spPr>
        <p:txBody>
          <a:bodyPr wrap="square" rtlCol="0" anchor="t">
            <a:spAutoFit/>
          </a:bodyPr>
          <a:p>
            <a:r>
              <a:rPr lang="en-US"/>
              <a:t>https://www.analyticsvidhya.com/blog/2021/06/5-techniques-to-handle-imbalanced-data-for-a-classification-problem/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02335"/>
          </a:xfrm>
        </p:spPr>
        <p:txBody>
          <a:bodyPr>
            <a:normAutofit/>
          </a:bodyPr>
          <a:p>
            <a:pPr algn="ctr"/>
            <a:r>
              <a:rPr lang="en-US" sz="4000">
                <a:sym typeface="+mn-ea"/>
              </a:rPr>
              <a:t>Practice</a:t>
            </a:r>
            <a:endParaRPr lang="en-US" sz="4000">
              <a:sym typeface="+mn-ea"/>
            </a:endParaRPr>
          </a:p>
        </p:txBody>
      </p:sp>
      <p:sp>
        <p:nvSpPr>
          <p:cNvPr id="3" name="Content Placeholder 2"/>
          <p:cNvSpPr/>
          <p:nvPr>
            <p:ph idx="1"/>
          </p:nvPr>
        </p:nvSpPr>
        <p:spPr>
          <a:xfrm>
            <a:off x="647700" y="1591945"/>
            <a:ext cx="10515600" cy="4351338"/>
          </a:xfrm>
        </p:spPr>
        <p:txBody>
          <a:bodyPr/>
          <a:p>
            <a:pPr algn="just"/>
            <a:r>
              <a:rPr lang="en-US"/>
              <a:t>https://rpubs.com/abhaypadda/smote-for-imbalanced-data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a:t>Content</a:t>
            </a:r>
            <a:endParaRPr lang="en-US" sz="5400"/>
          </a:p>
        </p:txBody>
      </p:sp>
      <p:sp>
        <p:nvSpPr>
          <p:cNvPr id="3" name="Content Placeholder 2"/>
          <p:cNvSpPr>
            <a:spLocks noGrp="1"/>
          </p:cNvSpPr>
          <p:nvPr>
            <p:ph idx="1"/>
          </p:nvPr>
        </p:nvSpPr>
        <p:spPr/>
        <p:txBody>
          <a:bodyPr/>
          <a:p>
            <a:r>
              <a:rPr lang="en-US"/>
              <a:t>What is imbalanced data?</a:t>
            </a:r>
            <a:endParaRPr lang="en-US"/>
          </a:p>
          <a:p>
            <a:r>
              <a:rPr lang="en-US"/>
              <a:t>Problems with imbalanced data classification</a:t>
            </a:r>
            <a:endParaRPr lang="en-US"/>
          </a:p>
          <a:p>
            <a:r>
              <a:rPr lang="en-US"/>
              <a:t>Detecting </a:t>
            </a:r>
            <a:r>
              <a:rPr lang="en-US">
                <a:sym typeface="+mn-ea"/>
              </a:rPr>
              <a:t>imbalanced data classification</a:t>
            </a:r>
            <a:endParaRPr lang="en-US"/>
          </a:p>
          <a:p>
            <a:r>
              <a:rPr lang="en-US">
                <a:sym typeface="+mn-ea"/>
              </a:rPr>
              <a:t>Correcting Dataset Imbalance</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856615"/>
          </a:xfrm>
        </p:spPr>
        <p:txBody>
          <a:bodyPr>
            <a:normAutofit fontScale="90000"/>
          </a:bodyPr>
          <a:p>
            <a:pPr algn="ctr"/>
            <a:r>
              <a:rPr lang="en-US" sz="5400"/>
              <a:t>What is imbalanced data?</a:t>
            </a:r>
            <a:endParaRPr lang="en-US" sz="5400"/>
          </a:p>
        </p:txBody>
      </p:sp>
      <p:sp>
        <p:nvSpPr>
          <p:cNvPr id="3" name="Content Placeholder 2"/>
          <p:cNvSpPr>
            <a:spLocks noGrp="1"/>
          </p:cNvSpPr>
          <p:nvPr>
            <p:ph idx="1"/>
          </p:nvPr>
        </p:nvSpPr>
        <p:spPr>
          <a:xfrm>
            <a:off x="647700" y="1334135"/>
            <a:ext cx="10515600" cy="4351338"/>
          </a:xfrm>
        </p:spPr>
        <p:txBody>
          <a:bodyPr/>
          <a:p>
            <a:pPr algn="just"/>
            <a:r>
              <a:rPr lang="en-US"/>
              <a:t>Let’s assume that XYZ is a bank that issues a credit card to its customers. Now the bank is concerned that some fraudulent transactions are going on and when the bank checks their data they found that for each 2000 transaction there are only 40 Nos of fraud recorded. </a:t>
            </a:r>
            <a:endParaRPr lang="en-US"/>
          </a:p>
          <a:p>
            <a:pPr algn="just"/>
            <a:r>
              <a:rPr lang="en-US"/>
              <a:t>The number of fraud per 100 transactions is less than 2%, or we can say more than 98% transaction is “No Fraud” in nature. </a:t>
            </a:r>
            <a:endParaRPr lang="en-US"/>
          </a:p>
          <a:p>
            <a:pPr algn="just"/>
            <a:r>
              <a:rPr lang="en-US"/>
              <a:t>The class “No Fraud” is called the </a:t>
            </a:r>
            <a:r>
              <a:rPr lang="en-US" b="1"/>
              <a:t>majority</a:t>
            </a:r>
            <a:r>
              <a:rPr lang="en-US"/>
              <a:t> class, and the much smaller in size “Fraud” class is called the </a:t>
            </a:r>
            <a:r>
              <a:rPr lang="en-US" b="1"/>
              <a:t>minority</a:t>
            </a:r>
            <a:r>
              <a:rPr lang="en-US"/>
              <a:t> class.</a:t>
            </a:r>
            <a:endParaRPr lang="en-US"/>
          </a:p>
        </p:txBody>
      </p:sp>
      <p:pic>
        <p:nvPicPr>
          <p:cNvPr id="4" name="Picture 3"/>
          <p:cNvPicPr>
            <a:picLocks noChangeAspect="1"/>
          </p:cNvPicPr>
          <p:nvPr/>
        </p:nvPicPr>
        <p:blipFill>
          <a:blip r:embed="rId1"/>
          <a:stretch>
            <a:fillRect/>
          </a:stretch>
        </p:blipFill>
        <p:spPr>
          <a:xfrm>
            <a:off x="3633470" y="3730625"/>
            <a:ext cx="4543425" cy="2667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856615"/>
          </a:xfrm>
        </p:spPr>
        <p:txBody>
          <a:bodyPr>
            <a:normAutofit fontScale="90000"/>
          </a:bodyPr>
          <a:p>
            <a:pPr algn="ctr"/>
            <a:r>
              <a:rPr lang="en-US" sz="5400"/>
              <a:t>What is imbalanced data?</a:t>
            </a:r>
            <a:endParaRPr lang="en-US" sz="5400"/>
          </a:p>
        </p:txBody>
      </p:sp>
      <p:sp>
        <p:nvSpPr>
          <p:cNvPr id="3" name="Content Placeholder 2"/>
          <p:cNvSpPr>
            <a:spLocks noGrp="1"/>
          </p:cNvSpPr>
          <p:nvPr>
            <p:ph idx="1"/>
          </p:nvPr>
        </p:nvSpPr>
        <p:spPr>
          <a:xfrm>
            <a:off x="647700" y="1334135"/>
            <a:ext cx="10515600" cy="4351338"/>
          </a:xfrm>
        </p:spPr>
        <p:txBody>
          <a:bodyPr>
            <a:normAutofit/>
          </a:bodyPr>
          <a:p>
            <a:pPr algn="just"/>
            <a:r>
              <a:rPr lang="en-US"/>
              <a:t>More such example of imbalanced data is </a:t>
            </a:r>
            <a:endParaRPr lang="en-US"/>
          </a:p>
          <a:p>
            <a:pPr lvl="1" algn="just"/>
            <a:r>
              <a:rPr lang="en-US"/>
              <a:t>Disease diagnosis</a:t>
            </a:r>
            <a:endParaRPr lang="en-US"/>
          </a:p>
          <a:p>
            <a:pPr lvl="1" algn="just"/>
            <a:r>
              <a:rPr lang="en-US"/>
              <a:t>Customer churn prediction</a:t>
            </a:r>
            <a:endParaRPr lang="en-US"/>
          </a:p>
          <a:p>
            <a:pPr lvl="1" algn="just"/>
            <a:r>
              <a:rPr lang="en-US"/>
              <a:t>Fraud detection</a:t>
            </a:r>
            <a:endParaRPr lang="en-US"/>
          </a:p>
          <a:p>
            <a:pPr lvl="1" algn="just"/>
            <a:r>
              <a:rPr lang="en-US"/>
              <a:t>Natural disaster</a:t>
            </a:r>
            <a:endParaRPr lang="en-US"/>
          </a:p>
          <a:p>
            <a:pPr algn="just"/>
            <a:r>
              <a:rPr lang="en-US"/>
              <a:t>Class imbalanced is generally normal in classification problems. But, in some cases, this imbalance is quite acute where the majority class’s presence is much higher than the minority class.</a:t>
            </a:r>
            <a:endParaRPr lang="en-US"/>
          </a:p>
        </p:txBody>
      </p:sp>
      <p:pic>
        <p:nvPicPr>
          <p:cNvPr id="6" name="Picture 5"/>
          <p:cNvPicPr>
            <a:picLocks noChangeAspect="1"/>
          </p:cNvPicPr>
          <p:nvPr/>
        </p:nvPicPr>
        <p:blipFill>
          <a:blip r:embed="rId1"/>
          <a:stretch>
            <a:fillRect/>
          </a:stretch>
        </p:blipFill>
        <p:spPr>
          <a:xfrm>
            <a:off x="6278880" y="3785870"/>
            <a:ext cx="2733040" cy="2654300"/>
          </a:xfrm>
          <a:prstGeom prst="rect">
            <a:avLst/>
          </a:prstGeom>
        </p:spPr>
      </p:pic>
      <p:pic>
        <p:nvPicPr>
          <p:cNvPr id="5" name="Picture 4"/>
          <p:cNvPicPr>
            <a:picLocks noChangeAspect="1"/>
          </p:cNvPicPr>
          <p:nvPr/>
        </p:nvPicPr>
        <p:blipFill>
          <a:blip r:embed="rId2"/>
          <a:stretch>
            <a:fillRect/>
          </a:stretch>
        </p:blipFill>
        <p:spPr>
          <a:xfrm>
            <a:off x="1846580" y="3785870"/>
            <a:ext cx="2724150" cy="26054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856615"/>
          </a:xfrm>
        </p:spPr>
        <p:txBody>
          <a:bodyPr>
            <a:noAutofit/>
          </a:bodyPr>
          <a:p>
            <a:pPr algn="ctr"/>
            <a:r>
              <a:rPr lang="en-US" sz="4000"/>
              <a:t>Problems with imbalanced data classification</a:t>
            </a:r>
            <a:endParaRPr lang="en-US" sz="4000"/>
          </a:p>
        </p:txBody>
      </p:sp>
      <p:sp>
        <p:nvSpPr>
          <p:cNvPr id="3" name="Content Placeholder 2"/>
          <p:cNvSpPr>
            <a:spLocks noGrp="1"/>
          </p:cNvSpPr>
          <p:nvPr>
            <p:ph idx="1"/>
          </p:nvPr>
        </p:nvSpPr>
        <p:spPr>
          <a:xfrm>
            <a:off x="647700" y="1334135"/>
            <a:ext cx="10515600" cy="4351338"/>
          </a:xfrm>
        </p:spPr>
        <p:txBody>
          <a:bodyPr>
            <a:normAutofit/>
          </a:bodyPr>
          <a:p>
            <a:pPr algn="just"/>
            <a:r>
              <a:rPr lang="en-US"/>
              <a:t>Let’s assume we are going to predict disease from an existing dataset where for every 100 records only 5 patients are diagnosed with the disease. </a:t>
            </a:r>
            <a:endParaRPr lang="en-US"/>
          </a:p>
          <a:p>
            <a:pPr algn="just"/>
            <a:r>
              <a:rPr lang="en-US"/>
              <a:t>So, the majority class is 95% with no disease and the minority class is only 5% with the disease. </a:t>
            </a:r>
            <a:endParaRPr lang="en-US"/>
          </a:p>
          <a:p>
            <a:pPr algn="just"/>
            <a:r>
              <a:rPr lang="en-US"/>
              <a:t>Now, assume our model predicts that all 100 out of 100 patients have no disease.</a:t>
            </a:r>
            <a:endParaRPr lang="en-US"/>
          </a:p>
          <a:p>
            <a:pPr algn="just"/>
            <a:r>
              <a:rPr lang="en-US"/>
              <a:t>What is the accuracy?</a:t>
            </a:r>
            <a:endParaRPr lang="en-US"/>
          </a:p>
          <a:p>
            <a:pPr algn="just"/>
            <a:r>
              <a:rPr lang="en-US"/>
              <a:t>Compute the confusion matrix?</a:t>
            </a:r>
            <a:endParaRPr lang="en-US"/>
          </a:p>
        </p:txBody>
      </p:sp>
      <p:pic>
        <p:nvPicPr>
          <p:cNvPr id="8" name="Picture 7"/>
          <p:cNvPicPr>
            <a:picLocks noChangeAspect="1"/>
          </p:cNvPicPr>
          <p:nvPr/>
        </p:nvPicPr>
        <p:blipFill>
          <a:blip r:embed="rId1"/>
          <a:stretch>
            <a:fillRect/>
          </a:stretch>
        </p:blipFill>
        <p:spPr>
          <a:xfrm>
            <a:off x="3174365" y="4133215"/>
            <a:ext cx="4857750" cy="1771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856615"/>
          </a:xfrm>
        </p:spPr>
        <p:txBody>
          <a:bodyPr>
            <a:noAutofit/>
          </a:bodyPr>
          <a:p>
            <a:pPr algn="ctr"/>
            <a:r>
              <a:rPr lang="en-US" sz="4000">
                <a:sym typeface="+mn-ea"/>
              </a:rPr>
              <a:t>Detecting </a:t>
            </a:r>
            <a:r>
              <a:rPr lang="en-US" sz="4000">
                <a:sym typeface="+mn-ea"/>
              </a:rPr>
              <a:t>imbalanced data classification (1)</a:t>
            </a:r>
            <a:endParaRPr lang="en-US" sz="4000"/>
          </a:p>
        </p:txBody>
      </p:sp>
      <p:sp>
        <p:nvSpPr>
          <p:cNvPr id="3" name="Content Placeholder 2"/>
          <p:cNvSpPr>
            <a:spLocks noGrp="1"/>
          </p:cNvSpPr>
          <p:nvPr>
            <p:ph idx="1"/>
          </p:nvPr>
        </p:nvSpPr>
        <p:spPr>
          <a:xfrm>
            <a:off x="647700" y="1644650"/>
            <a:ext cx="10515600" cy="4041140"/>
          </a:xfrm>
        </p:spPr>
        <p:txBody>
          <a:bodyPr>
            <a:normAutofit/>
          </a:bodyPr>
          <a:p>
            <a:pPr algn="just"/>
            <a:r>
              <a:rPr lang="en-US"/>
              <a:t>For an imbalanced class dataset F1 score is a more appropriate metric, rather than accuracy. It is the harmonic mean of precision and recall and the expression is</a:t>
            </a:r>
            <a:endParaRPr lang="en-US"/>
          </a:p>
          <a:p>
            <a:pPr algn="just"/>
            <a:endParaRPr lang="en-US"/>
          </a:p>
          <a:p>
            <a:pPr algn="just"/>
            <a:endParaRPr lang="en-US"/>
          </a:p>
          <a:p>
            <a:pPr algn="just"/>
            <a:endParaRPr lang="en-US"/>
          </a:p>
          <a:p>
            <a:pPr algn="just"/>
            <a:r>
              <a:rPr lang="en-US"/>
              <a:t>F1 score only increases if both the number and quality of prediction improves.</a:t>
            </a:r>
            <a:endParaRPr lang="en-US"/>
          </a:p>
          <a:p>
            <a:pPr algn="just"/>
            <a:r>
              <a:rPr lang="en-US"/>
              <a:t>F1 score keeps the balance between precision and recall and improves the score only if the classifier identifies more of a certain class correctly.</a:t>
            </a:r>
            <a:endParaRPr lang="en-US"/>
          </a:p>
          <a:p>
            <a:pPr algn="just"/>
            <a:endParaRPr lang="en-US"/>
          </a:p>
        </p:txBody>
      </p:sp>
      <p:pic>
        <p:nvPicPr>
          <p:cNvPr id="4" name="Picture 3"/>
          <p:cNvPicPr>
            <a:picLocks noChangeAspect="1"/>
          </p:cNvPicPr>
          <p:nvPr/>
        </p:nvPicPr>
        <p:blipFill>
          <a:blip r:embed="rId1"/>
          <a:stretch>
            <a:fillRect/>
          </a:stretch>
        </p:blipFill>
        <p:spPr>
          <a:xfrm>
            <a:off x="3900805" y="2503805"/>
            <a:ext cx="3419475" cy="952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622935"/>
          </a:xfrm>
        </p:spPr>
        <p:txBody>
          <a:bodyPr>
            <a:noAutofit/>
          </a:bodyPr>
          <a:p>
            <a:pPr algn="ctr"/>
            <a:r>
              <a:rPr lang="en-US" sz="4000">
                <a:sym typeface="+mn-ea"/>
              </a:rPr>
              <a:t>Detecting </a:t>
            </a:r>
            <a:r>
              <a:rPr lang="en-US" sz="4000">
                <a:sym typeface="+mn-ea"/>
              </a:rPr>
              <a:t>imbalanced data classification (2)</a:t>
            </a:r>
            <a:endParaRPr lang="en-US" sz="4000"/>
          </a:p>
        </p:txBody>
      </p:sp>
      <p:pic>
        <p:nvPicPr>
          <p:cNvPr id="6" name="Content Placeholder 5"/>
          <p:cNvPicPr>
            <a:picLocks noChangeAspect="1"/>
          </p:cNvPicPr>
          <p:nvPr>
            <p:ph idx="1"/>
          </p:nvPr>
        </p:nvPicPr>
        <p:blipFill>
          <a:blip r:embed="rId1"/>
          <a:stretch>
            <a:fillRect/>
          </a:stretch>
        </p:blipFill>
        <p:spPr>
          <a:xfrm>
            <a:off x="3201670" y="1089660"/>
            <a:ext cx="5407025" cy="5241290"/>
          </a:xfrm>
          <a:prstGeom prst="rect">
            <a:avLst/>
          </a:prstGeom>
        </p:spPr>
      </p:pic>
      <p:sp>
        <p:nvSpPr>
          <p:cNvPr id="7" name="Text Box 6"/>
          <p:cNvSpPr txBox="1"/>
          <p:nvPr/>
        </p:nvSpPr>
        <p:spPr>
          <a:xfrm>
            <a:off x="349885" y="6330950"/>
            <a:ext cx="11110595" cy="306705"/>
          </a:xfrm>
          <a:prstGeom prst="rect">
            <a:avLst/>
          </a:prstGeom>
          <a:noFill/>
        </p:spPr>
        <p:txBody>
          <a:bodyPr wrap="square" rtlCol="0" anchor="t">
            <a:spAutoFit/>
          </a:bodyPr>
          <a:p>
            <a:r>
              <a:rPr lang="en-US" sz="1400"/>
              <a:t>https://towardsdatascience.com/precision-recall-curve-is-more-informative-than-roc-in-imbalanced-data-4c95250242f6</a:t>
            </a:r>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11860"/>
          </a:xfrm>
        </p:spPr>
        <p:txBody>
          <a:bodyPr/>
          <a:p>
            <a:pPr algn="ctr"/>
            <a:r>
              <a:rPr lang="en-US" sz="4000"/>
              <a:t>Correcting Dataset Imbalance</a:t>
            </a:r>
            <a:endParaRPr lang="en-US" sz="4000"/>
          </a:p>
        </p:txBody>
      </p:sp>
      <p:pic>
        <p:nvPicPr>
          <p:cNvPr id="4" name="Content Placeholder 3"/>
          <p:cNvPicPr>
            <a:picLocks noChangeAspect="1"/>
          </p:cNvPicPr>
          <p:nvPr>
            <p:ph idx="1"/>
          </p:nvPr>
        </p:nvPicPr>
        <p:blipFill>
          <a:blip r:embed="rId1"/>
          <a:stretch>
            <a:fillRect/>
          </a:stretch>
        </p:blipFill>
        <p:spPr>
          <a:xfrm>
            <a:off x="1179830" y="1745615"/>
            <a:ext cx="10001250" cy="3819525"/>
          </a:xfrm>
          <a:prstGeom prst="rect">
            <a:avLst/>
          </a:prstGeom>
        </p:spPr>
      </p:pic>
      <p:sp>
        <p:nvSpPr>
          <p:cNvPr id="5" name="Text Box 4"/>
          <p:cNvSpPr txBox="1"/>
          <p:nvPr/>
        </p:nvSpPr>
        <p:spPr>
          <a:xfrm>
            <a:off x="8423275" y="3467100"/>
            <a:ext cx="3197225" cy="460375"/>
          </a:xfrm>
          <a:prstGeom prst="rect">
            <a:avLst/>
          </a:prstGeom>
          <a:noFill/>
        </p:spPr>
        <p:txBody>
          <a:bodyPr wrap="square" rtlCol="0">
            <a:spAutoFit/>
          </a:bodyPr>
          <a:p>
            <a:r>
              <a:rPr lang="en-US" sz="2400"/>
              <a:t>(</a:t>
            </a:r>
            <a:r>
              <a:rPr lang="en-US" sz="2400" b="1"/>
              <a:t>Algorithm approach</a:t>
            </a:r>
            <a:r>
              <a:rPr lang="en-US" sz="2400"/>
              <a:t>)</a:t>
            </a:r>
            <a:endParaRPr lang="en-US" sz="2400"/>
          </a:p>
        </p:txBody>
      </p:sp>
      <p:sp>
        <p:nvSpPr>
          <p:cNvPr id="6" name="Text Box 5"/>
          <p:cNvSpPr txBox="1"/>
          <p:nvPr/>
        </p:nvSpPr>
        <p:spPr>
          <a:xfrm>
            <a:off x="798830" y="3425190"/>
            <a:ext cx="2480310" cy="460375"/>
          </a:xfrm>
          <a:prstGeom prst="rect">
            <a:avLst/>
          </a:prstGeom>
          <a:noFill/>
        </p:spPr>
        <p:txBody>
          <a:bodyPr wrap="square" rtlCol="0">
            <a:spAutoFit/>
          </a:bodyPr>
          <a:p>
            <a:r>
              <a:rPr lang="en-US" sz="2400"/>
              <a:t>(</a:t>
            </a:r>
            <a:r>
              <a:rPr lang="en-US" sz="2400" b="1"/>
              <a:t>Data</a:t>
            </a:r>
            <a:r>
              <a:rPr lang="en-US" sz="2400" b="1"/>
              <a:t> approach</a:t>
            </a:r>
            <a:r>
              <a:rPr lang="en-US" sz="2400"/>
              <a:t>)</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02335"/>
          </a:xfrm>
        </p:spPr>
        <p:txBody>
          <a:bodyPr/>
          <a:p>
            <a:r>
              <a:rPr lang="en-US" sz="4000">
                <a:sym typeface="+mn-ea"/>
              </a:rPr>
              <a:t>Data approach: </a:t>
            </a:r>
            <a:r>
              <a:rPr lang="en-US" sz="4000"/>
              <a:t>Oversampling</a:t>
            </a:r>
            <a:endParaRPr lang="en-US" sz="4000"/>
          </a:p>
        </p:txBody>
      </p:sp>
      <p:pic>
        <p:nvPicPr>
          <p:cNvPr id="4" name="Content Placeholder 3"/>
          <p:cNvPicPr>
            <a:picLocks noChangeAspect="1"/>
          </p:cNvPicPr>
          <p:nvPr>
            <p:ph idx="1"/>
          </p:nvPr>
        </p:nvPicPr>
        <p:blipFill>
          <a:blip r:embed="rId1"/>
          <a:stretch>
            <a:fillRect/>
          </a:stretch>
        </p:blipFill>
        <p:spPr>
          <a:xfrm>
            <a:off x="2272030" y="1605915"/>
            <a:ext cx="7267575" cy="38385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5169</Words>
  <Application>WPS Presentation</Application>
  <PresentationFormat>宽屏</PresentationFormat>
  <Paragraphs>115</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Nimbus Roman No9 L</vt:lpstr>
      <vt:lpstr>Arial Black</vt:lpstr>
      <vt:lpstr>Microsoft YaHei</vt:lpstr>
      <vt:lpstr>Droid Sans Fallback</vt:lpstr>
      <vt:lpstr>Arial Unicode MS</vt:lpstr>
      <vt:lpstr>SimSun</vt:lpstr>
      <vt:lpstr>SimSun</vt:lpstr>
      <vt:lpstr>Office Theme</vt:lpstr>
      <vt:lpstr>PowerPoint 演示文稿</vt:lpstr>
      <vt:lpstr>PowerPoint 演示文稿</vt:lpstr>
      <vt:lpstr>Content</vt:lpstr>
      <vt:lpstr>What is imbalanced data?</vt:lpstr>
      <vt:lpstr>What is imbalanced data?</vt:lpstr>
      <vt:lpstr>Problems with imbalanced data classification</vt:lpstr>
      <vt:lpstr>Detecting imbalanced data classification (1)</vt:lpstr>
      <vt:lpstr>PowerPoint 演示文稿</vt:lpstr>
      <vt:lpstr>PowerPoint 演示文稿</vt:lpstr>
      <vt:lpstr>Data approach: Oversampling</vt:lpstr>
      <vt:lpstr>Data approach: SMOTE (Synthetic minority oversampling technique)</vt:lpstr>
      <vt:lpstr>Data approach: SMOTE (Synthetic minority oversampling technique)</vt:lpstr>
      <vt:lpstr>Data approach: Oversampling</vt:lpstr>
      <vt:lpstr>Data approach: Undersampling</vt:lpstr>
      <vt:lpstr>Algorithm approach: weighted learners</vt:lpstr>
      <vt:lpstr>Algorithm approach: one-class learning or one-class classification (OCC)</vt:lpstr>
      <vt:lpstr>Algorithm approach: Threshold moving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phuluu</cp:lastModifiedBy>
  <cp:revision>51</cp:revision>
  <dcterms:created xsi:type="dcterms:W3CDTF">2022-08-10T13:35:10Z</dcterms:created>
  <dcterms:modified xsi:type="dcterms:W3CDTF">2022-08-10T13:35:10Z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