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5" r:id="rId12"/>
    <p:sldId id="266" r:id="rId13"/>
    <p:sldId id="268" r:id="rId14"/>
    <p:sldId id="269" r:id="rId15"/>
    <p:sldId id="273" r:id="rId16"/>
    <p:sldId id="270" r:id="rId17"/>
    <p:sldId id="271" r:id="rId18"/>
    <p:sldId id="272" r:id="rId19"/>
    <p:sldId id="275" r:id="rId20"/>
    <p:sldId id="274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00052"/>
            <a:ext cx="9144000" cy="2187001"/>
          </a:xfrm>
        </p:spPr>
        <p:txBody>
          <a:bodyPr/>
          <a:lstStyle/>
          <a:p>
            <a:r>
              <a:rPr lang="zh-CN" altLang="en-US">
                <a:sym typeface="+mn-ea"/>
              </a:rPr>
              <a:t>Neural Networks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27505" y="3938588"/>
            <a:ext cx="9144000" cy="1655762"/>
          </a:xfrm>
        </p:spPr>
        <p:txBody>
          <a:bodyPr/>
          <a:lstStyle/>
          <a:p>
            <a:r>
              <a:rPr lang="en-US" altLang="zh-CN">
                <a:sym typeface="+mn-ea"/>
              </a:rPr>
              <a:t>Phuc Loi Luu, PhD</a:t>
            </a:r>
            <a:endParaRPr lang="en-US" altLang="zh-CN"/>
          </a:p>
          <a:p>
            <a:r>
              <a:rPr lang="en-US" altLang="zh-CN">
                <a:sym typeface="+mn-ea"/>
              </a:rPr>
              <a:t>luu.p.loi@googlemail.com</a:t>
            </a:r>
            <a:endParaRPr lang="en-US" altLang="zh-CN"/>
          </a:p>
          <a:p>
            <a:r>
              <a:rPr lang="en-US" altLang="zh-CN"/>
              <a:t>p.luu@garvan.org.au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554355"/>
            <a:ext cx="10515600" cy="403860"/>
          </a:xfrm>
        </p:spPr>
        <p:txBody>
          <a:bodyPr>
            <a:noAutofit/>
          </a:bodyPr>
          <a:p>
            <a:r>
              <a:rPr lang="en-US" sz="3200">
                <a:latin typeface="Georgia" panose="02040502050405020303" charset="0"/>
                <a:cs typeface="Georgia" panose="02040502050405020303" charset="0"/>
              </a:rPr>
              <a:t>Neural Network</a:t>
            </a:r>
            <a:endParaRPr lang="en-US" sz="32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09600" y="6164580"/>
            <a:ext cx="8813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Beginning Deep Learning with TensorFlow Work with Keras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1527810"/>
            <a:ext cx="11176000" cy="38023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554355"/>
            <a:ext cx="10515600" cy="403860"/>
          </a:xfrm>
        </p:spPr>
        <p:txBody>
          <a:bodyPr>
            <a:noAutofit/>
          </a:bodyPr>
          <a:p>
            <a:r>
              <a:rPr lang="en-US" sz="3200">
                <a:latin typeface="Georgia" panose="02040502050405020303" charset="0"/>
                <a:cs typeface="Georgia" panose="02040502050405020303" charset="0"/>
              </a:rPr>
              <a:t>Deep Learning</a:t>
            </a:r>
            <a:endParaRPr lang="en-US" sz="32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09600" y="6164580"/>
            <a:ext cx="8813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Beginning Deep Learning with TensorFlow Work with Keras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1405890"/>
            <a:ext cx="11633200" cy="41567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55" y="372745"/>
            <a:ext cx="10515600" cy="403860"/>
          </a:xfrm>
        </p:spPr>
        <p:txBody>
          <a:bodyPr>
            <a:normAutofit fontScale="90000"/>
          </a:bodyPr>
          <a:p>
            <a:r>
              <a:rPr lang="en-US" altLang="vi-VN">
                <a:latin typeface="Georgia" panose="02040502050405020303" charset="0"/>
                <a:cs typeface="Georgia" panose="02040502050405020303" charset="0"/>
              </a:rPr>
              <a:t>AND, OR, NOT and XOR problem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8110" y="6483985"/>
            <a:ext cx="88131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https://medium.com/@stanleydukor/neural-representation-of-and-or-not-xor-and-xnor-logic-gates-perceptron-algorithm-b0275375fea1</a:t>
            </a:r>
            <a:endParaRPr lang="en-US" sz="1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" y="1281430"/>
            <a:ext cx="2847975" cy="2152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30" y="1271905"/>
            <a:ext cx="2867025" cy="2162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50" y="1167130"/>
            <a:ext cx="1590675" cy="2371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25" y="1271905"/>
            <a:ext cx="2828925" cy="2162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" y="3631565"/>
            <a:ext cx="2867025" cy="2152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6095" y="3631565"/>
            <a:ext cx="2847975" cy="21621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2545" y="3631565"/>
            <a:ext cx="5074920" cy="264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65" y="338455"/>
            <a:ext cx="10515600" cy="403860"/>
          </a:xfrm>
        </p:spPr>
        <p:txBody>
          <a:bodyPr>
            <a:noAutofit/>
          </a:bodyPr>
          <a:p>
            <a:r>
              <a:rPr lang="en-US" altLang="vi-VN" sz="3600">
                <a:latin typeface="Georgia" panose="02040502050405020303" charset="0"/>
                <a:cs typeface="Georgia" panose="02040502050405020303" charset="0"/>
              </a:rPr>
              <a:t> OR and XOR problem</a:t>
            </a:r>
            <a:endParaRPr lang="en-US" altLang="vi-VN" sz="36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8110" y="6483985"/>
            <a:ext cx="88131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https://dev.to/jbahire/demystifying-the-xor-problem-1blk</a:t>
            </a:r>
            <a:endParaRPr lang="en-US" sz="12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7530" y="1271905"/>
            <a:ext cx="2867025" cy="2162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1281430"/>
            <a:ext cx="2847975" cy="2162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685" y="3638550"/>
            <a:ext cx="6311265" cy="26504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5725" y="180975"/>
            <a:ext cx="9342755" cy="59620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68300" y="6320155"/>
            <a:ext cx="61423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https://machinelearningcoban.com/2017/02/24/mlp/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8110" y="6483985"/>
            <a:ext cx="88131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https://www.youtube.com/watch?v=kNPGXgzxoHw</a:t>
            </a:r>
            <a:endParaRPr lang="en-US" sz="1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775" y="97155"/>
            <a:ext cx="8934450" cy="57816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99160" y="6115685"/>
            <a:ext cx="102292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Homework 3</a:t>
            </a:r>
            <a:r>
              <a:rPr lang="en-US"/>
              <a:t>: create a neural network for this example to solve the XOR problem using R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8110" y="6483985"/>
            <a:ext cx="88131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https://github.com/cs231n/cs231n.github.io/blob/master/neural-networks-1.md</a:t>
            </a:r>
            <a:endParaRPr lang="en-US" sz="1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65" y="338455"/>
            <a:ext cx="10515600" cy="403860"/>
          </a:xfrm>
        </p:spPr>
        <p:txBody>
          <a:bodyPr>
            <a:noAutofit/>
          </a:bodyPr>
          <a:p>
            <a:r>
              <a:rPr lang="en-US" altLang="vi-VN" sz="3600">
                <a:latin typeface="Georgia" panose="02040502050405020303" charset="0"/>
                <a:cs typeface="Georgia" panose="02040502050405020303" charset="0"/>
              </a:rPr>
              <a:t> But too many hidden layers will lead to overfit</a:t>
            </a:r>
            <a:endParaRPr lang="en-US" altLang="vi-VN" sz="3600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1605" y="3336290"/>
            <a:ext cx="8739505" cy="3147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705" y="1019810"/>
            <a:ext cx="7138670" cy="21164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8110" y="6483985"/>
            <a:ext cx="88131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https://discuss.boardinfinity.com/t/what-do-you-mean-by-convolutional-neural-network/8533</a:t>
            </a:r>
            <a:endParaRPr lang="en-US" sz="12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130" y="662305"/>
            <a:ext cx="9644380" cy="45288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25" y="1135380"/>
            <a:ext cx="9400540" cy="47161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56920" y="685800"/>
            <a:ext cx="1029843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sz="2800" b="1"/>
              <a:t>Homework 4</a:t>
            </a:r>
            <a:r>
              <a:rPr lang="en-US" sz="2800"/>
              <a:t>: Plot the decision boundary with number of hidden layer = 3, 5, 10 for the Iris data with the last 2 class (- Setosa)</a:t>
            </a:r>
            <a:endParaRPr lang="en-US" sz="2800"/>
          </a:p>
        </p:txBody>
      </p:sp>
      <p:sp>
        <p:nvSpPr>
          <p:cNvPr id="2" name="Text Box 1"/>
          <p:cNvSpPr txBox="1"/>
          <p:nvPr/>
        </p:nvSpPr>
        <p:spPr>
          <a:xfrm>
            <a:off x="756920" y="2221230"/>
            <a:ext cx="1029843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sz="2800" b="1"/>
              <a:t>Homework 5</a:t>
            </a:r>
            <a:r>
              <a:rPr lang="en-US" sz="2800"/>
              <a:t>: Build the NN for homework 1 using cross entropy loss function and compare the results to homework 1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/>
              <a:t>Content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Review Linear Regression and Logistic Regression</a:t>
            </a:r>
            <a:endParaRPr lang="en-US"/>
          </a:p>
          <a:p>
            <a:r>
              <a:rPr lang="en-US"/>
              <a:t>Decision Boundary</a:t>
            </a:r>
            <a:endParaRPr lang="en-US"/>
          </a:p>
          <a:p>
            <a:r>
              <a:rPr lang="en-US"/>
              <a:t>Introduction to Neural Network</a:t>
            </a:r>
            <a:endParaRPr lang="en-US"/>
          </a:p>
          <a:p>
            <a:r>
              <a:rPr lang="en-US"/>
              <a:t>Example 1: coding a perceptron</a:t>
            </a:r>
            <a:endParaRPr lang="en-US"/>
          </a:p>
          <a:p>
            <a:r>
              <a:rPr lang="en-US">
                <a:sym typeface="+mn-ea"/>
              </a:rPr>
              <a:t>Example 2: calculate a perceptron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XOR Problem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11860"/>
          </a:xfrm>
        </p:spPr>
        <p:txBody>
          <a:bodyPr/>
          <a:p>
            <a:r>
              <a:rPr lang="en-US" sz="3600">
                <a:sym typeface="+mn-ea"/>
              </a:rPr>
              <a:t>Review Linear Regression and Logistic Regression</a:t>
            </a:r>
            <a:endParaRPr lang="en-US" sz="3600">
              <a:sym typeface="+mn-ea"/>
            </a:endParaRPr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647700" y="1047750"/>
          <a:ext cx="11119485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65"/>
                <a:gridCol w="2889250"/>
                <a:gridCol w="3638550"/>
                <a:gridCol w="40589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Supervise Learning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Linear Regression (Regression)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Logistic Regression  (Classification)</a:t>
                      </a:r>
                      <a:endParaRPr lang="en-US" sz="16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Response/ Dependent variable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Continuous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Binary/Bernulli/Binominal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Loss/Cost Function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L1, L2=Sum(y-yh)^2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Cross entropy = ?</a:t>
                      </a:r>
                      <a:endParaRPr 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Find Solution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/>
                        <a:t>1. Gradient descent 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2. Pseudo Inverse: Ax=b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A</a:t>
                      </a:r>
                      <a:r>
                        <a:rPr lang="en-US" sz="1600" baseline="30000"/>
                        <a:t>T</a:t>
                      </a:r>
                      <a:r>
                        <a:rPr lang="en-US" sz="1600"/>
                        <a:t>Ax=A</a:t>
                      </a:r>
                      <a:r>
                        <a:rPr lang="en-US" sz="1600" baseline="30000"/>
                        <a:t>T</a:t>
                      </a:r>
                      <a:r>
                        <a:rPr lang="en-US" sz="1600"/>
                        <a:t>b</a:t>
                      </a:r>
                      <a:endParaRPr lang="en-US" sz="1600"/>
                    </a:p>
                    <a:p>
                      <a:pPr>
                        <a:buNone/>
                      </a:pPr>
                      <a:r>
                        <a:rPr lang="en-US" sz="1600"/>
                        <a:t>x = (</a:t>
                      </a:r>
                      <a:r>
                        <a:rPr lang="en-US" sz="1600">
                          <a:sym typeface="+mn-ea"/>
                        </a:rPr>
                        <a:t>A</a:t>
                      </a:r>
                      <a:r>
                        <a:rPr lang="en-US" sz="1600" baseline="30000">
                          <a:sym typeface="+mn-ea"/>
                        </a:rPr>
                        <a:t>T</a:t>
                      </a:r>
                      <a:r>
                        <a:rPr lang="en-US" sz="1600">
                          <a:sym typeface="+mn-ea"/>
                        </a:rPr>
                        <a:t>A</a:t>
                      </a:r>
                      <a:r>
                        <a:rPr lang="en-US" sz="1600"/>
                        <a:t>)</a:t>
                      </a:r>
                      <a:r>
                        <a:rPr lang="en-US" sz="1600" baseline="30000"/>
                        <a:t>-1</a:t>
                      </a:r>
                      <a:r>
                        <a:rPr lang="en-US" sz="1600">
                          <a:sym typeface="+mn-ea"/>
                        </a:rPr>
                        <a:t>A</a:t>
                      </a:r>
                      <a:r>
                        <a:rPr lang="en-US" sz="1600" baseline="30000">
                          <a:sym typeface="+mn-ea"/>
                        </a:rPr>
                        <a:t>T</a:t>
                      </a:r>
                      <a:r>
                        <a:rPr lang="en-US" sz="1600">
                          <a:sym typeface="+mn-ea"/>
                        </a:rPr>
                        <a:t>b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sym typeface="+mn-ea"/>
                        </a:rPr>
                        <a:t>1. Gradient descent </a:t>
                      </a:r>
                      <a:endParaRPr lang="en-US" sz="1600"/>
                    </a:p>
                    <a:p>
                      <a:pPr>
                        <a:buNone/>
                      </a:pP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885" y="3547745"/>
            <a:ext cx="6115685" cy="2621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" y="3973195"/>
            <a:ext cx="2627630" cy="21024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337310" y="6402070"/>
            <a:ext cx="88309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https://www.javatpoint.com/linear-regression-vs-logistic-regression-in-machine-learning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570" y="3762375"/>
            <a:ext cx="3237865" cy="23133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817245"/>
          </a:xfrm>
        </p:spPr>
        <p:txBody>
          <a:bodyPr/>
          <a:p>
            <a:r>
              <a:rPr lang="en-US" sz="4400">
                <a:sym typeface="+mn-ea"/>
              </a:rPr>
              <a:t>Decision Boundary</a:t>
            </a:r>
            <a:endParaRPr lang="en-US" sz="4400"/>
          </a:p>
        </p:txBody>
      </p:sp>
      <p:sp>
        <p:nvSpPr>
          <p:cNvPr id="5" name="Text Box 4"/>
          <p:cNvSpPr txBox="1"/>
          <p:nvPr/>
        </p:nvSpPr>
        <p:spPr>
          <a:xfrm>
            <a:off x="647700" y="6263640"/>
            <a:ext cx="6628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https://rpubs.com/ZheWangDataAnalytics/DecisionBoundary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910" y="1487170"/>
            <a:ext cx="2354580" cy="16821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1387475"/>
            <a:ext cx="2315210" cy="1654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790" y="1355725"/>
            <a:ext cx="2404745" cy="171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10" y="3608705"/>
            <a:ext cx="2743200" cy="19596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790" y="3608705"/>
            <a:ext cx="2733040" cy="1952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6670" y="3744595"/>
            <a:ext cx="3096260" cy="22117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817245"/>
          </a:xfrm>
        </p:spPr>
        <p:txBody>
          <a:bodyPr/>
          <a:p>
            <a:r>
              <a:rPr lang="en-US" sz="4400">
                <a:sym typeface="+mn-ea"/>
              </a:rPr>
              <a:t>Introduction to Neural Network</a:t>
            </a:r>
            <a:endParaRPr lang="en-US" sz="4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2515" y="1423035"/>
            <a:ext cx="6918960" cy="2430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00" y="4172585"/>
            <a:ext cx="3698875" cy="2519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817245"/>
          </a:xfrm>
        </p:spPr>
        <p:txBody>
          <a:bodyPr/>
          <a:p>
            <a:r>
              <a:rPr lang="en-US" sz="4400">
                <a:sym typeface="+mn-ea"/>
              </a:rPr>
              <a:t>Introduction to Neural Network</a:t>
            </a:r>
            <a:endParaRPr lang="en-US" sz="4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4585" y="1250315"/>
            <a:ext cx="3500755" cy="1229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105" y="4276725"/>
            <a:ext cx="3698875" cy="2519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80" y="2585085"/>
            <a:ext cx="4762500" cy="33813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01955" y="6277610"/>
            <a:ext cx="6039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https://machinelearningcoban.com/2017/01/21/perceptron/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554355"/>
            <a:ext cx="10515600" cy="403860"/>
          </a:xfrm>
        </p:spPr>
        <p:txBody>
          <a:bodyPr>
            <a:normAutofit fontScale="90000"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Perceptron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265" y="1408430"/>
            <a:ext cx="7189470" cy="36258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09600" y="6164580"/>
            <a:ext cx="88131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https://towardsdatascience.com/how-neural-networks-solve-the-xor-problem-59763136bdd7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868045"/>
          </a:xfrm>
        </p:spPr>
        <p:txBody>
          <a:bodyPr/>
          <a:p>
            <a:r>
              <a:rPr lang="en-US">
                <a:sym typeface="+mn-ea"/>
              </a:rPr>
              <a:t>Example 1: coding a perceptron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33360" y="1485900"/>
            <a:ext cx="2571750" cy="26289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318260" y="2959100"/>
            <a:ext cx="50025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https://www.youtube.com/watch?v=gQLKufQ35VE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012825" y="5972175"/>
            <a:ext cx="6981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Homework 1</a:t>
            </a:r>
            <a:r>
              <a:rPr lang="en-US"/>
              <a:t>: create a neural network to solve this problem using R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868045"/>
          </a:xfrm>
        </p:spPr>
        <p:txBody>
          <a:bodyPr/>
          <a:p>
            <a:r>
              <a:rPr lang="en-US">
                <a:sym typeface="+mn-ea"/>
              </a:rPr>
              <a:t>Example 2: calculate a perceptron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20445" y="1230630"/>
            <a:ext cx="53479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https://www.youtube.com/watch?v=LPBRVWTstEU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9650" y="1825625"/>
            <a:ext cx="9790430" cy="43516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34085" y="6309360"/>
            <a:ext cx="102292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Homework 2</a:t>
            </a:r>
            <a:r>
              <a:rPr lang="en-US"/>
              <a:t>: create a neural network (linear and sigmoid function) to solve this problem using R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2281</Words>
  <Application>WPS Presentation</Application>
  <PresentationFormat>宽屏</PresentationFormat>
  <Paragraphs>114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Georgia</vt:lpstr>
      <vt:lpstr>FreeSerif</vt:lpstr>
      <vt:lpstr>Office Theme</vt:lpstr>
      <vt:lpstr>PowerPoint 演示文稿</vt:lpstr>
      <vt:lpstr>PowerPoint 演示文稿</vt:lpstr>
      <vt:lpstr>Content</vt:lpstr>
      <vt:lpstr>Content</vt:lpstr>
      <vt:lpstr>Decision Boundary</vt:lpstr>
      <vt:lpstr>Introduction to Neural Network</vt:lpstr>
      <vt:lpstr>Class exercise: create a similar plot as below</vt:lpstr>
      <vt:lpstr>PowerPoint 演示文稿</vt:lpstr>
      <vt:lpstr>Example 1: coding a perceptron</vt:lpstr>
      <vt:lpstr>Neural Network</vt:lpstr>
      <vt:lpstr>Deep Learning</vt:lpstr>
      <vt:lpstr>Class exercise: plot AND, OR, NOT, XOR problem</vt:lpstr>
      <vt:lpstr>Class exercise: plot AND, OR, NOT, XOR problem</vt:lpstr>
      <vt:lpstr>PowerPoint 演示文稿</vt:lpstr>
      <vt:lpstr> OR and XOR problem</vt:lpstr>
      <vt:lpstr> OR and XOR problem</vt:lpstr>
      <vt:lpstr> But too many hidden layers will lead to overfit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phuluu</cp:lastModifiedBy>
  <cp:revision>53</cp:revision>
  <dcterms:created xsi:type="dcterms:W3CDTF">2022-05-25T12:54:16Z</dcterms:created>
  <dcterms:modified xsi:type="dcterms:W3CDTF">2022-05-25T12:54:16Z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