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92" r:id="rId5"/>
    <p:sldId id="293" r:id="rId6"/>
    <p:sldId id="294" r:id="rId7"/>
    <p:sldId id="295" r:id="rId8"/>
    <p:sldId id="296" r:id="rId9"/>
    <p:sldId id="328" r:id="rId11"/>
    <p:sldId id="329" r:id="rId12"/>
    <p:sldId id="330" r:id="rId13"/>
    <p:sldId id="332" r:id="rId14"/>
    <p:sldId id="278" r:id="rId15"/>
    <p:sldId id="267" r:id="rId16"/>
    <p:sldId id="297" r:id="rId17"/>
    <p:sldId id="262" r:id="rId18"/>
    <p:sldId id="263" r:id="rId19"/>
    <p:sldId id="264" r:id="rId20"/>
    <p:sldId id="316" r:id="rId21"/>
    <p:sldId id="353" r:id="rId22"/>
    <p:sldId id="268" r:id="rId23"/>
    <p:sldId id="354" r:id="rId24"/>
    <p:sldId id="355" r:id="rId25"/>
    <p:sldId id="318" r:id="rId2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procedure outlined above cannot be applied, because for real data we cannot generate new samples from the original population.</a:t>
            </a:r>
            <a:endParaRPr lang="en-US"/>
          </a:p>
          <a:p>
            <a:r>
              <a:rPr lang="en-US"/>
              <a:t>• However, the bootstrap approach allows us to use a computer to mimic the process of obtaining new data sets, so that we can estimate the variability of our estimate</a:t>
            </a:r>
            <a:endParaRPr lang="en-US"/>
          </a:p>
          <a:p>
            <a:r>
              <a:rPr lang="en-US"/>
              <a:t>without generating additional samples.</a:t>
            </a:r>
            <a:endParaRPr lang="en-US"/>
          </a:p>
          <a:p>
            <a:r>
              <a:rPr lang="en-US"/>
              <a:t>• Rather than repeatedly obtaining independent data sets from the population, we instead obtain distinct data sets by repeatedly sampling observations from the original data</a:t>
            </a:r>
            <a:endParaRPr lang="en-US"/>
          </a:p>
          <a:p>
            <a:r>
              <a:rPr lang="en-US"/>
              <a:t>set with replacement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procedure outlined above cannot be applied, because for real data we cannot generate new samples from the original population.</a:t>
            </a:r>
            <a:endParaRPr lang="en-US"/>
          </a:p>
          <a:p>
            <a:r>
              <a:rPr lang="en-US"/>
              <a:t>• However, the bootstrap approach allows us to use a computer to mimic the process of obtaining new data sets, so that we can estimate the variability of our estimate</a:t>
            </a:r>
            <a:endParaRPr lang="en-US"/>
          </a:p>
          <a:p>
            <a:r>
              <a:rPr lang="en-US"/>
              <a:t>without generating additional samples.</a:t>
            </a:r>
            <a:endParaRPr lang="en-US"/>
          </a:p>
          <a:p>
            <a:r>
              <a:rPr lang="en-US"/>
              <a:t>• Rather than repeatedly obtaining independent data sets from the population, we instead obtain distinct data sets by repeatedly sampling observations from the original data</a:t>
            </a:r>
            <a:endParaRPr lang="en-US"/>
          </a:p>
          <a:p>
            <a:r>
              <a:rPr lang="en-US"/>
              <a:t>set with replacement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Unfortunately standard errors have a major disadvantage: for most statistical estimators other than the mean there is no formula like (2.2) to provide</a:t>
            </a:r>
            <a:endParaRPr lang="en-US"/>
          </a:p>
          <a:p>
            <a:r>
              <a:rPr lang="en-US"/>
              <a:t>estimated standard errors. In other words, it is hard to assess the accuracy of an estimate other than the mean</a:t>
            </a:r>
            <a:r>
              <a:rPr lang="en-US" altLang="en-US"/>
              <a:t>.</a:t>
            </a:r>
            <a:endParaRPr lang="en-US" altLang="en-US"/>
          </a:p>
          <a:p>
            <a:endParaRPr lang="en-US" altLang="en-US"/>
          </a:p>
          <a:p>
            <a:r>
              <a:rPr lang="en-US" altLang="en-US"/>
              <a:t> The two medians are 94 for treatment and 46 for control, giving an estimated difference of 48, considerably more than the difference of the means. But how accurate are these medians? </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Creating the bootstrap and out-of-bag datasets is crucial since it is used to test the accuracy of a random forest algorithm. For example, a model that produces 50 trees using the bootstrap/out-of-bag datasets will have a better accuracy than if it produced 10 trees. Since the algorithm generates multiple trees and therefore multiple datasets the chance that an object is left out of the bootstrap dataset is low. The next few sections talk about how the random forest algorithm works in more detail.</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0480" y="1703705"/>
            <a:ext cx="12252960" cy="1214755"/>
          </a:xfrm>
        </p:spPr>
        <p:txBody>
          <a:bodyPr>
            <a:scene3d>
              <a:camera prst="orthographicFront"/>
              <a:lightRig rig="threePt" dir="t"/>
            </a:scene3d>
          </a:bodyPr>
          <a:p>
            <a:r>
              <a:rPr lang="en-US" altLang="en-US">
                <a:solidFill>
                  <a:schemeClr val="accent1"/>
                </a:solidFill>
                <a:effectLst>
                  <a:outerShdw blurRad="38100" dist="25400" dir="5400000" algn="ctr" rotWithShape="0">
                    <a:srgbClr val="6E747A">
                      <a:alpha val="43000"/>
                    </a:srgbClr>
                  </a:outerShdw>
                </a:effectLst>
              </a:rPr>
              <a:t>Booostrap  </a:t>
            </a:r>
            <a:endParaRPr lang="en-US" altLang="en-US">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29845" y="2918460"/>
            <a:ext cx="12194540" cy="1655445"/>
          </a:xfrm>
        </p:spPr>
        <p:txBody>
          <a:bodyPr/>
          <a:p>
            <a:r>
              <a:rPr lang="en-US" altLang="en-US"/>
              <a:t>Nguyen Minh Hoang </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40005"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pic>
        <p:nvPicPr>
          <p:cNvPr id="4" name="Picture 3" descr="Screenshot from 2022-06-05 13-06-24"/>
          <p:cNvPicPr>
            <a:picLocks noChangeAspect="1"/>
          </p:cNvPicPr>
          <p:nvPr/>
        </p:nvPicPr>
        <p:blipFill>
          <a:blip r:embed="rId1"/>
          <a:stretch>
            <a:fillRect/>
          </a:stretch>
        </p:blipFill>
        <p:spPr>
          <a:xfrm>
            <a:off x="1758315" y="890270"/>
            <a:ext cx="8253730" cy="5903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700"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Screenshot from 2022-05-19 09-31-55"/>
          <p:cNvPicPr>
            <a:picLocks noChangeAspect="1"/>
          </p:cNvPicPr>
          <p:nvPr/>
        </p:nvPicPr>
        <p:blipFill>
          <a:blip r:embed="rId1"/>
          <a:stretch>
            <a:fillRect/>
          </a:stretch>
        </p:blipFill>
        <p:spPr>
          <a:xfrm>
            <a:off x="1889125" y="826770"/>
            <a:ext cx="8828405" cy="59251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70" y="727075"/>
            <a:ext cx="12164060" cy="607060"/>
          </a:xfrm>
        </p:spPr>
        <p:txBody>
          <a:bodyPr/>
          <a:p>
            <a:pPr algn="ctr"/>
            <a:r>
              <a:rPr lang="en-US" altLang="en-US" sz="2400"/>
              <a:t>Boootstrap method = a method of inference </a:t>
            </a:r>
            <a:endParaRPr lang="en-US" altLang="en-US" sz="2400"/>
          </a:p>
        </p:txBody>
      </p:sp>
      <p:sp>
        <p:nvSpPr>
          <p:cNvPr id="3" name="Content Placeholder 2"/>
          <p:cNvSpPr>
            <a:spLocks noGrp="1"/>
          </p:cNvSpPr>
          <p:nvPr>
            <p:ph idx="1"/>
          </p:nvPr>
        </p:nvSpPr>
        <p:spPr>
          <a:xfrm>
            <a:off x="13970" y="1386840"/>
            <a:ext cx="11992610" cy="2110105"/>
          </a:xfrm>
        </p:spPr>
        <p:txBody>
          <a:bodyPr/>
          <a:p>
            <a:pPr marL="0" indent="0" algn="ctr">
              <a:buNone/>
            </a:pPr>
            <a:r>
              <a:rPr lang="en-US" altLang="en-US" sz="2400"/>
              <a:t>Basic idea: to generate a lot of artifical datasets and to access the variability of a statistic from  its variability over all the sets of afrtificial data.  </a:t>
            </a:r>
            <a:endParaRPr lang="en-US" altLang="en-US" sz="2400"/>
          </a:p>
        </p:txBody>
      </p:sp>
      <p:pic>
        <p:nvPicPr>
          <p:cNvPr id="4" name="Picture 3" descr="Screenshot from 2022-05-17 16-15-48"/>
          <p:cNvPicPr>
            <a:picLocks noChangeAspect="1"/>
          </p:cNvPicPr>
          <p:nvPr/>
        </p:nvPicPr>
        <p:blipFill>
          <a:blip r:embed="rId1"/>
          <a:stretch>
            <a:fillRect/>
          </a:stretch>
        </p:blipFill>
        <p:spPr>
          <a:xfrm>
            <a:off x="2646680" y="2219960"/>
            <a:ext cx="7081520" cy="3294380"/>
          </a:xfrm>
          <a:prstGeom prst="rect">
            <a:avLst/>
          </a:prstGeom>
        </p:spPr>
      </p:pic>
      <p:sp>
        <p:nvSpPr>
          <p:cNvPr id="5" name="Text Box 4"/>
          <p:cNvSpPr txBox="1"/>
          <p:nvPr/>
        </p:nvSpPr>
        <p:spPr>
          <a:xfrm>
            <a:off x="13335"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5715" y="651510"/>
            <a:ext cx="12149455" cy="755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3970" y="5697855"/>
            <a:ext cx="12001500" cy="922020"/>
          </a:xfrm>
          <a:prstGeom prst="rect">
            <a:avLst/>
          </a:prstGeom>
          <a:noFill/>
        </p:spPr>
        <p:txBody>
          <a:bodyPr wrap="square" rtlCol="0" anchor="t">
            <a:spAutoFit/>
          </a:bodyPr>
          <a:p>
            <a:r>
              <a:rPr lang="en-US"/>
              <a:t>Each of these “bootstrap data sets” is created by sampling with replacement, and is the same size as our original dataset. As a result some observations may appear more than once in a given bootstrap data set and some not at all</a:t>
            </a:r>
            <a:r>
              <a:rPr lang="en-US" altLang="en-US"/>
              <a:t>.</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105" y="38735"/>
            <a:ext cx="12029440" cy="818515"/>
          </a:xfrm>
        </p:spPr>
        <p:txBody>
          <a:bodyPr>
            <a:scene3d>
              <a:camera prst="orthographicFront"/>
              <a:lightRig rig="threePt" dir="t"/>
            </a:scene3d>
          </a:bodyPr>
          <a:p>
            <a:pPr algn="ctr"/>
            <a:r>
              <a:rPr lang="en-US" altLang="en-US" sz="3600">
                <a:solidFill>
                  <a:schemeClr val="accent1"/>
                </a:solidFill>
                <a:effectLst>
                  <a:outerShdw blurRad="38100" dist="25400" dir="5400000" algn="ctr" rotWithShape="0">
                    <a:srgbClr val="6E747A">
                      <a:alpha val="43000"/>
                    </a:srgbClr>
                  </a:outerShdw>
                </a:effectLst>
              </a:rPr>
              <a:t>Sampling with Replacement </a:t>
            </a:r>
            <a:endParaRPr lang="en-US" altLang="en-US" sz="3600">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346710" y="1364615"/>
            <a:ext cx="11634470" cy="645160"/>
          </a:xfrm>
          <a:prstGeom prst="rect">
            <a:avLst/>
          </a:prstGeom>
          <a:noFill/>
        </p:spPr>
        <p:txBody>
          <a:bodyPr wrap="square" rtlCol="0">
            <a:spAutoFit/>
          </a:bodyPr>
          <a:p>
            <a:r>
              <a:rPr lang="en-US" altLang="en-US" b="1"/>
              <a:t>Sampling without replacement</a:t>
            </a:r>
            <a:r>
              <a:rPr lang="en-US" altLang="en-US"/>
              <a:t>: each sample unit of the population has only one chance to be selected n the sample. </a:t>
            </a:r>
            <a:endParaRPr lang="en-US" altLang="en-US"/>
          </a:p>
        </p:txBody>
      </p:sp>
      <p:sp>
        <p:nvSpPr>
          <p:cNvPr id="5" name="Text Box 4"/>
          <p:cNvSpPr txBox="1"/>
          <p:nvPr/>
        </p:nvSpPr>
        <p:spPr>
          <a:xfrm>
            <a:off x="346710" y="2197735"/>
            <a:ext cx="11854815" cy="645160"/>
          </a:xfrm>
          <a:prstGeom prst="rect">
            <a:avLst/>
          </a:prstGeom>
          <a:noFill/>
        </p:spPr>
        <p:txBody>
          <a:bodyPr wrap="square" rtlCol="0">
            <a:spAutoFit/>
          </a:bodyPr>
          <a:p>
            <a:r>
              <a:rPr lang="en-US" altLang="en-US" b="1"/>
              <a:t>Sampling with replacement</a:t>
            </a:r>
            <a:r>
              <a:rPr lang="en-US" altLang="en-US"/>
              <a:t>: a sample unit selected at random from the population is returned to the population, and then a second unit is selected at random   </a:t>
            </a:r>
            <a:endParaRPr lang="en-US" altLang="en-US"/>
          </a:p>
        </p:txBody>
      </p:sp>
      <p:pic>
        <p:nvPicPr>
          <p:cNvPr id="6" name="Picture 5" descr="Screenshot from 2022-05-17 06-25-35"/>
          <p:cNvPicPr>
            <a:picLocks noChangeAspect="1"/>
          </p:cNvPicPr>
          <p:nvPr/>
        </p:nvPicPr>
        <p:blipFill>
          <a:blip r:embed="rId1"/>
          <a:stretch>
            <a:fillRect/>
          </a:stretch>
        </p:blipFill>
        <p:spPr>
          <a:xfrm>
            <a:off x="5715" y="2973070"/>
            <a:ext cx="5255895" cy="2136140"/>
          </a:xfrm>
          <a:prstGeom prst="rect">
            <a:avLst/>
          </a:prstGeom>
        </p:spPr>
      </p:pic>
      <p:sp>
        <p:nvSpPr>
          <p:cNvPr id="7" name="Rectangle 6"/>
          <p:cNvSpPr/>
          <p:nvPr/>
        </p:nvSpPr>
        <p:spPr>
          <a:xfrm>
            <a:off x="5715" y="651510"/>
            <a:ext cx="12149455" cy="755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4481195" y="3164840"/>
            <a:ext cx="7499985" cy="22548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1"/>
          <p:cNvSpPr>
            <a:spLocks noGrp="1"/>
          </p:cNvSpPr>
          <p:nvPr/>
        </p:nvSpPr>
        <p:spPr>
          <a:xfrm>
            <a:off x="78105" y="38735"/>
            <a:ext cx="12029440" cy="818515"/>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600">
                <a:solidFill>
                  <a:schemeClr val="accent1"/>
                </a:solidFill>
                <a:effectLst>
                  <a:outerShdw blurRad="38100" dist="25400" dir="5400000" algn="ctr" rotWithShape="0">
                    <a:srgbClr val="6E747A">
                      <a:alpha val="43000"/>
                    </a:srgbClr>
                  </a:outerShdw>
                </a:effectLst>
              </a:rPr>
              <a:t>Sampling with Replacement </a:t>
            </a:r>
            <a:endParaRPr lang="en-US" altLang="en-US" sz="360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5715" y="651510"/>
            <a:ext cx="12149455" cy="755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descr="Screenshot from 2022-05-19 09-41-17"/>
          <p:cNvPicPr>
            <a:picLocks noChangeAspect="1"/>
          </p:cNvPicPr>
          <p:nvPr/>
        </p:nvPicPr>
        <p:blipFill>
          <a:blip r:embed="rId1"/>
          <a:srcRect t="1252" b="3526"/>
          <a:stretch>
            <a:fillRect/>
          </a:stretch>
        </p:blipFill>
        <p:spPr>
          <a:xfrm>
            <a:off x="78105" y="942975"/>
            <a:ext cx="6813550" cy="4972685"/>
          </a:xfrm>
          <a:prstGeom prst="rect">
            <a:avLst/>
          </a:prstGeom>
        </p:spPr>
      </p:pic>
      <p:sp>
        <p:nvSpPr>
          <p:cNvPr id="10" name="Text Box 9"/>
          <p:cNvSpPr txBox="1"/>
          <p:nvPr/>
        </p:nvSpPr>
        <p:spPr>
          <a:xfrm>
            <a:off x="5944235" y="2069465"/>
            <a:ext cx="6163310" cy="2584450"/>
          </a:xfrm>
          <a:prstGeom prst="rect">
            <a:avLst/>
          </a:prstGeom>
          <a:noFill/>
        </p:spPr>
        <p:txBody>
          <a:bodyPr wrap="square" rtlCol="0" anchor="t">
            <a:spAutoFit/>
          </a:bodyPr>
          <a:p>
            <a:pPr algn="just">
              <a:lnSpc>
                <a:spcPct val="150000"/>
              </a:lnSpc>
            </a:pPr>
            <a:r>
              <a:rPr lang="en-US"/>
              <a:t>A graphical illustration of the bootstrap approach on a small sample containing n = 3 observations. Each bootstrap data set contains n observations, sampled with replacement from the original data set. Each bootstrap data set is used to obtain an estimate of α</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335"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sym typeface="+mn-ea"/>
              </a:rPr>
              <a:t>Booostrap for estimate standard errors.</a:t>
            </a:r>
            <a:endParaRPr lang="en-US" altLang="en-US" sz="3200">
              <a:solidFill>
                <a:schemeClr val="accent1"/>
              </a:solidFill>
              <a:effectLst>
                <a:outerShdw blurRad="38100" dist="25400" dir="5400000" algn="ctr" rotWithShape="0">
                  <a:srgbClr val="6E747A">
                    <a:alpha val="43000"/>
                  </a:srgbClr>
                </a:outerShdw>
              </a:effectLst>
              <a:sym typeface="+mn-ea"/>
            </a:endParaRPr>
          </a:p>
        </p:txBody>
      </p:sp>
      <p:sp>
        <p:nvSpPr>
          <p:cNvPr id="6" name="Rectangle 5"/>
          <p:cNvSpPr/>
          <p:nvPr/>
        </p:nvSpPr>
        <p:spPr>
          <a:xfrm>
            <a:off x="-8890" y="63373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Screenshot from 2022-05-15 10-08-44"/>
          <p:cNvPicPr>
            <a:picLocks noChangeAspect="1"/>
          </p:cNvPicPr>
          <p:nvPr/>
        </p:nvPicPr>
        <p:blipFill>
          <a:blip r:embed="rId1"/>
          <a:srcRect t="5848"/>
          <a:stretch>
            <a:fillRect/>
          </a:stretch>
        </p:blipFill>
        <p:spPr>
          <a:xfrm>
            <a:off x="1905" y="767715"/>
            <a:ext cx="7057390" cy="3936365"/>
          </a:xfrm>
          <a:prstGeom prst="rect">
            <a:avLst/>
          </a:prstGeom>
        </p:spPr>
      </p:pic>
      <p:sp>
        <p:nvSpPr>
          <p:cNvPr id="7" name="Text Box 6"/>
          <p:cNvSpPr txBox="1"/>
          <p:nvPr/>
        </p:nvSpPr>
        <p:spPr>
          <a:xfrm>
            <a:off x="13335" y="4263390"/>
            <a:ext cx="7035165" cy="1198880"/>
          </a:xfrm>
          <a:prstGeom prst="rect">
            <a:avLst/>
          </a:prstGeom>
          <a:noFill/>
        </p:spPr>
        <p:txBody>
          <a:bodyPr wrap="square" rtlCol="0" anchor="t">
            <a:spAutoFit/>
          </a:bodyPr>
          <a:p>
            <a:pPr algn="just"/>
            <a:r>
              <a:rPr lang="en-US"/>
              <a:t>Table</a:t>
            </a:r>
            <a:r>
              <a:rPr lang="en-US" altLang="en-US"/>
              <a:t>:</a:t>
            </a:r>
            <a:r>
              <a:rPr lang="en-US"/>
              <a:t> The mouse data. Sixteen mice were randomly assigned to a treatment group or a control group. Shown are their survival times, in days, following a test surgery. Did the treatment prolong survival?</a:t>
            </a:r>
            <a:endParaRPr lang="en-US"/>
          </a:p>
        </p:txBody>
      </p:sp>
      <p:pic>
        <p:nvPicPr>
          <p:cNvPr id="8" name="Picture 7" descr="Screenshot from 2022-05-15 10-11-36"/>
          <p:cNvPicPr>
            <a:picLocks noChangeAspect="1"/>
          </p:cNvPicPr>
          <p:nvPr/>
        </p:nvPicPr>
        <p:blipFill>
          <a:blip r:embed="rId2"/>
          <a:stretch>
            <a:fillRect/>
          </a:stretch>
        </p:blipFill>
        <p:spPr>
          <a:xfrm>
            <a:off x="6792595" y="2030095"/>
            <a:ext cx="5260340" cy="971550"/>
          </a:xfrm>
          <a:prstGeom prst="rect">
            <a:avLst/>
          </a:prstGeom>
        </p:spPr>
      </p:pic>
      <p:cxnSp>
        <p:nvCxnSpPr>
          <p:cNvPr id="9" name="Straight Connector 8"/>
          <p:cNvCxnSpPr/>
          <p:nvPr/>
        </p:nvCxnSpPr>
        <p:spPr>
          <a:xfrm>
            <a:off x="6727825" y="1771015"/>
            <a:ext cx="10795" cy="20320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195580" y="1771015"/>
            <a:ext cx="10795" cy="2032000"/>
          </a:xfrm>
          <a:prstGeom prst="line">
            <a:avLst/>
          </a:prstGeom>
        </p:spPr>
        <p:style>
          <a:lnRef idx="3">
            <a:schemeClr val="dk1"/>
          </a:lnRef>
          <a:fillRef idx="0">
            <a:schemeClr val="dk1"/>
          </a:fillRef>
          <a:effectRef idx="2">
            <a:schemeClr val="dk1"/>
          </a:effectRef>
          <a:fontRef idx="minor">
            <a:schemeClr val="tx1"/>
          </a:fontRef>
        </p:style>
      </p:cxnSp>
      <p:pic>
        <p:nvPicPr>
          <p:cNvPr id="11" name="Picture 10" descr="Screenshot from 2022-05-15 10-13-57"/>
          <p:cNvPicPr>
            <a:picLocks noChangeAspect="1"/>
          </p:cNvPicPr>
          <p:nvPr/>
        </p:nvPicPr>
        <p:blipFill>
          <a:blip r:embed="rId3"/>
          <a:stretch>
            <a:fillRect/>
          </a:stretch>
        </p:blipFill>
        <p:spPr>
          <a:xfrm>
            <a:off x="7292340" y="3613150"/>
            <a:ext cx="1133475" cy="790575"/>
          </a:xfrm>
          <a:prstGeom prst="rect">
            <a:avLst/>
          </a:prstGeom>
        </p:spPr>
      </p:pic>
      <p:sp>
        <p:nvSpPr>
          <p:cNvPr id="12" name="Text Box 11"/>
          <p:cNvSpPr txBox="1"/>
          <p:nvPr/>
        </p:nvSpPr>
        <p:spPr>
          <a:xfrm>
            <a:off x="7125335" y="1771015"/>
            <a:ext cx="1468120" cy="368300"/>
          </a:xfrm>
          <a:prstGeom prst="rect">
            <a:avLst/>
          </a:prstGeom>
          <a:noFill/>
        </p:spPr>
        <p:txBody>
          <a:bodyPr wrap="square" rtlCol="0">
            <a:spAutoFit/>
          </a:bodyPr>
          <a:p>
            <a:r>
              <a:rPr lang="en-US" altLang="en-US"/>
              <a:t>Mean </a:t>
            </a:r>
            <a:endParaRPr lang="en-US" altLang="en-US"/>
          </a:p>
        </p:txBody>
      </p:sp>
      <p:sp>
        <p:nvSpPr>
          <p:cNvPr id="13" name="Text Box 12"/>
          <p:cNvSpPr txBox="1"/>
          <p:nvPr/>
        </p:nvSpPr>
        <p:spPr>
          <a:xfrm>
            <a:off x="7125335" y="3244850"/>
            <a:ext cx="2733675" cy="368300"/>
          </a:xfrm>
          <a:prstGeom prst="rect">
            <a:avLst/>
          </a:prstGeom>
          <a:noFill/>
        </p:spPr>
        <p:txBody>
          <a:bodyPr wrap="square" rtlCol="0">
            <a:spAutoFit/>
          </a:bodyPr>
          <a:p>
            <a:r>
              <a:rPr lang="en-US" altLang="en-US"/>
              <a:t>Standard Error  </a:t>
            </a:r>
            <a:endParaRPr lang="en-US" altLang="en-US"/>
          </a:p>
        </p:txBody>
      </p:sp>
      <p:pic>
        <p:nvPicPr>
          <p:cNvPr id="14" name="Picture 13" descr="Screenshot from 2022-05-15 10-16-50"/>
          <p:cNvPicPr>
            <a:picLocks noChangeAspect="1"/>
          </p:cNvPicPr>
          <p:nvPr/>
        </p:nvPicPr>
        <p:blipFill>
          <a:blip r:embed="rId4"/>
          <a:srcRect t="10247" b="6173"/>
          <a:stretch>
            <a:fillRect/>
          </a:stretch>
        </p:blipFill>
        <p:spPr>
          <a:xfrm>
            <a:off x="7549515" y="4472940"/>
            <a:ext cx="3994150" cy="567055"/>
          </a:xfrm>
          <a:prstGeom prst="rect">
            <a:avLst/>
          </a:prstGeom>
        </p:spPr>
      </p:pic>
      <p:pic>
        <p:nvPicPr>
          <p:cNvPr id="15" name="Picture 14" descr="Screenshot from 2022-05-15 10-20-22"/>
          <p:cNvPicPr>
            <a:picLocks noChangeAspect="1"/>
          </p:cNvPicPr>
          <p:nvPr/>
        </p:nvPicPr>
        <p:blipFill>
          <a:blip r:embed="rId5"/>
          <a:srcRect t="16596" r="4790" b="12057"/>
          <a:stretch>
            <a:fillRect/>
          </a:stretch>
        </p:blipFill>
        <p:spPr>
          <a:xfrm>
            <a:off x="7410450" y="5300345"/>
            <a:ext cx="3650615" cy="446405"/>
          </a:xfrm>
          <a:prstGeom prst="rect">
            <a:avLst/>
          </a:prstGeom>
        </p:spPr>
      </p:pic>
      <p:sp>
        <p:nvSpPr>
          <p:cNvPr id="2" name="Text Box 1"/>
          <p:cNvSpPr txBox="1"/>
          <p:nvPr/>
        </p:nvSpPr>
        <p:spPr>
          <a:xfrm>
            <a:off x="139065" y="6038850"/>
            <a:ext cx="12038965" cy="706755"/>
          </a:xfrm>
          <a:prstGeom prst="rect">
            <a:avLst/>
          </a:prstGeom>
          <a:noFill/>
        </p:spPr>
        <p:txBody>
          <a:bodyPr wrap="square" rtlCol="0" anchor="t">
            <a:spAutoFit/>
          </a:bodyPr>
          <a:p>
            <a:pPr algn="ctr"/>
            <a:r>
              <a:rPr lang="en-US" sz="2000" i="1">
                <a:solidFill>
                  <a:srgbClr val="FF0000"/>
                </a:solidFill>
              </a:rPr>
              <a:t>We see that the observed difference 30.63 is only 30.63/28.93 = 1.05 estimated standard errors greater than zero.</a:t>
            </a:r>
            <a:endParaRPr lang="en-US" sz="2000" i="1">
              <a:solidFill>
                <a:srgbClr val="FF0000"/>
              </a:solidFill>
            </a:endParaRPr>
          </a:p>
        </p:txBody>
      </p:sp>
      <p:sp>
        <p:nvSpPr>
          <p:cNvPr id="3" name="Rounded Rectangle 2"/>
          <p:cNvSpPr/>
          <p:nvPr/>
        </p:nvSpPr>
        <p:spPr>
          <a:xfrm>
            <a:off x="1544955" y="1805305"/>
            <a:ext cx="443865" cy="28130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ounded Rectangle 15"/>
          <p:cNvSpPr/>
          <p:nvPr/>
        </p:nvSpPr>
        <p:spPr>
          <a:xfrm>
            <a:off x="2872740" y="3446780"/>
            <a:ext cx="443865" cy="28130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335"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sym typeface="+mn-ea"/>
              </a:rPr>
              <a:t>Booostrap for estimate standard errors.</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8890" y="63373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Screenshot from 2022-05-15 10-30-35"/>
          <p:cNvPicPr>
            <a:picLocks noChangeAspect="1"/>
          </p:cNvPicPr>
          <p:nvPr/>
        </p:nvPicPr>
        <p:blipFill>
          <a:blip r:embed="rId1"/>
          <a:stretch>
            <a:fillRect/>
          </a:stretch>
        </p:blipFill>
        <p:spPr>
          <a:xfrm>
            <a:off x="13335" y="767715"/>
            <a:ext cx="5876290" cy="4609465"/>
          </a:xfrm>
          <a:prstGeom prst="rect">
            <a:avLst/>
          </a:prstGeom>
        </p:spPr>
      </p:pic>
      <p:sp>
        <p:nvSpPr>
          <p:cNvPr id="7" name="Text Box 6"/>
          <p:cNvSpPr txBox="1"/>
          <p:nvPr/>
        </p:nvSpPr>
        <p:spPr>
          <a:xfrm>
            <a:off x="6069965" y="925830"/>
            <a:ext cx="5922645" cy="39878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scene3d>
              <a:camera prst="orthographicFront"/>
              <a:lightRig rig="threePt" dir="t"/>
            </a:scene3d>
          </a:bodyPr>
          <a:p>
            <a:pPr algn="ctr"/>
            <a:r>
              <a:rPr lang="en-US" altLang="en-US" b="1">
                <a:solidFill>
                  <a:schemeClr val="accent1"/>
                </a:solidFill>
                <a:effectLst>
                  <a:outerShdw blurRad="38100" dist="25400" dir="5400000" algn="ctr" rotWithShape="0">
                    <a:srgbClr val="6E747A">
                      <a:alpha val="43000"/>
                    </a:srgbClr>
                  </a:outerShdw>
                </a:effectLst>
              </a:rPr>
              <a:t>S</a:t>
            </a:r>
            <a:r>
              <a:rPr lang="en-US" b="1">
                <a:solidFill>
                  <a:schemeClr val="accent1"/>
                </a:solidFill>
                <a:effectLst>
                  <a:outerShdw blurRad="38100" dist="25400" dir="5400000" algn="ctr" rotWithShape="0">
                    <a:srgbClr val="6E747A">
                      <a:alpha val="43000"/>
                    </a:srgbClr>
                  </a:outerShdw>
                </a:effectLst>
              </a:rPr>
              <a:t>ampling </a:t>
            </a:r>
            <a:r>
              <a:rPr lang="en-US" sz="2000" b="1">
                <a:solidFill>
                  <a:schemeClr val="accent1"/>
                </a:solidFill>
                <a:effectLst>
                  <a:outerShdw blurRad="38100" dist="25400" dir="5400000" algn="ctr" rotWithShape="0">
                    <a:srgbClr val="6E747A">
                      <a:alpha val="43000"/>
                    </a:srgbClr>
                  </a:outerShdw>
                </a:effectLst>
              </a:rPr>
              <a:t>with </a:t>
            </a:r>
            <a:r>
              <a:rPr lang="en-US" b="1">
                <a:solidFill>
                  <a:schemeClr val="accent1"/>
                </a:solidFill>
                <a:effectLst>
                  <a:outerShdw blurRad="38100" dist="25400" dir="5400000" algn="ctr" rotWithShape="0">
                    <a:srgbClr val="6E747A">
                      <a:alpha val="43000"/>
                    </a:srgbClr>
                  </a:outerShdw>
                </a:effectLst>
              </a:rPr>
              <a:t>replacemen</a:t>
            </a:r>
            <a:endParaRPr lang="en-US" b="1">
              <a:solidFill>
                <a:schemeClr val="accent1"/>
              </a:solidFill>
              <a:effectLst>
                <a:outerShdw blurRad="38100" dist="25400" dir="5400000" algn="ctr" rotWithShape="0">
                  <a:srgbClr val="6E747A">
                    <a:alpha val="43000"/>
                  </a:srgbClr>
                </a:outerShdw>
              </a:effectLst>
            </a:endParaRPr>
          </a:p>
        </p:txBody>
      </p:sp>
      <p:sp>
        <p:nvSpPr>
          <p:cNvPr id="8" name="Text Box 7"/>
          <p:cNvSpPr txBox="1"/>
          <p:nvPr/>
        </p:nvSpPr>
        <p:spPr>
          <a:xfrm>
            <a:off x="421640" y="5553710"/>
            <a:ext cx="4902200" cy="3683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algn="ctr"/>
            <a:r>
              <a:rPr lang="en-US" i="1"/>
              <a:t>a schematic of the bootstrap process.</a:t>
            </a:r>
            <a:endParaRPr lang="en-US" i="1"/>
          </a:p>
        </p:txBody>
      </p:sp>
      <p:sp>
        <p:nvSpPr>
          <p:cNvPr id="9" name="Text Box 8"/>
          <p:cNvSpPr txBox="1"/>
          <p:nvPr/>
        </p:nvSpPr>
        <p:spPr>
          <a:xfrm>
            <a:off x="6032500" y="2136775"/>
            <a:ext cx="5996940" cy="922020"/>
          </a:xfrm>
          <a:prstGeom prst="rect">
            <a:avLst/>
          </a:prstGeom>
          <a:noFill/>
        </p:spPr>
        <p:txBody>
          <a:bodyPr wrap="square" rtlCol="0" anchor="t">
            <a:spAutoFit/>
          </a:bodyPr>
          <a:p>
            <a:r>
              <a:rPr lang="en-US" altLang="en-US"/>
              <a:t>1. G</a:t>
            </a:r>
            <a:r>
              <a:rPr lang="en-US"/>
              <a:t>enerating a large number of independent bootstrap samples x* </a:t>
            </a:r>
            <a:r>
              <a:rPr lang="en-US" baseline="30000"/>
              <a:t>1</a:t>
            </a:r>
            <a:r>
              <a:rPr lang="en-US"/>
              <a:t> , x*</a:t>
            </a:r>
            <a:r>
              <a:rPr lang="en-US" baseline="30000"/>
              <a:t> 2</a:t>
            </a:r>
            <a:r>
              <a:rPr lang="en-US"/>
              <a:t> , · • · , x*</a:t>
            </a:r>
            <a:r>
              <a:rPr lang="en-US" baseline="30000"/>
              <a:t> </a:t>
            </a:r>
            <a:r>
              <a:rPr lang="en-US" altLang="en-US" baseline="30000"/>
              <a:t>B</a:t>
            </a:r>
            <a:r>
              <a:rPr lang="en-US"/>
              <a:t> , each of size n</a:t>
            </a:r>
            <a:endParaRPr lang="en-US"/>
          </a:p>
        </p:txBody>
      </p:sp>
      <p:sp>
        <p:nvSpPr>
          <p:cNvPr id="10" name="Text Box 9"/>
          <p:cNvSpPr txBox="1"/>
          <p:nvPr/>
        </p:nvSpPr>
        <p:spPr>
          <a:xfrm>
            <a:off x="7092315" y="1647825"/>
            <a:ext cx="4124960" cy="368300"/>
          </a:xfrm>
          <a:prstGeom prst="rect">
            <a:avLst/>
          </a:prstGeom>
          <a:noFill/>
        </p:spPr>
        <p:txBody>
          <a:bodyPr wrap="square" rtlCol="0" anchor="t">
            <a:spAutoFit/>
          </a:bodyPr>
          <a:p>
            <a:pPr algn="ctr"/>
            <a:r>
              <a:rPr lang="en-US" b="1"/>
              <a:t>The bootstrap algorithm</a:t>
            </a:r>
            <a:endParaRPr lang="en-US" b="1"/>
          </a:p>
        </p:txBody>
      </p:sp>
      <p:sp>
        <p:nvSpPr>
          <p:cNvPr id="11" name="Text Box 10"/>
          <p:cNvSpPr txBox="1"/>
          <p:nvPr/>
        </p:nvSpPr>
        <p:spPr>
          <a:xfrm>
            <a:off x="6019165" y="3189605"/>
            <a:ext cx="5923280" cy="922020"/>
          </a:xfrm>
          <a:prstGeom prst="rect">
            <a:avLst/>
          </a:prstGeom>
          <a:noFill/>
        </p:spPr>
        <p:txBody>
          <a:bodyPr wrap="square" rtlCol="0" anchor="t">
            <a:spAutoFit/>
          </a:bodyPr>
          <a:p>
            <a:r>
              <a:rPr lang="en-US" altLang="en-US"/>
              <a:t>2. </a:t>
            </a:r>
            <a:r>
              <a:rPr lang="en-US"/>
              <a:t>Corresponding to each bootstrap sample is a bootstrap replication of s, namely s(x*</a:t>
            </a:r>
            <a:r>
              <a:rPr lang="en-US" baseline="30000"/>
              <a:t>b</a:t>
            </a:r>
            <a:r>
              <a:rPr lang="en-US"/>
              <a:t>), the value of the statistic s evaluated for x*</a:t>
            </a:r>
            <a:r>
              <a:rPr lang="en-US" baseline="30000"/>
              <a:t>b</a:t>
            </a:r>
            <a:r>
              <a:rPr lang="en-US"/>
              <a:t>.</a:t>
            </a:r>
            <a:endParaRPr lang="en-US"/>
          </a:p>
        </p:txBody>
      </p:sp>
      <p:sp>
        <p:nvSpPr>
          <p:cNvPr id="12" name="Text Box 11"/>
          <p:cNvSpPr txBox="1"/>
          <p:nvPr/>
        </p:nvSpPr>
        <p:spPr>
          <a:xfrm>
            <a:off x="6012180" y="4306570"/>
            <a:ext cx="5923280" cy="645160"/>
          </a:xfrm>
          <a:prstGeom prst="rect">
            <a:avLst/>
          </a:prstGeom>
          <a:noFill/>
        </p:spPr>
        <p:txBody>
          <a:bodyPr wrap="square" rtlCol="0" anchor="t">
            <a:spAutoFit/>
          </a:bodyPr>
          <a:p>
            <a:r>
              <a:rPr lang="en-US" altLang="en-US"/>
              <a:t>3. </a:t>
            </a:r>
            <a:r>
              <a:rPr lang="en-US"/>
              <a:t>The bootstrap estimate of standard error is the standard deviation of the bootstrap replications</a:t>
            </a:r>
            <a:r>
              <a:rPr lang="en-US" altLang="en-US"/>
              <a:t>,</a:t>
            </a:r>
            <a:endParaRPr lang="en-US" altLang="en-US"/>
          </a:p>
        </p:txBody>
      </p:sp>
      <p:pic>
        <p:nvPicPr>
          <p:cNvPr id="13" name="Picture 12" descr="Screenshot from 2022-05-15 10-48-00"/>
          <p:cNvPicPr>
            <a:picLocks noChangeAspect="1"/>
          </p:cNvPicPr>
          <p:nvPr/>
        </p:nvPicPr>
        <p:blipFill>
          <a:blip r:embed="rId2"/>
          <a:stretch>
            <a:fillRect/>
          </a:stretch>
        </p:blipFill>
        <p:spPr>
          <a:xfrm>
            <a:off x="6436995" y="5041265"/>
            <a:ext cx="4847590" cy="752475"/>
          </a:xfrm>
          <a:prstGeom prst="rect">
            <a:avLst/>
          </a:prstGeom>
        </p:spPr>
      </p:pic>
      <p:pic>
        <p:nvPicPr>
          <p:cNvPr id="14" name="Picture 13" descr="Screenshot from 2022-05-15 10-48-29"/>
          <p:cNvPicPr>
            <a:picLocks noChangeAspect="1"/>
          </p:cNvPicPr>
          <p:nvPr/>
        </p:nvPicPr>
        <p:blipFill>
          <a:blip r:embed="rId3"/>
          <a:srcRect l="4242" t="6036" r="3384"/>
          <a:stretch>
            <a:fillRect/>
          </a:stretch>
        </p:blipFill>
        <p:spPr>
          <a:xfrm>
            <a:off x="6753860" y="5793740"/>
            <a:ext cx="2322830" cy="662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26670" y="68453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 name="Picture 1" descr="Screenshot from 2022-05-19 20-07-47"/>
          <p:cNvPicPr>
            <a:picLocks noChangeAspect="1"/>
          </p:cNvPicPr>
          <p:nvPr/>
        </p:nvPicPr>
        <p:blipFill>
          <a:blip r:embed="rId1"/>
          <a:stretch>
            <a:fillRect/>
          </a:stretch>
        </p:blipFill>
        <p:spPr>
          <a:xfrm>
            <a:off x="2190750" y="1265555"/>
            <a:ext cx="8209280" cy="2210435"/>
          </a:xfrm>
          <a:prstGeom prst="rect">
            <a:avLst/>
          </a:prstGeom>
        </p:spPr>
      </p:pic>
      <p:sp>
        <p:nvSpPr>
          <p:cNvPr id="3" name="Text Box 2"/>
          <p:cNvSpPr txBox="1"/>
          <p:nvPr/>
        </p:nvSpPr>
        <p:spPr>
          <a:xfrm>
            <a:off x="26670" y="3541395"/>
            <a:ext cx="11964670" cy="368300"/>
          </a:xfrm>
          <a:prstGeom prst="rect">
            <a:avLst/>
          </a:prstGeom>
          <a:noFill/>
        </p:spPr>
        <p:txBody>
          <a:bodyPr wrap="square" rtlCol="0" anchor="t">
            <a:spAutoFit/>
          </a:bodyPr>
          <a:p>
            <a:pPr algn="ctr"/>
            <a:r>
              <a:rPr lang="en-US" altLang="en-US"/>
              <a:t>We </a:t>
            </a:r>
            <a:r>
              <a:rPr lang="en-US"/>
              <a:t>are now in a position to assess the precision of the difference in medians between the two groups. </a:t>
            </a:r>
            <a:endParaRPr lang="en-US"/>
          </a:p>
        </p:txBody>
      </p:sp>
      <p:sp>
        <p:nvSpPr>
          <p:cNvPr id="10" name="Text Box 9"/>
          <p:cNvSpPr txBox="1"/>
          <p:nvPr/>
        </p:nvSpPr>
        <p:spPr>
          <a:xfrm>
            <a:off x="104140" y="3993515"/>
            <a:ext cx="2540000" cy="3683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r>
              <a:rPr lang="en-US" altLang="en-US"/>
              <a:t>T</a:t>
            </a:r>
            <a:r>
              <a:rPr lang="en-US"/>
              <a:t>he control group</a:t>
            </a:r>
            <a:endParaRPr lang="en-US"/>
          </a:p>
        </p:txBody>
      </p:sp>
      <p:sp>
        <p:nvSpPr>
          <p:cNvPr id="5" name="Text Box 4"/>
          <p:cNvSpPr txBox="1"/>
          <p:nvPr/>
        </p:nvSpPr>
        <p:spPr>
          <a:xfrm>
            <a:off x="730250" y="50165"/>
            <a:ext cx="11461115" cy="107632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sym typeface="+mn-ea"/>
              </a:rPr>
              <a:t>Booostrap for estimate standard errors.</a:t>
            </a:r>
            <a:endParaRPr lang="en-US" altLang="en-US" sz="3200">
              <a:solidFill>
                <a:schemeClr val="accent1"/>
              </a:solidFill>
              <a:effectLst>
                <a:outerShdw blurRad="38100" dist="25400" dir="5400000" algn="ctr" rotWithShape="0">
                  <a:srgbClr val="6E747A">
                    <a:alpha val="43000"/>
                  </a:srgbClr>
                </a:outerShdw>
              </a:effectLst>
            </a:endParaRPr>
          </a:p>
          <a:p>
            <a:pPr algn="ctr"/>
            <a:endParaRPr lang="en-US" altLang="en-US" sz="3200">
              <a:solidFill>
                <a:schemeClr val="accent1"/>
              </a:solidFill>
              <a:effectLst>
                <a:outerShdw blurRad="38100" dist="25400" dir="5400000" algn="ctr" rotWithShape="0">
                  <a:srgbClr val="6E747A">
                    <a:alpha val="43000"/>
                  </a:srgbClr>
                </a:outerShdw>
              </a:effectLst>
            </a:endParaRPr>
          </a:p>
        </p:txBody>
      </p:sp>
      <p:sp>
        <p:nvSpPr>
          <p:cNvPr id="11" name="Text Box 10"/>
          <p:cNvSpPr txBox="1"/>
          <p:nvPr/>
        </p:nvSpPr>
        <p:spPr>
          <a:xfrm>
            <a:off x="104140" y="897255"/>
            <a:ext cx="3134360" cy="3683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r>
              <a:rPr lang="en-US" altLang="en-US"/>
              <a:t>The </a:t>
            </a:r>
            <a:r>
              <a:rPr lang="en-US"/>
              <a:t>treatment group</a:t>
            </a:r>
            <a:endParaRPr lang="en-US"/>
          </a:p>
        </p:txBody>
      </p:sp>
      <p:sp>
        <p:nvSpPr>
          <p:cNvPr id="12" name="Text Box 11"/>
          <p:cNvSpPr txBox="1"/>
          <p:nvPr/>
        </p:nvSpPr>
        <p:spPr>
          <a:xfrm>
            <a:off x="316865" y="4479290"/>
            <a:ext cx="6122670" cy="368300"/>
          </a:xfrm>
          <a:prstGeom prst="rect">
            <a:avLst/>
          </a:prstGeom>
          <a:noFill/>
        </p:spPr>
        <p:txBody>
          <a:bodyPr wrap="square" rtlCol="0" anchor="t">
            <a:spAutoFit/>
          </a:bodyPr>
          <a:p>
            <a:r>
              <a:rPr lang="en-US" altLang="en-US"/>
              <a:t>A</a:t>
            </a:r>
            <a:r>
              <a:rPr lang="en-US"/>
              <a:t> standard error </a:t>
            </a:r>
            <a:r>
              <a:rPr lang="en-US" altLang="en-US"/>
              <a:t>of Median </a:t>
            </a:r>
            <a:r>
              <a:rPr lang="en-US"/>
              <a:t>estimate of</a:t>
            </a:r>
            <a:r>
              <a:rPr lang="en-US" b="1"/>
              <a:t> 11.54</a:t>
            </a:r>
            <a:endParaRPr lang="en-US" b="1"/>
          </a:p>
        </p:txBody>
      </p:sp>
      <p:sp>
        <p:nvSpPr>
          <p:cNvPr id="13" name="Rectangle 12"/>
          <p:cNvSpPr/>
          <p:nvPr/>
        </p:nvSpPr>
        <p:spPr>
          <a:xfrm>
            <a:off x="4948555" y="2943860"/>
            <a:ext cx="1078230" cy="33147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 Box 13"/>
          <p:cNvSpPr txBox="1"/>
          <p:nvPr/>
        </p:nvSpPr>
        <p:spPr>
          <a:xfrm>
            <a:off x="104140" y="5034280"/>
            <a:ext cx="11979275" cy="645160"/>
          </a:xfrm>
          <a:prstGeom prst="rect">
            <a:avLst/>
          </a:prstGeom>
          <a:noFill/>
        </p:spPr>
        <p:txBody>
          <a:bodyPr wrap="square" rtlCol="0" anchor="t">
            <a:spAutoFit/>
          </a:bodyPr>
          <a:p>
            <a:r>
              <a:rPr lang="en-US" altLang="en-US"/>
              <a:t>T</a:t>
            </a:r>
            <a:r>
              <a:rPr lang="en-US"/>
              <a:t>he observed difference of 48 has an estimated standard error of </a:t>
            </a:r>
            <a:r>
              <a:rPr lang="en-US">
                <a:latin typeface="东文宋体" charset="0"/>
                <a:cs typeface="东文宋体" charset="0"/>
              </a:rPr>
              <a:t>√</a:t>
            </a:r>
            <a:r>
              <a:rPr lang="en-US"/>
              <a:t>36.35 2 + 11.542 = </a:t>
            </a:r>
            <a:r>
              <a:rPr lang="en-US" b="1">
                <a:solidFill>
                  <a:srgbClr val="FF0000"/>
                </a:solidFill>
              </a:rPr>
              <a:t>38.14</a:t>
            </a:r>
            <a:r>
              <a:rPr lang="en-US"/>
              <a:t>, and</a:t>
            </a:r>
            <a:endParaRPr lang="en-US"/>
          </a:p>
          <a:p>
            <a:r>
              <a:rPr lang="en-US"/>
              <a:t>hence is </a:t>
            </a:r>
            <a:r>
              <a:rPr lang="en-US">
                <a:solidFill>
                  <a:srgbClr val="FF0000"/>
                </a:solidFill>
              </a:rPr>
              <a:t>48/38.14 = 1.26</a:t>
            </a:r>
            <a:r>
              <a:rPr lang="en-US" altLang="en-US">
                <a:solidFill>
                  <a:srgbClr val="FF0000"/>
                </a:solidFill>
              </a:rPr>
              <a:t>.</a:t>
            </a:r>
            <a:endParaRPr lang="en-US" altLang="en-US">
              <a:solidFill>
                <a:srgbClr val="FF0000"/>
              </a:solidFill>
            </a:endParaRPr>
          </a:p>
        </p:txBody>
      </p:sp>
      <p:sp>
        <p:nvSpPr>
          <p:cNvPr id="4" name="Text Box 3"/>
          <p:cNvSpPr txBox="1"/>
          <p:nvPr/>
        </p:nvSpPr>
        <p:spPr>
          <a:xfrm>
            <a:off x="26670" y="5857875"/>
            <a:ext cx="12164695" cy="368300"/>
          </a:xfrm>
          <a:prstGeom prst="rect">
            <a:avLst/>
          </a:prstGeom>
          <a:noFill/>
        </p:spPr>
        <p:txBody>
          <a:bodyPr wrap="square" rtlCol="0" anchor="t">
            <a:spAutoFit/>
          </a:bodyPr>
          <a:p>
            <a:pPr algn="ctr"/>
            <a:r>
              <a:rPr lang="en-US" i="1">
                <a:solidFill>
                  <a:srgbClr val="FF0000"/>
                </a:solidFill>
              </a:rPr>
              <a:t>This is larger than the observed difference in means, but is still insignificant.</a:t>
            </a:r>
            <a:endParaRPr lang="en-US" i="1">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22-05-19 22-00-18"/>
          <p:cNvPicPr>
            <a:picLocks noChangeAspect="1"/>
          </p:cNvPicPr>
          <p:nvPr>
            <p:ph idx="1"/>
          </p:nvPr>
        </p:nvPicPr>
        <p:blipFill>
          <a:blip r:embed="rId1"/>
          <a:stretch>
            <a:fillRect/>
          </a:stretch>
        </p:blipFill>
        <p:spPr>
          <a:xfrm>
            <a:off x="2461895" y="1042035"/>
            <a:ext cx="7166610" cy="5242560"/>
          </a:xfrm>
          <a:prstGeom prst="rect">
            <a:avLst/>
          </a:prstGeom>
        </p:spPr>
      </p:pic>
      <p:sp>
        <p:nvSpPr>
          <p:cNvPr id="5" name="Text Box 4"/>
          <p:cNvSpPr txBox="1"/>
          <p:nvPr/>
        </p:nvSpPr>
        <p:spPr>
          <a:xfrm>
            <a:off x="26670" y="50165"/>
            <a:ext cx="12164695" cy="107632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sym typeface="+mn-ea"/>
              </a:rPr>
              <a:t>Booostrap for estimate standard errors.</a:t>
            </a:r>
            <a:endParaRPr lang="en-US" altLang="en-US" sz="3200">
              <a:solidFill>
                <a:schemeClr val="accent1"/>
              </a:solidFill>
              <a:effectLst>
                <a:outerShdw blurRad="38100" dist="25400" dir="5400000" algn="ctr" rotWithShape="0">
                  <a:srgbClr val="6E747A">
                    <a:alpha val="43000"/>
                  </a:srgbClr>
                </a:outerShdw>
              </a:effectLst>
            </a:endParaRPr>
          </a:p>
          <a:p>
            <a:pPr algn="ct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26670" y="68453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940" y="16510"/>
            <a:ext cx="12196445" cy="668020"/>
          </a:xfrm>
        </p:spPr>
        <p:txBody>
          <a:bodyPr>
            <a:normAutofit fontScale="90000"/>
          </a:bodyPr>
          <a:p>
            <a:pPr algn="ctr"/>
            <a:r>
              <a:rPr lang="en-US" altLang="en-US">
                <a:solidFill>
                  <a:schemeClr val="accent1"/>
                </a:solidFill>
                <a:effectLst>
                  <a:outerShdw blurRad="38100" dist="25400" dir="5400000" algn="ctr" rotWithShape="0">
                    <a:srgbClr val="6E747A">
                      <a:alpha val="43000"/>
                    </a:srgbClr>
                  </a:outerShdw>
                </a:effectLst>
                <a:sym typeface="+mn-ea"/>
              </a:rPr>
              <a:t>Booostrap for estimate Confident interval </a:t>
            </a:r>
            <a:endParaRPr lang="en-US" altLang="en-US">
              <a:solidFill>
                <a:schemeClr val="accent1"/>
              </a:solidFill>
              <a:effectLst>
                <a:outerShdw blurRad="38100" dist="25400" dir="5400000" algn="ctr" rotWithShape="0">
                  <a:srgbClr val="6E747A">
                    <a:alpha val="43000"/>
                  </a:srgbClr>
                </a:outerShdw>
              </a:effectLst>
              <a:sym typeface="+mn-ea"/>
            </a:endParaRPr>
          </a:p>
        </p:txBody>
      </p:sp>
      <p:sp>
        <p:nvSpPr>
          <p:cNvPr id="6" name="Rectangle 5"/>
          <p:cNvSpPr/>
          <p:nvPr/>
        </p:nvSpPr>
        <p:spPr>
          <a:xfrm>
            <a:off x="26670" y="68453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Screenshot from 2022-06-05 14-35-25"/>
          <p:cNvPicPr>
            <a:picLocks noChangeAspect="1"/>
          </p:cNvPicPr>
          <p:nvPr/>
        </p:nvPicPr>
        <p:blipFill>
          <a:blip r:embed="rId1"/>
          <a:stretch>
            <a:fillRect/>
          </a:stretch>
        </p:blipFill>
        <p:spPr>
          <a:xfrm>
            <a:off x="1238885" y="876935"/>
            <a:ext cx="9714230" cy="5104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335"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OUTLINE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118745" y="1195070"/>
            <a:ext cx="11624945" cy="3538220"/>
          </a:xfrm>
          <a:prstGeom prst="rect">
            <a:avLst/>
          </a:prstGeom>
          <a:noFill/>
        </p:spPr>
        <p:txBody>
          <a:bodyPr wrap="square" rtlCol="0">
            <a:spAutoFit/>
          </a:bodyPr>
          <a:p>
            <a:r>
              <a:rPr lang="en-US" altLang="en-US" sz="3200"/>
              <a:t>1) Main idea of method </a:t>
            </a:r>
            <a:endParaRPr lang="en-US" altLang="en-US" sz="3200"/>
          </a:p>
          <a:p>
            <a:r>
              <a:rPr lang="en-US" altLang="en-US" sz="3200"/>
              <a:t>2) How it works</a:t>
            </a:r>
            <a:endParaRPr lang="en-US" altLang="en-US" sz="3200"/>
          </a:p>
          <a:p>
            <a:r>
              <a:rPr lang="en-US" altLang="en-US" sz="3200"/>
              <a:t>3) </a:t>
            </a:r>
            <a:r>
              <a:rPr lang="en-US" altLang="en-US" sz="3200">
                <a:sym typeface="+mn-ea"/>
              </a:rPr>
              <a:t>Booostrap for estimate standard errors (statistics)</a:t>
            </a:r>
            <a:r>
              <a:rPr lang="en-US" altLang="en-US" sz="3200"/>
              <a:t> </a:t>
            </a:r>
            <a:endParaRPr lang="en-US" altLang="en-US" sz="3200"/>
          </a:p>
          <a:p>
            <a:r>
              <a:rPr lang="en-US" altLang="en-US" sz="3200"/>
              <a:t>4) </a:t>
            </a:r>
            <a:r>
              <a:rPr lang="en-US" altLang="en-US" sz="3200">
                <a:sym typeface="+mn-ea"/>
              </a:rPr>
              <a:t>Bootstrap aggregating for machine learning </a:t>
            </a:r>
            <a:endParaRPr lang="en-US" altLang="en-US" sz="3200"/>
          </a:p>
          <a:p>
            <a:r>
              <a:rPr lang="en-US" altLang="en-US" sz="3200"/>
              <a:t>6) Exercises </a:t>
            </a:r>
            <a:r>
              <a:rPr lang="en-US" altLang="en-US" sz="3200">
                <a:sym typeface="+mn-ea"/>
              </a:rPr>
              <a:t> </a:t>
            </a:r>
            <a:endParaRPr lang="en-US" altLang="en-US" sz="3200"/>
          </a:p>
          <a:p>
            <a:endParaRPr lang="en-US" altLang="en-US" sz="3200"/>
          </a:p>
          <a:p>
            <a:r>
              <a:rPr lang="en-US" altLang="en-US" sz="3200"/>
              <a:t> </a:t>
            </a:r>
            <a:endParaRPr lang="en-US"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5715" y="651510"/>
            <a:ext cx="12149455" cy="755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descr="Screenshot from 2022-05-17 06-24-04"/>
          <p:cNvPicPr>
            <a:picLocks noChangeAspect="1"/>
          </p:cNvPicPr>
          <p:nvPr/>
        </p:nvPicPr>
        <p:blipFill>
          <a:blip r:embed="rId1"/>
          <a:stretch>
            <a:fillRect/>
          </a:stretch>
        </p:blipFill>
        <p:spPr>
          <a:xfrm>
            <a:off x="964565" y="950595"/>
            <a:ext cx="10058400" cy="4956175"/>
          </a:xfrm>
          <a:prstGeom prst="rect">
            <a:avLst/>
          </a:prstGeom>
        </p:spPr>
      </p:pic>
      <p:sp>
        <p:nvSpPr>
          <p:cNvPr id="3" name="Title 2"/>
          <p:cNvSpPr>
            <a:spLocks noGrp="1"/>
          </p:cNvSpPr>
          <p:nvPr>
            <p:ph type="title"/>
          </p:nvPr>
        </p:nvSpPr>
        <p:spPr>
          <a:xfrm>
            <a:off x="5715" y="59055"/>
            <a:ext cx="12196445" cy="541655"/>
          </a:xfrm>
        </p:spPr>
        <p:txBody>
          <a:bodyPr>
            <a:normAutofit fontScale="90000"/>
          </a:bodyPr>
          <a:p>
            <a:pPr algn="ctr"/>
            <a:r>
              <a:rPr lang="en-US" altLang="en-US">
                <a:solidFill>
                  <a:schemeClr val="accent1"/>
                </a:solidFill>
                <a:effectLst>
                  <a:outerShdw blurRad="38100" dist="25400" dir="5400000" algn="ctr" rotWithShape="0">
                    <a:srgbClr val="6E747A">
                      <a:alpha val="43000"/>
                    </a:srgbClr>
                  </a:outerShdw>
                </a:effectLst>
                <a:sym typeface="+mn-ea"/>
              </a:rPr>
              <a:t>Booostrap for estimate Confident interval </a:t>
            </a:r>
            <a:endParaRPr lang="en-US" altLang="en-US">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27940" y="59055"/>
            <a:ext cx="12196445" cy="66802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a:solidFill>
                  <a:schemeClr val="accent1"/>
                </a:solidFill>
                <a:effectLst>
                  <a:outerShdw blurRad="38100" dist="25400" dir="5400000" algn="ctr" rotWithShape="0">
                    <a:srgbClr val="6E747A">
                      <a:alpha val="43000"/>
                    </a:srgbClr>
                  </a:outerShdw>
                </a:effectLst>
                <a:sym typeface="+mn-ea"/>
              </a:rPr>
              <a:t>Booostrap for estimate Confident interval </a:t>
            </a:r>
            <a:endParaRPr lang="en-US" altLang="en-US">
              <a:solidFill>
                <a:schemeClr val="accent1"/>
              </a:solidFill>
              <a:effectLst>
                <a:outerShdw blurRad="38100" dist="25400" dir="5400000" algn="ctr" rotWithShape="0">
                  <a:srgbClr val="6E747A">
                    <a:alpha val="43000"/>
                  </a:srgbClr>
                </a:outerShdw>
              </a:effectLst>
              <a:sym typeface="+mn-ea"/>
            </a:endParaRPr>
          </a:p>
        </p:txBody>
      </p:sp>
      <p:sp>
        <p:nvSpPr>
          <p:cNvPr id="5" name="Rectangle 4"/>
          <p:cNvSpPr/>
          <p:nvPr/>
        </p:nvSpPr>
        <p:spPr>
          <a:xfrm>
            <a:off x="5715" y="651510"/>
            <a:ext cx="12149455" cy="755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descr="Screenshot from 2022-06-05 14-38-43"/>
          <p:cNvPicPr>
            <a:picLocks noChangeAspect="1"/>
          </p:cNvPicPr>
          <p:nvPr/>
        </p:nvPicPr>
        <p:blipFill>
          <a:blip r:embed="rId1"/>
          <a:stretch>
            <a:fillRect/>
          </a:stretch>
        </p:blipFill>
        <p:spPr>
          <a:xfrm>
            <a:off x="214630" y="727075"/>
            <a:ext cx="10058400" cy="6001385"/>
          </a:xfrm>
          <a:prstGeom prst="rect">
            <a:avLst/>
          </a:prstGeom>
        </p:spPr>
      </p:pic>
      <p:pic>
        <p:nvPicPr>
          <p:cNvPr id="7" name="Picture 6" descr="Screenshot from 2022-06-05 14-40-28"/>
          <p:cNvPicPr>
            <a:picLocks noChangeAspect="1"/>
          </p:cNvPicPr>
          <p:nvPr/>
        </p:nvPicPr>
        <p:blipFill>
          <a:blip r:embed="rId2"/>
          <a:stretch>
            <a:fillRect/>
          </a:stretch>
        </p:blipFill>
        <p:spPr>
          <a:xfrm>
            <a:off x="6463665" y="1845310"/>
            <a:ext cx="5691505" cy="28949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22-06-05 14-03-50"/>
          <p:cNvPicPr>
            <a:picLocks noChangeAspect="1"/>
          </p:cNvPicPr>
          <p:nvPr>
            <p:ph idx="1"/>
          </p:nvPr>
        </p:nvPicPr>
        <p:blipFill>
          <a:blip r:embed="rId1"/>
          <a:stretch>
            <a:fillRect/>
          </a:stretch>
        </p:blipFill>
        <p:spPr>
          <a:xfrm>
            <a:off x="6760210" y="874395"/>
            <a:ext cx="4772025" cy="2860675"/>
          </a:xfrm>
          <a:prstGeom prst="rect">
            <a:avLst/>
          </a:prstGeom>
        </p:spPr>
      </p:pic>
      <p:pic>
        <p:nvPicPr>
          <p:cNvPr id="5" name="Picture 4" descr="Screenshot from 2022-06-05 14-01-49"/>
          <p:cNvPicPr>
            <a:picLocks noChangeAspect="1"/>
          </p:cNvPicPr>
          <p:nvPr/>
        </p:nvPicPr>
        <p:blipFill>
          <a:blip r:embed="rId2"/>
          <a:srcRect l="8390" r="8176"/>
          <a:stretch>
            <a:fillRect/>
          </a:stretch>
        </p:blipFill>
        <p:spPr>
          <a:xfrm>
            <a:off x="97155" y="939165"/>
            <a:ext cx="6749415" cy="4550410"/>
          </a:xfrm>
          <a:prstGeom prst="rect">
            <a:avLst/>
          </a:prstGeom>
        </p:spPr>
      </p:pic>
      <p:sp>
        <p:nvSpPr>
          <p:cNvPr id="6" name="Text Box 5"/>
          <p:cNvSpPr txBox="1"/>
          <p:nvPr/>
        </p:nvSpPr>
        <p:spPr>
          <a:xfrm>
            <a:off x="5715" y="6794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Summary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5715" y="651510"/>
            <a:ext cx="12149455" cy="755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3"/>
          <a:stretch>
            <a:fillRect/>
          </a:stretch>
        </p:blipFill>
        <p:spPr>
          <a:xfrm>
            <a:off x="7226935" y="3818255"/>
            <a:ext cx="4603115" cy="1894840"/>
          </a:xfrm>
          <a:prstGeom prst="rect">
            <a:avLst/>
          </a:prstGeom>
        </p:spPr>
      </p:pic>
      <p:sp>
        <p:nvSpPr>
          <p:cNvPr id="9" name="Text Box 8"/>
          <p:cNvSpPr txBox="1"/>
          <p:nvPr/>
        </p:nvSpPr>
        <p:spPr>
          <a:xfrm>
            <a:off x="4817110" y="6459855"/>
            <a:ext cx="7353300" cy="337185"/>
          </a:xfrm>
          <a:prstGeom prst="rect">
            <a:avLst/>
          </a:prstGeom>
          <a:noFill/>
        </p:spPr>
        <p:txBody>
          <a:bodyPr wrap="square" rtlCol="0" anchor="t">
            <a:spAutoFit/>
          </a:bodyPr>
          <a:p>
            <a:pPr algn="r"/>
            <a:r>
              <a:rPr lang="en-US" sz="1600"/>
              <a:t>https://www.youtube.com/watch?v=o_uKEwqw7hY&amp;t=576s</a:t>
            </a:r>
            <a:endParaRPr 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26670" y="68453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26670" y="5016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sym typeface="+mn-ea"/>
              </a:rPr>
              <a:t>BOOOTSTRAPS IN MACHINE LEARNING </a:t>
            </a:r>
            <a:endParaRPr lang="en-US" altLang="en-US" sz="3200">
              <a:solidFill>
                <a:schemeClr val="accent1"/>
              </a:solidFill>
              <a:effectLst>
                <a:outerShdw blurRad="38100" dist="25400" dir="5400000" algn="ctr" rotWithShape="0">
                  <a:srgbClr val="6E747A">
                    <a:alpha val="43000"/>
                  </a:srgbClr>
                </a:outerShdw>
              </a:effectLst>
              <a:sym typeface="+mn-ea"/>
            </a:endParaRPr>
          </a:p>
        </p:txBody>
      </p:sp>
      <p:pic>
        <p:nvPicPr>
          <p:cNvPr id="4" name="Picture 3" descr="Screenshot from 2022-06-05 12-10-40"/>
          <p:cNvPicPr>
            <a:picLocks noChangeAspect="1"/>
          </p:cNvPicPr>
          <p:nvPr/>
        </p:nvPicPr>
        <p:blipFill>
          <a:blip r:embed="rId1"/>
          <a:stretch>
            <a:fillRect/>
          </a:stretch>
        </p:blipFill>
        <p:spPr>
          <a:xfrm>
            <a:off x="1159510" y="1532890"/>
            <a:ext cx="10332720" cy="3935095"/>
          </a:xfrm>
          <a:prstGeom prst="rect">
            <a:avLst/>
          </a:prstGeom>
        </p:spPr>
      </p:pic>
      <p:sp>
        <p:nvSpPr>
          <p:cNvPr id="7" name="Text Box 6"/>
          <p:cNvSpPr txBox="1"/>
          <p:nvPr/>
        </p:nvSpPr>
        <p:spPr>
          <a:xfrm>
            <a:off x="26670" y="818515"/>
            <a:ext cx="5655945" cy="368300"/>
          </a:xfrm>
          <a:prstGeom prst="rect">
            <a:avLst/>
          </a:prstGeom>
          <a:noFill/>
        </p:spPr>
        <p:txBody>
          <a:bodyPr wrap="square" rtlCol="0" anchor="t">
            <a:spAutoFit/>
          </a:bodyPr>
          <a:p>
            <a:r>
              <a:rPr lang="en-US" b="1"/>
              <a:t>Creating the bootstrap dataset</a:t>
            </a:r>
            <a:endParaRPr lang="en-US" b="1"/>
          </a:p>
        </p:txBody>
      </p:sp>
      <p:sp>
        <p:nvSpPr>
          <p:cNvPr id="8" name="Text Box 7"/>
          <p:cNvSpPr txBox="1"/>
          <p:nvPr/>
        </p:nvSpPr>
        <p:spPr>
          <a:xfrm>
            <a:off x="3760470" y="6483350"/>
            <a:ext cx="8430895" cy="337185"/>
          </a:xfrm>
          <a:prstGeom prst="rect">
            <a:avLst/>
          </a:prstGeom>
          <a:noFill/>
        </p:spPr>
        <p:txBody>
          <a:bodyPr wrap="square" rtlCol="0" anchor="t">
            <a:spAutoFit/>
          </a:bodyPr>
          <a:p>
            <a:pPr algn="r"/>
            <a:r>
              <a:rPr lang="en-US" sz="1600" i="1"/>
              <a:t>https://en.wikipedia.org/wiki/Bootstrap_aggregating</a:t>
            </a:r>
            <a:endParaRPr lang="en-US" sz="1600" i="1"/>
          </a:p>
        </p:txBody>
      </p:sp>
      <p:sp>
        <p:nvSpPr>
          <p:cNvPr id="9" name="Text Box 8"/>
          <p:cNvSpPr txBox="1"/>
          <p:nvPr/>
        </p:nvSpPr>
        <p:spPr>
          <a:xfrm>
            <a:off x="80010" y="6262370"/>
            <a:ext cx="6369050" cy="368300"/>
          </a:xfrm>
          <a:prstGeom prst="rect">
            <a:avLst/>
          </a:prstGeom>
          <a:noFill/>
        </p:spPr>
        <p:txBody>
          <a:bodyPr wrap="square" rtlCol="0" anchor="t">
            <a:spAutoFit/>
          </a:bodyPr>
          <a:p>
            <a:r>
              <a:rPr lang="en-US"/>
              <a:t>Creation of Decision Trees </a:t>
            </a:r>
            <a:r>
              <a:rPr lang="en-US" altLang="en-US"/>
              <a:t>and Random forest </a:t>
            </a:r>
            <a:endParaRPr lang="en-US" altLang="en-US"/>
          </a:p>
        </p:txBody>
      </p:sp>
      <p:sp>
        <p:nvSpPr>
          <p:cNvPr id="2" name="Text Box 1"/>
          <p:cNvSpPr txBox="1"/>
          <p:nvPr/>
        </p:nvSpPr>
        <p:spPr>
          <a:xfrm>
            <a:off x="80010" y="5340350"/>
            <a:ext cx="11693525" cy="922020"/>
          </a:xfrm>
          <a:prstGeom prst="rect">
            <a:avLst/>
          </a:prstGeom>
          <a:noFill/>
        </p:spPr>
        <p:txBody>
          <a:bodyPr wrap="square" rtlCol="0" anchor="t">
            <a:spAutoFit/>
          </a:bodyPr>
          <a:p>
            <a:r>
              <a:rPr lang="en-US"/>
              <a:t>Bootstrap sampling is used in a machine learning ensemble algorithm called </a:t>
            </a:r>
            <a:r>
              <a:rPr lang="en-US" u="sng"/>
              <a:t>bootstrap aggregating (also called bagging)</a:t>
            </a:r>
            <a:r>
              <a:rPr lang="en-US"/>
              <a:t>. It helps in avoiding </a:t>
            </a:r>
            <a:r>
              <a:rPr lang="en-US">
                <a:solidFill>
                  <a:srgbClr val="FF0000"/>
                </a:solidFill>
              </a:rPr>
              <a:t>overfitting</a:t>
            </a:r>
            <a:r>
              <a:rPr lang="en-US"/>
              <a:t> and improves the stability of machine learning algorithms.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700"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8900" y="891540"/>
            <a:ext cx="12012930" cy="2999740"/>
          </a:xfrm>
          <a:prstGeom prst="rect">
            <a:avLst/>
          </a:prstGeom>
          <a:noFill/>
        </p:spPr>
        <p:txBody>
          <a:bodyPr wrap="square" rtlCol="0" anchor="t">
            <a:spAutoFit/>
          </a:bodyPr>
          <a:p>
            <a:pPr>
              <a:lnSpc>
                <a:spcPct val="150000"/>
              </a:lnSpc>
            </a:pPr>
            <a:r>
              <a:rPr lang="en-US"/>
              <a:t>A simple example</a:t>
            </a:r>
            <a:endParaRPr lang="en-US"/>
          </a:p>
          <a:p>
            <a:pPr>
              <a:lnSpc>
                <a:spcPct val="150000"/>
              </a:lnSpc>
            </a:pPr>
            <a:r>
              <a:rPr lang="en-US"/>
              <a:t>• Suppose that we wish to invest a fixed sum of money in two financial assets that yield returns of X and Y , respectively, where X and Y are random quantities.</a:t>
            </a:r>
            <a:endParaRPr lang="en-US"/>
          </a:p>
          <a:p>
            <a:pPr>
              <a:lnSpc>
                <a:spcPct val="150000"/>
              </a:lnSpc>
            </a:pPr>
            <a:r>
              <a:rPr lang="en-US"/>
              <a:t>• We will invest a fraction α of our money in X, and will invest the remaining 1 − α in Y .</a:t>
            </a:r>
            <a:endParaRPr lang="en-US"/>
          </a:p>
          <a:p>
            <a:pPr>
              <a:lnSpc>
                <a:spcPct val="150000"/>
              </a:lnSpc>
            </a:pPr>
            <a:r>
              <a:rPr lang="en-US"/>
              <a:t>• We wish to choose α to minimize the total risk, or variance, of our investment. In other words, we want to minimize Var(αX + (1 − α)Y ).</a:t>
            </a:r>
            <a:endParaRPr lang="en-US"/>
          </a:p>
          <a:p>
            <a:pPr>
              <a:lnSpc>
                <a:spcPct val="150000"/>
              </a:lnSpc>
            </a:pPr>
            <a:r>
              <a:rPr lang="en-US"/>
              <a:t>• One can show that the value that minimizes the risk is given by</a:t>
            </a:r>
            <a:endParaRPr lang="en-US"/>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Picture 6" descr="Screenshot from 2022-05-19 09-22-46"/>
          <p:cNvPicPr>
            <a:picLocks noChangeAspect="1"/>
          </p:cNvPicPr>
          <p:nvPr/>
        </p:nvPicPr>
        <p:blipFill>
          <a:blip r:embed="rId1"/>
          <a:srcRect l="3985" t="12725" r="-3985" b="-3292"/>
          <a:stretch>
            <a:fillRect/>
          </a:stretch>
        </p:blipFill>
        <p:spPr>
          <a:xfrm>
            <a:off x="1351915" y="4048125"/>
            <a:ext cx="8955405" cy="2078990"/>
          </a:xfrm>
          <a:prstGeom prst="snip2Diag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700"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Picture 6" descr="Screenshot from 2022-05-19 09-26-19"/>
          <p:cNvPicPr>
            <a:picLocks noChangeAspect="1"/>
          </p:cNvPicPr>
          <p:nvPr/>
        </p:nvPicPr>
        <p:blipFill>
          <a:blip r:embed="rId1"/>
          <a:stretch>
            <a:fillRect/>
          </a:stretch>
        </p:blipFill>
        <p:spPr>
          <a:xfrm>
            <a:off x="1849755" y="1000125"/>
            <a:ext cx="8123555"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700"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Screenshot from 2022-05-19 09-29-17"/>
          <p:cNvPicPr>
            <a:picLocks noChangeAspect="1"/>
          </p:cNvPicPr>
          <p:nvPr/>
        </p:nvPicPr>
        <p:blipFill>
          <a:blip r:embed="rId1"/>
          <a:stretch>
            <a:fillRect/>
          </a:stretch>
        </p:blipFill>
        <p:spPr>
          <a:xfrm>
            <a:off x="1932940" y="974090"/>
            <a:ext cx="8323580" cy="53968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22-05-19 09-30-00"/>
          <p:cNvPicPr>
            <a:picLocks noChangeAspect="1"/>
          </p:cNvPicPr>
          <p:nvPr>
            <p:ph idx="1"/>
          </p:nvPr>
        </p:nvPicPr>
        <p:blipFill>
          <a:blip r:embed="rId1"/>
          <a:stretch>
            <a:fillRect/>
          </a:stretch>
        </p:blipFill>
        <p:spPr>
          <a:xfrm>
            <a:off x="2219960" y="815975"/>
            <a:ext cx="8286750" cy="5497830"/>
          </a:xfrm>
          <a:prstGeom prst="rect">
            <a:avLst/>
          </a:prstGeom>
        </p:spPr>
      </p:pic>
      <p:sp>
        <p:nvSpPr>
          <p:cNvPr id="5" name="Text Box 4"/>
          <p:cNvSpPr txBox="1"/>
          <p:nvPr/>
        </p:nvSpPr>
        <p:spPr>
          <a:xfrm>
            <a:off x="12700"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700"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Screenshot from 2022-05-19 09-31-55"/>
          <p:cNvPicPr>
            <a:picLocks noChangeAspect="1"/>
          </p:cNvPicPr>
          <p:nvPr/>
        </p:nvPicPr>
        <p:blipFill>
          <a:blip r:embed="rId1"/>
          <a:stretch>
            <a:fillRect/>
          </a:stretch>
        </p:blipFill>
        <p:spPr>
          <a:xfrm>
            <a:off x="1889125" y="826770"/>
            <a:ext cx="8828405" cy="5925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0005"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Screenshot from 2022-06-05 13-02-47"/>
          <p:cNvPicPr>
            <a:picLocks noChangeAspect="1"/>
          </p:cNvPicPr>
          <p:nvPr/>
        </p:nvPicPr>
        <p:blipFill>
          <a:blip r:embed="rId1"/>
          <a:stretch>
            <a:fillRect/>
          </a:stretch>
        </p:blipFill>
        <p:spPr>
          <a:xfrm>
            <a:off x="2011680" y="886460"/>
            <a:ext cx="7811135" cy="5708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0005" y="98425"/>
            <a:ext cx="12164695" cy="583565"/>
          </a:xfrm>
          <a:prstGeom prst="rect">
            <a:avLst/>
          </a:prstGeom>
          <a:noFill/>
        </p:spPr>
        <p:txBody>
          <a:bodyPr wrap="square" rtlCol="0">
            <a:spAutoFit/>
            <a:scene3d>
              <a:camera prst="orthographicFront"/>
              <a:lightRig rig="threePt" dir="t"/>
            </a:scene3d>
          </a:bodyPr>
          <a:p>
            <a:pPr algn="ctr"/>
            <a:r>
              <a:rPr lang="en-US" altLang="en-US" sz="3200">
                <a:solidFill>
                  <a:schemeClr val="accent1"/>
                </a:solidFill>
                <a:effectLst>
                  <a:outerShdw blurRad="38100" dist="25400" dir="5400000" algn="ctr" rotWithShape="0">
                    <a:srgbClr val="6E747A">
                      <a:alpha val="43000"/>
                    </a:srgbClr>
                  </a:outerShdw>
                </a:effectLst>
              </a:rPr>
              <a:t>MAIN IDEA  </a:t>
            </a:r>
            <a:endParaRPr lang="en-US" altLang="en-US" sz="320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3335" y="681990"/>
            <a:ext cx="12191365" cy="1339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 name="Picture 3" descr="Screenshot from 2022-06-05 13-04-44"/>
          <p:cNvPicPr>
            <a:picLocks noChangeAspect="1"/>
          </p:cNvPicPr>
          <p:nvPr/>
        </p:nvPicPr>
        <p:blipFill>
          <a:blip r:embed="rId1"/>
          <a:stretch>
            <a:fillRect/>
          </a:stretch>
        </p:blipFill>
        <p:spPr>
          <a:xfrm>
            <a:off x="2225675" y="815975"/>
            <a:ext cx="7480935" cy="57600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3641</Words>
  <Application>WPS Presentation</Application>
  <PresentationFormat>Widescreen</PresentationFormat>
  <Paragraphs>119</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SimSun</vt:lpstr>
      <vt:lpstr>Wingdings</vt:lpstr>
      <vt:lpstr>东文宋体</vt:lpstr>
      <vt:lpstr>Calibri Light</vt:lpstr>
      <vt:lpstr>DejaVu Sans</vt:lpstr>
      <vt:lpstr>Calibri</vt:lpstr>
      <vt:lpstr>微软雅黑</vt:lpstr>
      <vt:lpstr>Droid Sans Fallback</vt:lpstr>
      <vt:lpstr/>
      <vt:lpstr>Arial Unicode MS</vt:lpstr>
      <vt:lpstr>Standard Symbols PS</vt:lpstr>
      <vt:lpstr>Gubbi</vt:lpstr>
      <vt:lpstr>Office Theme</vt:lpstr>
      <vt:lpstr>Booostrap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Boootstrap method = a method of inference </vt:lpstr>
      <vt:lpstr>Sampling with Replacement </vt:lpstr>
      <vt:lpstr>PowerPoint 演示文稿</vt:lpstr>
      <vt:lpstr>PowerPoint 演示文稿</vt:lpstr>
      <vt:lpstr>PowerPoint 演示文稿</vt:lpstr>
      <vt:lpstr>PowerPoint 演示文稿</vt:lpstr>
      <vt:lpstr>PowerPoint 演示文稿</vt:lpstr>
      <vt:lpstr>Booostrap for estimate Confident interval </vt:lpstr>
      <vt:lpstr>Booostrap for estimate Confident interval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Booostraping  </dc:title>
  <dc:creator>minhhoang</dc:creator>
  <cp:lastModifiedBy>minhhoang</cp:lastModifiedBy>
  <cp:revision>17</cp:revision>
  <dcterms:created xsi:type="dcterms:W3CDTF">2022-06-08T09:23:06Z</dcterms:created>
  <dcterms:modified xsi:type="dcterms:W3CDTF">2022-06-08T09:23:06Z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