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</p:sldIdLst>
  <p:sldSz cy="5670550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0" roundtripDataSignature="AMtx7mg/e+FahN6R3r3dvgRhxnMyixLV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F87703-5CA7-4A7B-A502-06F81609C1FE}">
  <a:tblStyle styleId="{15F87703-5CA7-4A7B-A502-06F81609C1F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0" Type="http://customschemas.google.com/relationships/presentationmetadata" Target="meta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9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0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0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0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0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0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0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1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2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3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3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5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6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6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7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7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8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9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9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0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0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1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1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71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71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1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71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2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3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4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4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1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6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77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77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8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8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8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9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9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0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80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81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81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81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1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82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82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82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82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82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82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83"/>
          <p:cNvSpPr txBox="1"/>
          <p:nvPr>
            <p:ph idx="1"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8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2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85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8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7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88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88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88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9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89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89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89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0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90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90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90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1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1"/>
          <p:cNvSpPr txBox="1"/>
          <p:nvPr>
            <p:ph idx="1"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91"/>
          <p:cNvSpPr txBox="1"/>
          <p:nvPr>
            <p:ph idx="2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2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92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92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92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92"/>
          <p:cNvSpPr txBox="1"/>
          <p:nvPr>
            <p:ph idx="4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93"/>
          <p:cNvSpPr txBox="1"/>
          <p:nvPr>
            <p:ph idx="1"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93"/>
          <p:cNvSpPr txBox="1"/>
          <p:nvPr>
            <p:ph idx="2"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93"/>
          <p:cNvSpPr txBox="1"/>
          <p:nvPr>
            <p:ph idx="3"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93"/>
          <p:cNvSpPr txBox="1"/>
          <p:nvPr>
            <p:ph idx="4"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93"/>
          <p:cNvSpPr txBox="1"/>
          <p:nvPr>
            <p:ph idx="5"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93"/>
          <p:cNvSpPr txBox="1"/>
          <p:nvPr>
            <p:ph idx="6"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3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3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3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4"/>
          <p:cNvSpPr txBox="1"/>
          <p:nvPr>
            <p:ph idx="1"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5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5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5"/>
          <p:cNvSpPr txBox="1"/>
          <p:nvPr>
            <p:ph idx="2"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5"/>
          <p:cNvSpPr txBox="1"/>
          <p:nvPr>
            <p:ph idx="3"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"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6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6"/>
          <p:cNvSpPr txBox="1"/>
          <p:nvPr>
            <p:ph idx="3"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idx="1"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7"/>
          <p:cNvSpPr txBox="1"/>
          <p:nvPr>
            <p:ph idx="2"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7"/>
          <p:cNvSpPr txBox="1"/>
          <p:nvPr>
            <p:ph idx="3"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44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6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46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8"/>
          <p:cNvSpPr txBox="1"/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Google Shape;160;p48"/>
          <p:cNvSpPr txBox="1"/>
          <p:nvPr>
            <p:ph idx="1"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65.png"/><Relationship Id="rId6" Type="http://schemas.openxmlformats.org/officeDocument/2006/relationships/image" Target="../media/image31.png"/><Relationship Id="rId7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42.png"/><Relationship Id="rId5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1.png"/><Relationship Id="rId4" Type="http://schemas.openxmlformats.org/officeDocument/2006/relationships/image" Target="../media/image47.png"/><Relationship Id="rId5" Type="http://schemas.openxmlformats.org/officeDocument/2006/relationships/image" Target="../media/image49.png"/><Relationship Id="rId6" Type="http://schemas.openxmlformats.org/officeDocument/2006/relationships/image" Target="../media/image60.png"/><Relationship Id="rId7" Type="http://schemas.openxmlformats.org/officeDocument/2006/relationships/image" Target="../media/image5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0.png"/><Relationship Id="rId4" Type="http://schemas.openxmlformats.org/officeDocument/2006/relationships/image" Target="../media/image6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3.png"/><Relationship Id="rId4" Type="http://schemas.openxmlformats.org/officeDocument/2006/relationships/image" Target="../media/image56.png"/><Relationship Id="rId5" Type="http://schemas.openxmlformats.org/officeDocument/2006/relationships/image" Target="../media/image5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7.png"/><Relationship Id="rId4" Type="http://schemas.openxmlformats.org/officeDocument/2006/relationships/image" Target="../media/image64.png"/><Relationship Id="rId5" Type="http://schemas.openxmlformats.org/officeDocument/2006/relationships/image" Target="../media/image5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3.png"/><Relationship Id="rId4" Type="http://schemas.openxmlformats.org/officeDocument/2006/relationships/image" Target="../media/image64.png"/><Relationship Id="rId5" Type="http://schemas.openxmlformats.org/officeDocument/2006/relationships/image" Target="../media/image72.png"/><Relationship Id="rId6" Type="http://schemas.openxmlformats.org/officeDocument/2006/relationships/image" Target="../media/image6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youtube.com/watch?v=zLuVrqlYKyg&amp;list=PLHXZdjnADb1Q6ol2UEuPMnXpQY-KzCmBy&amp;index=1" TargetMode="External"/><Relationship Id="rId4" Type="http://schemas.openxmlformats.org/officeDocument/2006/relationships/hyperlink" Target="https://www.youtube.com/watch?v=zkgm0i77jQ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"/>
          <p:cNvSpPr/>
          <p:nvPr/>
        </p:nvSpPr>
        <p:spPr>
          <a:xfrm>
            <a:off x="548640" y="1759680"/>
            <a:ext cx="9068040" cy="94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Spectral Clustering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3920400" y="5120640"/>
            <a:ext cx="237600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 Thi Hong Minh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0"/>
          <p:cNvPicPr preferRelativeResize="0"/>
          <p:nvPr/>
        </p:nvPicPr>
        <p:blipFill rotWithShape="1">
          <a:blip r:embed="rId3">
            <a:alphaModFix/>
          </a:blip>
          <a:srcRect b="0" l="61136" r="0" t="0"/>
          <a:stretch/>
        </p:blipFill>
        <p:spPr>
          <a:xfrm>
            <a:off x="205200" y="1190520"/>
            <a:ext cx="2994120" cy="219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0"/>
          <p:cNvPicPr preferRelativeResize="0"/>
          <p:nvPr/>
        </p:nvPicPr>
        <p:blipFill rotWithShape="1">
          <a:blip r:embed="rId4">
            <a:alphaModFix/>
          </a:blip>
          <a:srcRect b="0" l="63102" r="0" t="0"/>
          <a:stretch/>
        </p:blipFill>
        <p:spPr>
          <a:xfrm>
            <a:off x="3931920" y="1280160"/>
            <a:ext cx="2529360" cy="196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0"/>
          <p:cNvPicPr preferRelativeResize="0"/>
          <p:nvPr/>
        </p:nvPicPr>
        <p:blipFill rotWithShape="1">
          <a:blip r:embed="rId5">
            <a:alphaModFix/>
          </a:blip>
          <a:srcRect b="0" l="64690" r="0" t="0"/>
          <a:stretch/>
        </p:blipFill>
        <p:spPr>
          <a:xfrm>
            <a:off x="6835680" y="1174320"/>
            <a:ext cx="3038760" cy="24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0"/>
          <p:cNvSpPr/>
          <p:nvPr/>
        </p:nvSpPr>
        <p:spPr>
          <a:xfrm>
            <a:off x="3383280" y="2194560"/>
            <a:ext cx="25596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6675120" y="2194560"/>
            <a:ext cx="313920" cy="34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/>
          <p:nvPr/>
        </p:nvSpPr>
        <p:spPr>
          <a:xfrm>
            <a:off x="531000" y="11592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Un-normalized Laplacian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60" y="903600"/>
            <a:ext cx="4728240" cy="208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" y="3017520"/>
            <a:ext cx="8616240" cy="24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1"/>
          <p:cNvSpPr/>
          <p:nvPr/>
        </p:nvSpPr>
        <p:spPr>
          <a:xfrm>
            <a:off x="6309360" y="2377440"/>
            <a:ext cx="3048480" cy="34272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Un-normalized Laplacian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2"/>
          <p:cNvSpPr/>
          <p:nvPr/>
        </p:nvSpPr>
        <p:spPr>
          <a:xfrm>
            <a:off x="182880" y="1094400"/>
            <a:ext cx="9856800" cy="45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Construct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graph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(similarity matrix nxn S) →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adjacency matrix A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 matrix D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Build graph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Laplacian (Laplacian matrix) L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 eigenvalues and eigenvectors of L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 a n×p matrix U with eigenvectors (p&lt;n) as columns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Treat each row of U as a data point, run some simple clustering algorithm such as K-means to cluster the points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2"/>
          <p:cNvSpPr/>
          <p:nvPr/>
        </p:nvSpPr>
        <p:spPr>
          <a:xfrm>
            <a:off x="529200" y="13680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Unnormalized spectral clustering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2"/>
          <p:cNvSpPr/>
          <p:nvPr/>
        </p:nvSpPr>
        <p:spPr>
          <a:xfrm>
            <a:off x="182880" y="3028320"/>
            <a:ext cx="9051120" cy="583200"/>
          </a:xfrm>
          <a:prstGeom prst="rect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2"/>
          <p:cNvSpPr txBox="1"/>
          <p:nvPr/>
        </p:nvSpPr>
        <p:spPr>
          <a:xfrm>
            <a:off x="548640" y="822960"/>
            <a:ext cx="91440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0. Raw data (n rows/samples + m columns/features) → similarity matrix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838800" y="5303520"/>
            <a:ext cx="364176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Find k cluster based on elbow rule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3"/>
          <p:cNvPicPr preferRelativeResize="0"/>
          <p:nvPr/>
        </p:nvPicPr>
        <p:blipFill rotWithShape="1">
          <a:blip r:embed="rId3">
            <a:alphaModFix/>
          </a:blip>
          <a:srcRect b="37986" l="0" r="0" t="0"/>
          <a:stretch/>
        </p:blipFill>
        <p:spPr>
          <a:xfrm>
            <a:off x="822960" y="769320"/>
            <a:ext cx="6306480" cy="222012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3"/>
          <p:cNvSpPr/>
          <p:nvPr/>
        </p:nvSpPr>
        <p:spPr>
          <a:xfrm>
            <a:off x="531360" y="11628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Graph Laplacians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1818000" y="2949480"/>
            <a:ext cx="4489920" cy="200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Eigenvector f and Eigenvalue λ (Lf = λf)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30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Lf 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30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Lf = f</a:t>
            </a:r>
            <a:r>
              <a:rPr b="0" baseline="30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λf 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30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Lf = λf</a:t>
            </a:r>
            <a:r>
              <a:rPr b="0" baseline="30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λ </a:t>
            </a:r>
            <a:r>
              <a:rPr b="0" lang="en-US" sz="18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smallest λ = 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3"/>
          <p:cNvSpPr/>
          <p:nvPr/>
        </p:nvSpPr>
        <p:spPr>
          <a:xfrm>
            <a:off x="5029200" y="4171320"/>
            <a:ext cx="4570560" cy="855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meaning of the smallest λ?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null space of L: N(L)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82800"/>
            <a:ext cx="8071200" cy="554472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4"/>
          <p:cNvSpPr/>
          <p:nvPr/>
        </p:nvSpPr>
        <p:spPr>
          <a:xfrm>
            <a:off x="8229600" y="640080"/>
            <a:ext cx="728280" cy="3625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&lt;= j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4"/>
          <p:cNvSpPr/>
          <p:nvPr/>
        </p:nvSpPr>
        <p:spPr>
          <a:xfrm>
            <a:off x="182880" y="365760"/>
            <a:ext cx="1268640" cy="34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(đọc thêm)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"/>
          <p:cNvSpPr/>
          <p:nvPr/>
        </p:nvSpPr>
        <p:spPr>
          <a:xfrm>
            <a:off x="531360" y="12744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The meaning of zero eigenvalues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766440"/>
            <a:ext cx="1434600" cy="142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5400" y="914400"/>
            <a:ext cx="3347640" cy="456912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/>
          <p:nvPr/>
        </p:nvSpPr>
        <p:spPr>
          <a:xfrm>
            <a:off x="4206240" y="2178000"/>
            <a:ext cx="1004400" cy="34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Lx = 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6748920" y="952200"/>
            <a:ext cx="312372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basis for N(L) is given by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indicator vectors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Google Shape;353;p15"/>
          <p:cNvGraphicFramePr/>
          <p:nvPr/>
        </p:nvGraphicFramePr>
        <p:xfrm>
          <a:off x="7704360" y="2209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{15F87703-5CA7-4A7B-A502-06F81609C1FE}</a:tableStyleId>
              </a:tblPr>
              <a:tblGrid>
                <a:gridCol w="326150"/>
              </a:tblGrid>
              <a:tr h="35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33"/>
                    </a:solidFill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4" name="Google Shape;354;p15"/>
          <p:cNvGraphicFramePr/>
          <p:nvPr/>
        </p:nvGraphicFramePr>
        <p:xfrm>
          <a:off x="8850960" y="219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{15F87703-5CA7-4A7B-A502-06F81609C1FE}</a:tableStyleId>
              </a:tblPr>
              <a:tblGrid>
                <a:gridCol w="326150"/>
              </a:tblGrid>
              <a:tr h="34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6633"/>
                    </a:solidFill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  <a:tr h="35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35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355" name="Google Shape;355;p15"/>
          <p:cNvSpPr/>
          <p:nvPr/>
        </p:nvSpPr>
        <p:spPr>
          <a:xfrm>
            <a:off x="7104240" y="2738880"/>
            <a:ext cx="552240" cy="34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5"/>
          <p:cNvSpPr/>
          <p:nvPr/>
        </p:nvSpPr>
        <p:spPr>
          <a:xfrm>
            <a:off x="8295480" y="2756880"/>
            <a:ext cx="552240" cy="34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=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5"/>
          <p:cNvSpPr/>
          <p:nvPr/>
        </p:nvSpPr>
        <p:spPr>
          <a:xfrm>
            <a:off x="9235800" y="2097360"/>
            <a:ext cx="88200" cy="1551240"/>
          </a:xfrm>
          <a:custGeom>
            <a:rect b="b" l="l" r="r" t="t"/>
            <a:pathLst>
              <a:path extrusionOk="0" h="4320" w="256">
                <a:moveTo>
                  <a:pt x="0" y="0"/>
                </a:moveTo>
                <a:cubicBezTo>
                  <a:pt x="127" y="0"/>
                  <a:pt x="255" y="179"/>
                  <a:pt x="255" y="359"/>
                </a:cubicBezTo>
                <a:lnTo>
                  <a:pt x="255" y="3959"/>
                </a:lnTo>
                <a:cubicBezTo>
                  <a:pt x="255" y="4139"/>
                  <a:pt x="127" y="4319"/>
                  <a:pt x="0" y="4319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8048160" y="2097720"/>
            <a:ext cx="88200" cy="1551240"/>
          </a:xfrm>
          <a:custGeom>
            <a:rect b="b" l="l" r="r" t="t"/>
            <a:pathLst>
              <a:path extrusionOk="0" h="4320" w="256">
                <a:moveTo>
                  <a:pt x="0" y="0"/>
                </a:moveTo>
                <a:cubicBezTo>
                  <a:pt x="127" y="0"/>
                  <a:pt x="255" y="179"/>
                  <a:pt x="255" y="359"/>
                </a:cubicBezTo>
                <a:lnTo>
                  <a:pt x="255" y="3959"/>
                </a:lnTo>
                <a:cubicBezTo>
                  <a:pt x="255" y="4139"/>
                  <a:pt x="127" y="4319"/>
                  <a:pt x="0" y="4319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"/>
          <p:cNvSpPr/>
          <p:nvPr/>
        </p:nvSpPr>
        <p:spPr>
          <a:xfrm>
            <a:off x="7606440" y="2097360"/>
            <a:ext cx="88200" cy="1551240"/>
          </a:xfrm>
          <a:custGeom>
            <a:rect b="b" l="l" r="r" t="t"/>
            <a:pathLst>
              <a:path extrusionOk="0" h="4320" w="256">
                <a:moveTo>
                  <a:pt x="255" y="0"/>
                </a:moveTo>
                <a:cubicBezTo>
                  <a:pt x="127" y="0"/>
                  <a:pt x="0" y="179"/>
                  <a:pt x="0" y="359"/>
                </a:cubicBezTo>
                <a:lnTo>
                  <a:pt x="0" y="3959"/>
                </a:lnTo>
                <a:cubicBezTo>
                  <a:pt x="0" y="4139"/>
                  <a:pt x="127" y="4319"/>
                  <a:pt x="255" y="4319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8794800" y="2097720"/>
            <a:ext cx="88200" cy="1551240"/>
          </a:xfrm>
          <a:custGeom>
            <a:rect b="b" l="l" r="r" t="t"/>
            <a:pathLst>
              <a:path extrusionOk="0" h="4320" w="256">
                <a:moveTo>
                  <a:pt x="255" y="0"/>
                </a:moveTo>
                <a:cubicBezTo>
                  <a:pt x="127" y="0"/>
                  <a:pt x="0" y="179"/>
                  <a:pt x="0" y="359"/>
                </a:cubicBezTo>
                <a:lnTo>
                  <a:pt x="0" y="3959"/>
                </a:lnTo>
                <a:cubicBezTo>
                  <a:pt x="0" y="4139"/>
                  <a:pt x="127" y="4319"/>
                  <a:pt x="255" y="4319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5"/>
          <p:cNvSpPr/>
          <p:nvPr/>
        </p:nvSpPr>
        <p:spPr>
          <a:xfrm>
            <a:off x="6858000" y="3854160"/>
            <a:ext cx="3106080" cy="1110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N(L) = span(s,t)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s, t are linearly independent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dim(N(L)) = 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2 independent clusters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2" name="Google Shape;362;p15"/>
          <p:cNvGraphicFramePr/>
          <p:nvPr/>
        </p:nvGraphicFramePr>
        <p:xfrm>
          <a:off x="223560" y="26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{15F87703-5CA7-4A7B-A502-06F81609C1FE}</a:tableStyleId>
              </a:tblPr>
              <a:tblGrid>
                <a:gridCol w="470150"/>
                <a:gridCol w="470150"/>
                <a:gridCol w="470150"/>
                <a:gridCol w="470150"/>
                <a:gridCol w="470150"/>
              </a:tblGrid>
              <a:tr h="34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4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A95"/>
                    </a:solidFill>
                  </a:tcPr>
                </a:tc>
              </a:tr>
              <a:tr h="347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x4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A9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/>
          <p:nvPr/>
        </p:nvSpPr>
        <p:spPr>
          <a:xfrm>
            <a:off x="531720" y="119880"/>
            <a:ext cx="9068040" cy="501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Zero eigenvalues and the connected components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91440" y="731520"/>
            <a:ext cx="9871920" cy="59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Proposition 2: Let G be an undirected graph with non-negative weight matrix W. Then 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0" y="1104480"/>
            <a:ext cx="10076040" cy="345204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6"/>
          <p:cNvSpPr/>
          <p:nvPr/>
        </p:nvSpPr>
        <p:spPr>
          <a:xfrm>
            <a:off x="457200" y="2286000"/>
            <a:ext cx="155124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= λ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λ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(k=2)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8595360" y="2177640"/>
            <a:ext cx="911160" cy="65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= λ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(k=1)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2341440"/>
            <a:ext cx="5302080" cy="2320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" y="1280160"/>
            <a:ext cx="2143800" cy="204804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7"/>
          <p:cNvSpPr/>
          <p:nvPr/>
        </p:nvSpPr>
        <p:spPr>
          <a:xfrm>
            <a:off x="2576880" y="2103120"/>
            <a:ext cx="453960" cy="362520"/>
          </a:xfrm>
          <a:custGeom>
            <a:rect b="b" l="l" r="r" t="t"/>
            <a:pathLst>
              <a:path extrusionOk="0" h="1018" w="1272">
                <a:moveTo>
                  <a:pt x="0" y="254"/>
                </a:moveTo>
                <a:lnTo>
                  <a:pt x="953" y="254"/>
                </a:lnTo>
                <a:lnTo>
                  <a:pt x="953" y="0"/>
                </a:lnTo>
                <a:lnTo>
                  <a:pt x="1271" y="508"/>
                </a:lnTo>
                <a:lnTo>
                  <a:pt x="953" y="1017"/>
                </a:lnTo>
                <a:lnTo>
                  <a:pt x="953" y="762"/>
                </a:lnTo>
                <a:lnTo>
                  <a:pt x="0" y="762"/>
                </a:lnTo>
                <a:lnTo>
                  <a:pt x="0" y="254"/>
                </a:lnTo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7"/>
          <p:cNvSpPr/>
          <p:nvPr/>
        </p:nvSpPr>
        <p:spPr>
          <a:xfrm>
            <a:off x="1879920" y="4491360"/>
            <a:ext cx="6267600" cy="8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happens if clusters are not independent ???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91440"/>
            <a:ext cx="2205720" cy="210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056240"/>
            <a:ext cx="6465240" cy="18619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6" name="Google Shape;386;p18"/>
          <p:cNvGraphicFramePr/>
          <p:nvPr/>
        </p:nvGraphicFramePr>
        <p:xfrm>
          <a:off x="8673120" y="1205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{15F87703-5CA7-4A7B-A502-06F81609C1FE}</a:tableStyleId>
              </a:tblPr>
              <a:tblGrid>
                <a:gridCol w="370450"/>
              </a:tblGrid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7" name="Google Shape;387;p18"/>
          <p:cNvSpPr/>
          <p:nvPr/>
        </p:nvSpPr>
        <p:spPr>
          <a:xfrm>
            <a:off x="8453520" y="1207440"/>
            <a:ext cx="88200" cy="2099880"/>
          </a:xfrm>
          <a:custGeom>
            <a:rect b="b" l="l" r="r" t="t"/>
            <a:pathLst>
              <a:path extrusionOk="0" h="5844" w="256">
                <a:moveTo>
                  <a:pt x="255" y="0"/>
                </a:moveTo>
                <a:cubicBezTo>
                  <a:pt x="127" y="0"/>
                  <a:pt x="0" y="243"/>
                  <a:pt x="0" y="486"/>
                </a:cubicBezTo>
                <a:lnTo>
                  <a:pt x="0" y="5356"/>
                </a:lnTo>
                <a:cubicBezTo>
                  <a:pt x="0" y="5599"/>
                  <a:pt x="127" y="5843"/>
                  <a:pt x="255" y="584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"/>
          <p:cNvSpPr/>
          <p:nvPr/>
        </p:nvSpPr>
        <p:spPr>
          <a:xfrm>
            <a:off x="9132480" y="1207440"/>
            <a:ext cx="88200" cy="2099880"/>
          </a:xfrm>
          <a:custGeom>
            <a:rect b="b" l="l" r="r" t="t"/>
            <a:pathLst>
              <a:path extrusionOk="0" h="5844" w="256">
                <a:moveTo>
                  <a:pt x="0" y="0"/>
                </a:moveTo>
                <a:cubicBezTo>
                  <a:pt x="127" y="0"/>
                  <a:pt x="255" y="243"/>
                  <a:pt x="255" y="486"/>
                </a:cubicBezTo>
                <a:lnTo>
                  <a:pt x="255" y="5356"/>
                </a:lnTo>
                <a:cubicBezTo>
                  <a:pt x="255" y="5599"/>
                  <a:pt x="127" y="5843"/>
                  <a:pt x="0" y="5843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8"/>
          <p:cNvSpPr/>
          <p:nvPr/>
        </p:nvSpPr>
        <p:spPr>
          <a:xfrm>
            <a:off x="7680960" y="2103120"/>
            <a:ext cx="545760" cy="34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6710760" y="474480"/>
            <a:ext cx="3163320" cy="3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indicator vector?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548640" y="4134240"/>
            <a:ext cx="5027760" cy="3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k=1, does the graph has only 1 cluster?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9"/>
          <p:cNvSpPr/>
          <p:nvPr/>
        </p:nvSpPr>
        <p:spPr>
          <a:xfrm>
            <a:off x="182880" y="662400"/>
            <a:ext cx="9856800" cy="45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Construct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graph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(similarity matrix nxn S) →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adjacency matrix A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 matrix D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Build graph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Laplacian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 eigenvalues and eigenvectors of L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 a n×k matrix U with eigenvectors (k&lt;n) as columns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Treat each row of U as a data point, run some simple clustering algorithm such as K-means to cluster the points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9"/>
          <p:cNvSpPr/>
          <p:nvPr/>
        </p:nvSpPr>
        <p:spPr>
          <a:xfrm>
            <a:off x="529200" y="13680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Partition into k clusters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9"/>
          <p:cNvSpPr/>
          <p:nvPr/>
        </p:nvSpPr>
        <p:spPr>
          <a:xfrm>
            <a:off x="182880" y="3309840"/>
            <a:ext cx="9782640" cy="530280"/>
          </a:xfrm>
          <a:prstGeom prst="rect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r>
              <a:rPr b="0" i="0" lang="en-US" sz="44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spectral clustering?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04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Unnormalized spectral clustering algorithm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04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Laplacians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04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makes a good cut?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04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spectral clustering algorithms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/>
          <p:nvPr/>
        </p:nvSpPr>
        <p:spPr>
          <a:xfrm>
            <a:off x="410760" y="293760"/>
            <a:ext cx="4527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Choose p, case: fully connected graph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4053600"/>
            <a:ext cx="9743040" cy="131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20"/>
          <p:cNvPicPr preferRelativeResize="0"/>
          <p:nvPr/>
        </p:nvPicPr>
        <p:blipFill rotWithShape="1">
          <a:blip r:embed="rId4">
            <a:alphaModFix/>
          </a:blip>
          <a:srcRect b="7801" l="0" r="0" t="0"/>
          <a:stretch/>
        </p:blipFill>
        <p:spPr>
          <a:xfrm>
            <a:off x="228240" y="680040"/>
            <a:ext cx="3734640" cy="261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360" y="3291840"/>
            <a:ext cx="3079440" cy="27396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20"/>
          <p:cNvSpPr/>
          <p:nvPr/>
        </p:nvSpPr>
        <p:spPr>
          <a:xfrm>
            <a:off x="1463040" y="4000320"/>
            <a:ext cx="2102760" cy="329400"/>
          </a:xfrm>
          <a:prstGeom prst="rect">
            <a:avLst/>
          </a:prstGeom>
          <a:noFill/>
          <a:ln cap="flat" cmpd="sng" w="10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35440" y="959400"/>
            <a:ext cx="3066480" cy="21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0"/>
          <p:cNvSpPr/>
          <p:nvPr/>
        </p:nvSpPr>
        <p:spPr>
          <a:xfrm>
            <a:off x="5212080" y="457200"/>
            <a:ext cx="5475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v_0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2040" y="894960"/>
            <a:ext cx="30207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0"/>
          <p:cNvSpPr/>
          <p:nvPr/>
        </p:nvSpPr>
        <p:spPr>
          <a:xfrm>
            <a:off x="8416080" y="457200"/>
            <a:ext cx="5475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v_1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20"/>
          <p:cNvCxnSpPr/>
          <p:nvPr/>
        </p:nvCxnSpPr>
        <p:spPr>
          <a:xfrm>
            <a:off x="7295760" y="1920240"/>
            <a:ext cx="2759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20"/>
          <p:cNvSpPr/>
          <p:nvPr/>
        </p:nvSpPr>
        <p:spPr>
          <a:xfrm>
            <a:off x="5060160" y="3219840"/>
            <a:ext cx="399204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p=2 can divide the graph into clusters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20"/>
          <p:cNvCxnSpPr/>
          <p:nvPr/>
        </p:nvCxnSpPr>
        <p:spPr>
          <a:xfrm>
            <a:off x="1620000" y="680040"/>
            <a:ext cx="25920" cy="2977560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880" y="809280"/>
            <a:ext cx="2822040" cy="20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66160" y="845280"/>
            <a:ext cx="2925720" cy="2124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3680" y="845280"/>
            <a:ext cx="3024720" cy="221256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1"/>
          <p:cNvSpPr/>
          <p:nvPr/>
        </p:nvSpPr>
        <p:spPr>
          <a:xfrm>
            <a:off x="1646640" y="368640"/>
            <a:ext cx="5475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v_2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5212080" y="349200"/>
            <a:ext cx="5475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v_3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8200080" y="349200"/>
            <a:ext cx="5475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v_4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2468880" y="4297680"/>
            <a:ext cx="3474360" cy="60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K = 2 is the best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42720" y="3291840"/>
            <a:ext cx="30207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1"/>
          <p:cNvSpPr/>
          <p:nvPr/>
        </p:nvSpPr>
        <p:spPr>
          <a:xfrm>
            <a:off x="7955280" y="4297680"/>
            <a:ext cx="5475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v_1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21"/>
          <p:cNvCxnSpPr/>
          <p:nvPr/>
        </p:nvCxnSpPr>
        <p:spPr>
          <a:xfrm>
            <a:off x="822960" y="1737360"/>
            <a:ext cx="2559960" cy="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21"/>
          <p:cNvCxnSpPr/>
          <p:nvPr/>
        </p:nvCxnSpPr>
        <p:spPr>
          <a:xfrm>
            <a:off x="3931920" y="1645920"/>
            <a:ext cx="2651760" cy="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21"/>
          <p:cNvCxnSpPr/>
          <p:nvPr/>
        </p:nvCxnSpPr>
        <p:spPr>
          <a:xfrm>
            <a:off x="6949440" y="2103120"/>
            <a:ext cx="2834640" cy="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2"/>
          <p:cNvSpPr/>
          <p:nvPr/>
        </p:nvSpPr>
        <p:spPr>
          <a:xfrm>
            <a:off x="182880" y="662400"/>
            <a:ext cx="9856800" cy="45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Construct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graph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(similarity matrix nxn S) →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adjacency matrix A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 matrix D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Build graph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Laplacian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 eigenvalues and eigenvectors of L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 a n×k matrix U with eigenvectors (k&lt;n) as columns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Treat each row of U as a data point, run some simple clustering algorithm such as K-means to cluster the points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2"/>
          <p:cNvSpPr/>
          <p:nvPr/>
        </p:nvSpPr>
        <p:spPr>
          <a:xfrm>
            <a:off x="529200" y="13680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Partition into k clusters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182880" y="3813840"/>
            <a:ext cx="9782640" cy="1123560"/>
          </a:xfrm>
          <a:prstGeom prst="rect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23"/>
          <p:cNvPicPr preferRelativeResize="0"/>
          <p:nvPr/>
        </p:nvPicPr>
        <p:blipFill rotWithShape="1">
          <a:blip r:embed="rId3">
            <a:alphaModFix/>
          </a:blip>
          <a:srcRect b="0" l="0" r="39189" t="0"/>
          <a:stretch/>
        </p:blipFill>
        <p:spPr>
          <a:xfrm>
            <a:off x="183600" y="1056240"/>
            <a:ext cx="2782440" cy="131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640080"/>
            <a:ext cx="3640680" cy="219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p23"/>
          <p:cNvCxnSpPr/>
          <p:nvPr/>
        </p:nvCxnSpPr>
        <p:spPr>
          <a:xfrm>
            <a:off x="2834640" y="1828800"/>
            <a:ext cx="548640" cy="5486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45" name="Google Shape;44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6920" y="973800"/>
            <a:ext cx="2780640" cy="149472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3"/>
          <p:cNvSpPr/>
          <p:nvPr/>
        </p:nvSpPr>
        <p:spPr>
          <a:xfrm>
            <a:off x="3383280" y="2194560"/>
            <a:ext cx="2285640" cy="365400"/>
          </a:xfrm>
          <a:prstGeom prst="rect">
            <a:avLst/>
          </a:prstGeom>
          <a:noFill/>
          <a:ln cap="flat" cmpd="sng" w="126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410760" y="293760"/>
            <a:ext cx="297216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K-mean clustering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23"/>
          <p:cNvGrpSpPr/>
          <p:nvPr/>
        </p:nvGrpSpPr>
        <p:grpSpPr>
          <a:xfrm>
            <a:off x="2011680" y="2736000"/>
            <a:ext cx="3656520" cy="2846160"/>
            <a:chOff x="2011680" y="2736000"/>
            <a:chExt cx="3656520" cy="2846160"/>
          </a:xfrm>
        </p:grpSpPr>
        <p:cxnSp>
          <p:nvCxnSpPr>
            <p:cNvPr id="449" name="Google Shape;449;p23"/>
            <p:cNvCxnSpPr/>
            <p:nvPr/>
          </p:nvCxnSpPr>
          <p:spPr>
            <a:xfrm>
              <a:off x="2011680" y="4375440"/>
              <a:ext cx="3200400" cy="0"/>
            </a:xfrm>
            <a:prstGeom prst="straightConnector1">
              <a:avLst/>
            </a:prstGeom>
            <a:noFill/>
            <a:ln cap="flat" cmpd="sng" w="100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450" name="Google Shape;450;p23"/>
            <p:cNvCxnSpPr/>
            <p:nvPr/>
          </p:nvCxnSpPr>
          <p:spPr>
            <a:xfrm rot="10800000">
              <a:off x="3215880" y="2834640"/>
              <a:ext cx="0" cy="2747520"/>
            </a:xfrm>
            <a:prstGeom prst="straightConnector1">
              <a:avLst/>
            </a:prstGeom>
            <a:noFill/>
            <a:ln cap="flat" cmpd="sng" w="1007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51" name="Google Shape;451;p23"/>
            <p:cNvSpPr/>
            <p:nvPr/>
          </p:nvSpPr>
          <p:spPr>
            <a:xfrm>
              <a:off x="5120640" y="4572000"/>
              <a:ext cx="547560" cy="345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latin typeface="Arial"/>
                  <a:ea typeface="Arial"/>
                  <a:cs typeface="Arial"/>
                  <a:sym typeface="Arial"/>
                </a:rPr>
                <a:t>v_0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456640" y="2736000"/>
              <a:ext cx="547560" cy="345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latin typeface="Arial"/>
                  <a:ea typeface="Arial"/>
                  <a:cs typeface="Arial"/>
                  <a:sym typeface="Arial"/>
                </a:rPr>
                <a:t>v_1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2743200" y="4651920"/>
              <a:ext cx="91080" cy="91080"/>
            </a:xfrm>
            <a:prstGeom prst="ellipse">
              <a:avLst/>
            </a:prstGeom>
            <a:solidFill>
              <a:srgbClr val="3465A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2743560" y="4616280"/>
              <a:ext cx="91080" cy="91080"/>
            </a:xfrm>
            <a:prstGeom prst="ellipse">
              <a:avLst/>
            </a:prstGeom>
            <a:solidFill>
              <a:srgbClr val="3465A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743920" y="4724640"/>
              <a:ext cx="91080" cy="91080"/>
            </a:xfrm>
            <a:prstGeom prst="ellipse">
              <a:avLst/>
            </a:prstGeom>
            <a:solidFill>
              <a:srgbClr val="3465A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2743560" y="3932280"/>
              <a:ext cx="91080" cy="9108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2743920" y="3896640"/>
              <a:ext cx="91080" cy="9108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2744280" y="4005000"/>
              <a:ext cx="91080" cy="9108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23"/>
          <p:cNvSpPr/>
          <p:nvPr/>
        </p:nvSpPr>
        <p:spPr>
          <a:xfrm>
            <a:off x="3931920" y="548640"/>
            <a:ext cx="40233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Matrix U (nxp, with p =2)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"/>
          <p:cNvSpPr/>
          <p:nvPr/>
        </p:nvSpPr>
        <p:spPr>
          <a:xfrm>
            <a:off x="532080" y="119880"/>
            <a:ext cx="9068040" cy="501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Graph Laplacians: second smallest eigenvalue - Bipartition (k=2)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8720" y="822960"/>
            <a:ext cx="6696000" cy="210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4"/>
          <p:cNvPicPr preferRelativeResize="0"/>
          <p:nvPr/>
        </p:nvPicPr>
        <p:blipFill rotWithShape="1">
          <a:blip r:embed="rId4">
            <a:alphaModFix/>
          </a:blip>
          <a:srcRect b="0" l="0" r="39189" t="0"/>
          <a:stretch/>
        </p:blipFill>
        <p:spPr>
          <a:xfrm>
            <a:off x="183240" y="1056240"/>
            <a:ext cx="2782440" cy="131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4"/>
          <p:cNvPicPr preferRelativeResize="0"/>
          <p:nvPr/>
        </p:nvPicPr>
        <p:blipFill rotWithShape="1">
          <a:blip r:embed="rId4">
            <a:alphaModFix/>
          </a:blip>
          <a:srcRect b="0" l="63550" r="0" t="0"/>
          <a:stretch/>
        </p:blipFill>
        <p:spPr>
          <a:xfrm>
            <a:off x="298080" y="3108960"/>
            <a:ext cx="2350800" cy="186192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4"/>
          <p:cNvSpPr/>
          <p:nvPr/>
        </p:nvSpPr>
        <p:spPr>
          <a:xfrm>
            <a:off x="923040" y="5095080"/>
            <a:ext cx="1215720" cy="3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Laplacian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4"/>
          <p:cNvSpPr/>
          <p:nvPr/>
        </p:nvSpPr>
        <p:spPr>
          <a:xfrm>
            <a:off x="457200" y="2651760"/>
            <a:ext cx="1616760" cy="3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λ2 = 0.189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p24"/>
          <p:cNvGraphicFramePr/>
          <p:nvPr/>
        </p:nvGraphicFramePr>
        <p:xfrm>
          <a:off x="3657240" y="2881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{15F87703-5CA7-4A7B-A502-06F81609C1FE}</a:tableStyleId>
              </a:tblPr>
              <a:tblGrid>
                <a:gridCol w="437400"/>
                <a:gridCol w="926650"/>
              </a:tblGrid>
              <a:tr h="3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-0.408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-0.442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-0.371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0.371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0.405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0.445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71" name="Google Shape;471;p24"/>
          <p:cNvPicPr preferRelativeResize="0"/>
          <p:nvPr/>
        </p:nvPicPr>
        <p:blipFill rotWithShape="1">
          <a:blip r:embed="rId4">
            <a:alphaModFix/>
          </a:blip>
          <a:srcRect b="0" l="0" r="39189" t="0"/>
          <a:stretch/>
        </p:blipFill>
        <p:spPr>
          <a:xfrm>
            <a:off x="6400800" y="3616560"/>
            <a:ext cx="2782440" cy="13183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2" name="Google Shape;472;p24"/>
          <p:cNvCxnSpPr/>
          <p:nvPr/>
        </p:nvCxnSpPr>
        <p:spPr>
          <a:xfrm flipH="1">
            <a:off x="7863840" y="3383280"/>
            <a:ext cx="182880" cy="19202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</p:cxnSp>
      <p:cxnSp>
        <p:nvCxnSpPr>
          <p:cNvPr id="473" name="Google Shape;473;p24"/>
          <p:cNvCxnSpPr/>
          <p:nvPr/>
        </p:nvCxnSpPr>
        <p:spPr>
          <a:xfrm>
            <a:off x="3383280" y="4278240"/>
            <a:ext cx="2194560" cy="0"/>
          </a:xfrm>
          <a:prstGeom prst="straightConnector1">
            <a:avLst/>
          </a:prstGeom>
          <a:noFill/>
          <a:ln cap="flat" cmpd="sng" w="1907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5"/>
          <p:cNvSpPr/>
          <p:nvPr/>
        </p:nvSpPr>
        <p:spPr>
          <a:xfrm>
            <a:off x="532080" y="119880"/>
            <a:ext cx="9068040" cy="501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Graph Laplacians: second smallest eigenvalue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/>
          <p:nvPr/>
        </p:nvSpPr>
        <p:spPr>
          <a:xfrm>
            <a:off x="914400" y="753840"/>
            <a:ext cx="8136000" cy="1950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311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❒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0 is the eigenvalue of L with k different eigenvectors, i.e., 0 = λ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λ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 = λ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then the graph G has k connected components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311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❒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graph is connected, λ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0 and λ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algebraic connectivity 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1311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❒"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greater λ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is, the more connected G is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6"/>
          <p:cNvSpPr/>
          <p:nvPr/>
        </p:nvSpPr>
        <p:spPr>
          <a:xfrm>
            <a:off x="532080" y="119880"/>
            <a:ext cx="9068040" cy="501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Graph Laplacians: second smallest eigenvalue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160" y="830520"/>
            <a:ext cx="6809400" cy="461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" y="914400"/>
            <a:ext cx="9735480" cy="23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7"/>
          <p:cNvSpPr/>
          <p:nvPr/>
        </p:nvSpPr>
        <p:spPr>
          <a:xfrm>
            <a:off x="338760" y="215280"/>
            <a:ext cx="297216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clusters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2440" y="515520"/>
            <a:ext cx="2812320" cy="20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20" y="368280"/>
            <a:ext cx="3462480" cy="26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28"/>
          <p:cNvSpPr/>
          <p:nvPr/>
        </p:nvSpPr>
        <p:spPr>
          <a:xfrm>
            <a:off x="410760" y="35280"/>
            <a:ext cx="46184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Case: Independent clusters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9" name="Google Shape;499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80400" y="512640"/>
            <a:ext cx="2673720" cy="197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84600" y="3059640"/>
            <a:ext cx="2937600" cy="215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66560" y="3059640"/>
            <a:ext cx="3220560" cy="23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28"/>
          <p:cNvSpPr/>
          <p:nvPr/>
        </p:nvSpPr>
        <p:spPr>
          <a:xfrm>
            <a:off x="5212080" y="182880"/>
            <a:ext cx="5475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v_0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8229600" y="182520"/>
            <a:ext cx="5475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v_1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8"/>
          <p:cNvSpPr/>
          <p:nvPr/>
        </p:nvSpPr>
        <p:spPr>
          <a:xfrm>
            <a:off x="5212080" y="2743200"/>
            <a:ext cx="5475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v_2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8412480" y="2834640"/>
            <a:ext cx="5475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v_3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8"/>
          <p:cNvSpPr/>
          <p:nvPr/>
        </p:nvSpPr>
        <p:spPr>
          <a:xfrm>
            <a:off x="726480" y="3749040"/>
            <a:ext cx="174204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Choose k=2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28"/>
          <p:cNvCxnSpPr/>
          <p:nvPr/>
        </p:nvCxnSpPr>
        <p:spPr>
          <a:xfrm>
            <a:off x="4206240" y="1371600"/>
            <a:ext cx="2651760" cy="0"/>
          </a:xfrm>
          <a:prstGeom prst="straightConnector1">
            <a:avLst/>
          </a:prstGeom>
          <a:noFill/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12;p29"/>
          <p:cNvPicPr preferRelativeResize="0"/>
          <p:nvPr/>
        </p:nvPicPr>
        <p:blipFill rotWithShape="1">
          <a:blip r:embed="rId3">
            <a:alphaModFix/>
          </a:blip>
          <a:srcRect b="12582" l="0" r="84021" t="0"/>
          <a:stretch/>
        </p:blipFill>
        <p:spPr>
          <a:xfrm>
            <a:off x="365760" y="791280"/>
            <a:ext cx="1906920" cy="24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29"/>
          <p:cNvSpPr/>
          <p:nvPr/>
        </p:nvSpPr>
        <p:spPr>
          <a:xfrm>
            <a:off x="408960" y="385200"/>
            <a:ext cx="297432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Matrix U (nxp)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5040" y="548640"/>
            <a:ext cx="3718440" cy="283428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9"/>
          <p:cNvSpPr/>
          <p:nvPr/>
        </p:nvSpPr>
        <p:spPr>
          <a:xfrm>
            <a:off x="2834640" y="1920240"/>
            <a:ext cx="1096920" cy="180000"/>
          </a:xfrm>
          <a:custGeom>
            <a:rect b="b" l="l" r="r" t="t"/>
            <a:pathLst>
              <a:path extrusionOk="0" h="510" w="1018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29"/>
          <p:cNvSpPr/>
          <p:nvPr/>
        </p:nvSpPr>
        <p:spPr>
          <a:xfrm>
            <a:off x="2834640" y="1463040"/>
            <a:ext cx="1113480" cy="34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k-mean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/>
          <p:nvPr/>
        </p:nvSpPr>
        <p:spPr>
          <a:xfrm>
            <a:off x="438120" y="9144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Why Spectral Clustering?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82880" y="534600"/>
            <a:ext cx="9597600" cy="20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Spectral clustering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2400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Obtain data representation in the low-dimensional space that can be easily clustered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200" y="1572480"/>
            <a:ext cx="4114440" cy="180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"/>
          <p:cNvPicPr preferRelativeResize="0"/>
          <p:nvPr/>
        </p:nvPicPr>
        <p:blipFill rotWithShape="1">
          <a:blip r:embed="rId4">
            <a:alphaModFix/>
          </a:blip>
          <a:srcRect b="0" l="0" r="51281" t="0"/>
          <a:stretch/>
        </p:blipFill>
        <p:spPr>
          <a:xfrm>
            <a:off x="5387400" y="1393920"/>
            <a:ext cx="2502720" cy="22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"/>
          <p:cNvSpPr/>
          <p:nvPr/>
        </p:nvSpPr>
        <p:spPr>
          <a:xfrm>
            <a:off x="1336680" y="3749040"/>
            <a:ext cx="180000" cy="546840"/>
          </a:xfrm>
          <a:custGeom>
            <a:rect b="b" l="l" r="r" t="t"/>
            <a:pathLst>
              <a:path extrusionOk="0" h="1018" w="510">
                <a:moveTo>
                  <a:pt x="127" y="0"/>
                </a:moveTo>
                <a:lnTo>
                  <a:pt x="127" y="762"/>
                </a:lnTo>
                <a:lnTo>
                  <a:pt x="0" y="762"/>
                </a:lnTo>
                <a:lnTo>
                  <a:pt x="254" y="1017"/>
                </a:lnTo>
                <a:lnTo>
                  <a:pt x="509" y="762"/>
                </a:lnTo>
                <a:lnTo>
                  <a:pt x="381" y="762"/>
                </a:lnTo>
                <a:lnTo>
                  <a:pt x="381" y="0"/>
                </a:lnTo>
                <a:lnTo>
                  <a:pt x="127" y="0"/>
                </a:lnTo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3"/>
          <p:cNvSpPr/>
          <p:nvPr/>
        </p:nvSpPr>
        <p:spPr>
          <a:xfrm>
            <a:off x="2546640" y="4389120"/>
            <a:ext cx="1278360" cy="3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Laplacians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5303880" y="4702320"/>
            <a:ext cx="362880" cy="180000"/>
          </a:xfrm>
          <a:custGeom>
            <a:rect b="b" l="l" r="r" t="t"/>
            <a:pathLst>
              <a:path extrusionOk="0" h="510" w="1018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32" name="Google Shape;23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5040" y="3895920"/>
            <a:ext cx="2268000" cy="172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6240" y="4389840"/>
            <a:ext cx="888840" cy="11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"/>
          <p:cNvSpPr/>
          <p:nvPr/>
        </p:nvSpPr>
        <p:spPr>
          <a:xfrm>
            <a:off x="2126880" y="4710240"/>
            <a:ext cx="362880" cy="180000"/>
          </a:xfrm>
          <a:custGeom>
            <a:rect b="b" l="l" r="r" t="t"/>
            <a:pathLst>
              <a:path extrusionOk="0" h="510" w="1018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"/>
          <p:cNvSpPr/>
          <p:nvPr/>
        </p:nvSpPr>
        <p:spPr>
          <a:xfrm>
            <a:off x="293760" y="3402720"/>
            <a:ext cx="3478320" cy="3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of n objects and m features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282960" y="5123520"/>
            <a:ext cx="2773080" cy="3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nxn weight matrix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8720" y="4297680"/>
            <a:ext cx="816840" cy="8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"/>
          <p:cNvSpPr/>
          <p:nvPr/>
        </p:nvSpPr>
        <p:spPr>
          <a:xfrm>
            <a:off x="3818880" y="4710240"/>
            <a:ext cx="362880" cy="180000"/>
          </a:xfrm>
          <a:custGeom>
            <a:rect b="b" l="l" r="r" t="t"/>
            <a:pathLst>
              <a:path extrusionOk="0" h="510" w="1018">
                <a:moveTo>
                  <a:pt x="0" y="127"/>
                </a:moveTo>
                <a:lnTo>
                  <a:pt x="762" y="127"/>
                </a:lnTo>
                <a:lnTo>
                  <a:pt x="762" y="0"/>
                </a:lnTo>
                <a:lnTo>
                  <a:pt x="1017" y="254"/>
                </a:lnTo>
                <a:lnTo>
                  <a:pt x="762" y="509"/>
                </a:lnTo>
                <a:lnTo>
                  <a:pt x="762" y="381"/>
                </a:lnTo>
                <a:lnTo>
                  <a:pt x="0" y="381"/>
                </a:lnTo>
                <a:lnTo>
                  <a:pt x="0" y="127"/>
                </a:lnTo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3"/>
          <p:cNvSpPr/>
          <p:nvPr/>
        </p:nvSpPr>
        <p:spPr>
          <a:xfrm>
            <a:off x="3566160" y="3931920"/>
            <a:ext cx="2101320" cy="3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nxk matrix (k&lt;n)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160" y="794880"/>
            <a:ext cx="7680600" cy="319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760" y="4347360"/>
            <a:ext cx="9628920" cy="55188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0"/>
          <p:cNvSpPr/>
          <p:nvPr/>
        </p:nvSpPr>
        <p:spPr>
          <a:xfrm>
            <a:off x="338760" y="215280"/>
            <a:ext cx="297216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Disadvantage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"/>
          <p:cNvSpPr/>
          <p:nvPr/>
        </p:nvSpPr>
        <p:spPr>
          <a:xfrm>
            <a:off x="529200" y="11412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What makes a good graph cut?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9" name="Google Shape;5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680" y="1920240"/>
            <a:ext cx="5574240" cy="356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760" y="707760"/>
            <a:ext cx="9161640" cy="116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"/>
          <p:cNvSpPr/>
          <p:nvPr/>
        </p:nvSpPr>
        <p:spPr>
          <a:xfrm>
            <a:off x="529560" y="11448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What makes a good graph cut?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8720" y="881640"/>
            <a:ext cx="7305840" cy="460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20" y="548640"/>
            <a:ext cx="5574240" cy="356328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3"/>
          <p:cNvSpPr/>
          <p:nvPr/>
        </p:nvSpPr>
        <p:spPr>
          <a:xfrm>
            <a:off x="3200400" y="1188720"/>
            <a:ext cx="910800" cy="54504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3"/>
          <p:cNvSpPr/>
          <p:nvPr/>
        </p:nvSpPr>
        <p:spPr>
          <a:xfrm>
            <a:off x="822960" y="1188720"/>
            <a:ext cx="32940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3"/>
          <p:cNvSpPr/>
          <p:nvPr/>
        </p:nvSpPr>
        <p:spPr>
          <a:xfrm>
            <a:off x="2803320" y="1152720"/>
            <a:ext cx="5043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3"/>
          <p:cNvSpPr/>
          <p:nvPr/>
        </p:nvSpPr>
        <p:spPr>
          <a:xfrm>
            <a:off x="4155480" y="1208160"/>
            <a:ext cx="50436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3"/>
          <p:cNvSpPr/>
          <p:nvPr/>
        </p:nvSpPr>
        <p:spPr>
          <a:xfrm>
            <a:off x="6400800" y="2050200"/>
            <a:ext cx="3339360" cy="1238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B1-A vs B2-A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Cut(B1,A) = 4 &gt; Cut(B2,A)= 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B2-A is better than B1-A???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/>
          <p:nvPr/>
        </p:nvSpPr>
        <p:spPr>
          <a:xfrm>
            <a:off x="529920" y="11484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What makes a good cluster?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365760" y="842400"/>
            <a:ext cx="7951680" cy="59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RatioCut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(Hagen and Kahng, 1992):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unnormalized Laplacian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4"/>
          <p:cNvSpPr/>
          <p:nvPr/>
        </p:nvSpPr>
        <p:spPr>
          <a:xfrm>
            <a:off x="1188720" y="1463040"/>
            <a:ext cx="2280240" cy="39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RatioCut(A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,…,A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3280" y="1177200"/>
            <a:ext cx="1388880" cy="92232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4"/>
          <p:cNvSpPr/>
          <p:nvPr/>
        </p:nvSpPr>
        <p:spPr>
          <a:xfrm>
            <a:off x="5943600" y="1208520"/>
            <a:ext cx="3473280" cy="39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degree of a vertex (node)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9040" y="1845360"/>
            <a:ext cx="3415680" cy="10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4"/>
          <p:cNvSpPr/>
          <p:nvPr/>
        </p:nvSpPr>
        <p:spPr>
          <a:xfrm>
            <a:off x="468720" y="2834640"/>
            <a:ext cx="5837040" cy="598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Ncut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(Shi and Malik, 2000): 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normalized Laplacian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34"/>
          <p:cNvSpPr/>
          <p:nvPr/>
        </p:nvSpPr>
        <p:spPr>
          <a:xfrm>
            <a:off x="1188720" y="3479040"/>
            <a:ext cx="1862640" cy="39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Ncut(A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,…,A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Google Shape;559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90240" y="3202560"/>
            <a:ext cx="1843920" cy="109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20" y="514800"/>
            <a:ext cx="5184000" cy="377928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5"/>
          <p:cNvSpPr/>
          <p:nvPr/>
        </p:nvSpPr>
        <p:spPr>
          <a:xfrm>
            <a:off x="5760720" y="1554480"/>
            <a:ext cx="4202640" cy="162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RatioCut(B1-A) = 4/14 = 0.28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RatioCut(B2-A) = 2/2 = 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(B1-A) is better than (B2-A) 3.5 times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/>
          <p:nvPr/>
        </p:nvSpPr>
        <p:spPr>
          <a:xfrm>
            <a:off x="532080" y="119880"/>
            <a:ext cx="9068040" cy="501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Graph Laplacians: second smallest eigenvalue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36"/>
          <p:cNvPicPr preferRelativeResize="0"/>
          <p:nvPr/>
        </p:nvPicPr>
        <p:blipFill rotWithShape="1">
          <a:blip r:embed="rId3">
            <a:alphaModFix/>
          </a:blip>
          <a:srcRect b="28262" l="0" r="0" t="0"/>
          <a:stretch/>
        </p:blipFill>
        <p:spPr>
          <a:xfrm>
            <a:off x="2103120" y="731520"/>
            <a:ext cx="5668560" cy="347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6"/>
          <p:cNvPicPr preferRelativeResize="0"/>
          <p:nvPr/>
        </p:nvPicPr>
        <p:blipFill rotWithShape="1">
          <a:blip r:embed="rId4">
            <a:alphaModFix/>
          </a:blip>
          <a:srcRect b="0" l="0" r="19216" t="0"/>
          <a:stretch/>
        </p:blipFill>
        <p:spPr>
          <a:xfrm>
            <a:off x="3200400" y="4480560"/>
            <a:ext cx="819000" cy="5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6040" y="4480560"/>
            <a:ext cx="1986840" cy="95796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36"/>
          <p:cNvSpPr/>
          <p:nvPr/>
        </p:nvSpPr>
        <p:spPr>
          <a:xfrm>
            <a:off x="183240" y="365760"/>
            <a:ext cx="1268640" cy="34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(đọc thêm)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532440" y="119880"/>
            <a:ext cx="9069840" cy="50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Graph Laplacians: second smallest eigenvalue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0" name="Google Shape;58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600" y="954720"/>
            <a:ext cx="5312880" cy="1055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7"/>
          <p:cNvPicPr preferRelativeResize="0"/>
          <p:nvPr/>
        </p:nvPicPr>
        <p:blipFill rotWithShape="1">
          <a:blip r:embed="rId4">
            <a:alphaModFix/>
          </a:blip>
          <a:srcRect b="0" l="0" r="19216" t="0"/>
          <a:stretch/>
        </p:blipFill>
        <p:spPr>
          <a:xfrm>
            <a:off x="3475080" y="2743200"/>
            <a:ext cx="820800" cy="5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7"/>
          <p:cNvSpPr/>
          <p:nvPr/>
        </p:nvSpPr>
        <p:spPr>
          <a:xfrm>
            <a:off x="3017520" y="2854080"/>
            <a:ext cx="546120" cy="3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7"/>
          <p:cNvSpPr/>
          <p:nvPr/>
        </p:nvSpPr>
        <p:spPr>
          <a:xfrm>
            <a:off x="3931920" y="2194560"/>
            <a:ext cx="363960" cy="455400"/>
          </a:xfrm>
          <a:custGeom>
            <a:rect b="b" l="l" r="r" t="t"/>
            <a:pathLst>
              <a:path extrusionOk="0" h="1272" w="1018">
                <a:moveTo>
                  <a:pt x="254" y="0"/>
                </a:moveTo>
                <a:lnTo>
                  <a:pt x="254" y="953"/>
                </a:lnTo>
                <a:lnTo>
                  <a:pt x="0" y="953"/>
                </a:lnTo>
                <a:lnTo>
                  <a:pt x="508" y="1271"/>
                </a:lnTo>
                <a:lnTo>
                  <a:pt x="1017" y="953"/>
                </a:lnTo>
                <a:lnTo>
                  <a:pt x="762" y="953"/>
                </a:lnTo>
                <a:lnTo>
                  <a:pt x="762" y="0"/>
                </a:lnTo>
                <a:lnTo>
                  <a:pt x="254" y="0"/>
                </a:lnTo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584" name="Google Shape;58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60" y="2271240"/>
            <a:ext cx="2702880" cy="37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06640" y="2194560"/>
            <a:ext cx="1483920" cy="58824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37"/>
          <p:cNvSpPr/>
          <p:nvPr/>
        </p:nvSpPr>
        <p:spPr>
          <a:xfrm>
            <a:off x="2103120" y="3948480"/>
            <a:ext cx="521028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is the eigenvector corresponding to the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smallest eigenvalue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L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37"/>
          <p:cNvSpPr/>
          <p:nvPr/>
        </p:nvSpPr>
        <p:spPr>
          <a:xfrm>
            <a:off x="3932280" y="3418920"/>
            <a:ext cx="363960" cy="455400"/>
          </a:xfrm>
          <a:custGeom>
            <a:rect b="b" l="l" r="r" t="t"/>
            <a:pathLst>
              <a:path extrusionOk="0" h="1272" w="1018">
                <a:moveTo>
                  <a:pt x="254" y="0"/>
                </a:moveTo>
                <a:lnTo>
                  <a:pt x="254" y="953"/>
                </a:lnTo>
                <a:lnTo>
                  <a:pt x="0" y="953"/>
                </a:lnTo>
                <a:lnTo>
                  <a:pt x="508" y="1271"/>
                </a:lnTo>
                <a:lnTo>
                  <a:pt x="1017" y="953"/>
                </a:lnTo>
                <a:lnTo>
                  <a:pt x="762" y="953"/>
                </a:lnTo>
                <a:lnTo>
                  <a:pt x="762" y="0"/>
                </a:lnTo>
                <a:lnTo>
                  <a:pt x="254" y="0"/>
                </a:lnTo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480" y="827640"/>
            <a:ext cx="8492400" cy="400608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38"/>
          <p:cNvSpPr/>
          <p:nvPr/>
        </p:nvSpPr>
        <p:spPr>
          <a:xfrm>
            <a:off x="529920" y="13716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Other spectral clustering algorithms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20" y="1013400"/>
            <a:ext cx="9940680" cy="363492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39"/>
          <p:cNvSpPr/>
          <p:nvPr/>
        </p:nvSpPr>
        <p:spPr>
          <a:xfrm>
            <a:off x="529920" y="12600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Other spectral clustering algorithms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39"/>
          <p:cNvSpPr/>
          <p:nvPr/>
        </p:nvSpPr>
        <p:spPr>
          <a:xfrm>
            <a:off x="183240" y="365760"/>
            <a:ext cx="1268640" cy="34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(đọc thêm)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9520" y="3291840"/>
            <a:ext cx="5445000" cy="219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4760" y="953280"/>
            <a:ext cx="5786640" cy="194112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"/>
          <p:cNvSpPr/>
          <p:nvPr/>
        </p:nvSpPr>
        <p:spPr>
          <a:xfrm>
            <a:off x="443520" y="200880"/>
            <a:ext cx="9136080" cy="59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3119" lvl="0" marL="21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❒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no assumptions on the shapes of clusters =&gt; solve complex scenarios, such as intertwined spirals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"/>
          <p:cNvSpPr txBox="1"/>
          <p:nvPr/>
        </p:nvSpPr>
        <p:spPr>
          <a:xfrm>
            <a:off x="503640" y="3859920"/>
            <a:ext cx="205668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  <a:t>Spectral clustering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"/>
          <p:cNvSpPr txBox="1"/>
          <p:nvPr/>
        </p:nvSpPr>
        <p:spPr>
          <a:xfrm>
            <a:off x="8229600" y="3931920"/>
            <a:ext cx="105552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k-means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" y="1051560"/>
            <a:ext cx="10035720" cy="35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0"/>
          <p:cNvSpPr/>
          <p:nvPr/>
        </p:nvSpPr>
        <p:spPr>
          <a:xfrm>
            <a:off x="529920" y="13716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Other spectral clustering algorithms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1"/>
          <p:cNvSpPr/>
          <p:nvPr/>
        </p:nvSpPr>
        <p:spPr>
          <a:xfrm>
            <a:off x="504000" y="226080"/>
            <a:ext cx="9068040" cy="94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1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20400" lvl="0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Font typeface="Noto Sans Symbols"/>
              <a:buChar char="●"/>
            </a:pPr>
            <a:r>
              <a:rPr b="0" i="1" lang="en-US" sz="2912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Spectral Clustering</a:t>
            </a:r>
            <a:r>
              <a:rPr b="0" lang="en-US" sz="2912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Chunpai Wang (2016)</a:t>
            </a:r>
            <a:endParaRPr b="0" sz="2912" strike="noStrike">
              <a:latin typeface="Arial"/>
              <a:ea typeface="Arial"/>
              <a:cs typeface="Arial"/>
              <a:sym typeface="Arial"/>
            </a:endParaRPr>
          </a:p>
          <a:p>
            <a:pPr indent="-3204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310"/>
              <a:buFont typeface="Noto Sans Symbols"/>
              <a:buChar char="●"/>
            </a:pPr>
            <a:r>
              <a:rPr b="0" i="1" lang="en-US" sz="2912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Spectral Clustering. </a:t>
            </a:r>
            <a:r>
              <a:rPr b="0" lang="en-US" sz="2912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Jialu Liu, Jiawei Han.</a:t>
            </a:r>
            <a:endParaRPr b="0" sz="2912" strike="noStrike">
              <a:latin typeface="Arial"/>
              <a:ea typeface="Arial"/>
              <a:cs typeface="Arial"/>
              <a:sym typeface="Arial"/>
            </a:endParaRPr>
          </a:p>
          <a:p>
            <a:pPr indent="-3204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310"/>
              <a:buFont typeface="Noto Sans Symbols"/>
              <a:buChar char="●"/>
            </a:pPr>
            <a:r>
              <a:rPr b="0" i="1" lang="en-US" sz="2912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Tutorial on Spectral Clustering</a:t>
            </a:r>
            <a:r>
              <a:rPr b="0" lang="en-US" sz="2912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Ulrike von Luxburg (2007)</a:t>
            </a:r>
            <a:endParaRPr b="0" sz="2912" strike="noStrike">
              <a:latin typeface="Arial"/>
              <a:ea typeface="Arial"/>
              <a:cs typeface="Arial"/>
              <a:sym typeface="Arial"/>
            </a:endParaRPr>
          </a:p>
          <a:p>
            <a:pPr indent="-3204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310"/>
              <a:buFont typeface="Noto Sans Symbols"/>
              <a:buChar char="●"/>
            </a:pPr>
            <a:r>
              <a:rPr b="0" lang="en-US" sz="2912" u="sng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https://www.youtube.com/watch?v=zLuVrqlYKyg&amp;list=PLHXZdjnADb1Q6ol2UEuPMnXpQY-KzCmBy&amp;index=1</a:t>
            </a:r>
            <a:endParaRPr b="0" sz="2912" strike="noStrike">
              <a:latin typeface="Arial"/>
              <a:ea typeface="Arial"/>
              <a:cs typeface="Arial"/>
              <a:sym typeface="Arial"/>
            </a:endParaRPr>
          </a:p>
          <a:p>
            <a:pPr indent="-320400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310"/>
              <a:buFont typeface="Noto Sans Symbols"/>
              <a:buChar char="●"/>
            </a:pPr>
            <a:r>
              <a:rPr b="0" lang="en-US" sz="2912" u="sng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https://www.youtube.com/watch?v=zkgm0i77jQ8</a:t>
            </a:r>
            <a:endParaRPr b="0" sz="2912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/>
          <p:nvPr/>
        </p:nvSpPr>
        <p:spPr>
          <a:xfrm>
            <a:off x="182880" y="842400"/>
            <a:ext cx="9856800" cy="45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Construct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graph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(similarity matrix nxn S) →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adjacency matrix A</a:t>
            </a: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degree matrix D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Build graph </a:t>
            </a:r>
            <a:r>
              <a:rPr b="1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Laplacian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Get eigenvalues and eigenvectors of L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 a n×k matrix U with eigenvectors (k&lt;n) as columns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214559" lvl="0" marL="21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AutoNum type="arabicPeriod"/>
            </a:pPr>
            <a:r>
              <a:rPr b="0" lang="en-US" sz="2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Treat each row of U as a data point, run some simple clustering algorithm such as K-means to cluster the points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5"/>
          <p:cNvSpPr/>
          <p:nvPr/>
        </p:nvSpPr>
        <p:spPr>
          <a:xfrm>
            <a:off x="529200" y="13680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Unnormalized spectral clustering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182880" y="1005840"/>
            <a:ext cx="9051120" cy="1644480"/>
          </a:xfrm>
          <a:prstGeom prst="rect">
            <a:avLst/>
          </a:prstGeom>
          <a:noFill/>
          <a:ln cap="flat" cmpd="sng" w="190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6"/>
          <p:cNvPicPr preferRelativeResize="0"/>
          <p:nvPr/>
        </p:nvPicPr>
        <p:blipFill rotWithShape="1">
          <a:blip r:embed="rId3">
            <a:alphaModFix/>
          </a:blip>
          <a:srcRect b="77930" l="0" r="0" t="0"/>
          <a:stretch/>
        </p:blipFill>
        <p:spPr>
          <a:xfrm>
            <a:off x="182880" y="733320"/>
            <a:ext cx="8947800" cy="10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" y="1920240"/>
            <a:ext cx="1643040" cy="165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80560" y="2101680"/>
            <a:ext cx="1551600" cy="173592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6"/>
          <p:cNvSpPr/>
          <p:nvPr/>
        </p:nvSpPr>
        <p:spPr>
          <a:xfrm>
            <a:off x="2377440" y="2560320"/>
            <a:ext cx="1917360" cy="88560"/>
          </a:xfrm>
          <a:custGeom>
            <a:rect b="b" l="l" r="r" t="t"/>
            <a:pathLst>
              <a:path extrusionOk="0" h="256" w="5336">
                <a:moveTo>
                  <a:pt x="0" y="63"/>
                </a:moveTo>
                <a:lnTo>
                  <a:pt x="4001" y="63"/>
                </a:lnTo>
                <a:lnTo>
                  <a:pt x="4001" y="0"/>
                </a:lnTo>
                <a:lnTo>
                  <a:pt x="5335" y="127"/>
                </a:lnTo>
                <a:lnTo>
                  <a:pt x="4001" y="255"/>
                </a:lnTo>
                <a:lnTo>
                  <a:pt x="4001" y="191"/>
                </a:lnTo>
                <a:lnTo>
                  <a:pt x="0" y="191"/>
                </a:lnTo>
                <a:lnTo>
                  <a:pt x="0" y="63"/>
                </a:lnTo>
              </a:path>
            </a:pathLst>
          </a:cu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6"/>
          <p:cNvSpPr/>
          <p:nvPr/>
        </p:nvSpPr>
        <p:spPr>
          <a:xfrm>
            <a:off x="2377440" y="2194560"/>
            <a:ext cx="4569120" cy="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3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K-nearest neighbors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1463040" y="4426560"/>
            <a:ext cx="5209200" cy="1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Edges within a group have large weights and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Edges across groups have small weights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6"/>
          <p:cNvGrpSpPr/>
          <p:nvPr/>
        </p:nvGrpSpPr>
        <p:grpSpPr>
          <a:xfrm>
            <a:off x="4934253" y="1781640"/>
            <a:ext cx="3019587" cy="1006348"/>
            <a:chOff x="4934253" y="1781640"/>
            <a:chExt cx="3019587" cy="1006348"/>
          </a:xfrm>
        </p:grpSpPr>
        <p:sp>
          <p:nvSpPr>
            <p:cNvPr id="267" name="Google Shape;267;p6"/>
            <p:cNvSpPr/>
            <p:nvPr/>
          </p:nvSpPr>
          <p:spPr>
            <a:xfrm rot="-4008000">
              <a:off x="5329080" y="1681560"/>
              <a:ext cx="187560" cy="982800"/>
            </a:xfrm>
            <a:custGeom>
              <a:rect b="b" l="l" r="r" t="t"/>
              <a:pathLst>
                <a:path extrusionOk="0" h="2379" w="462">
                  <a:moveTo>
                    <a:pt x="0" y="0"/>
                  </a:moveTo>
                  <a:cubicBezTo>
                    <a:pt x="116" y="0"/>
                    <a:pt x="230" y="173"/>
                    <a:pt x="230" y="346"/>
                  </a:cubicBezTo>
                  <a:lnTo>
                    <a:pt x="230" y="838"/>
                  </a:lnTo>
                  <a:cubicBezTo>
                    <a:pt x="230" y="1011"/>
                    <a:pt x="346" y="1184"/>
                    <a:pt x="461" y="1184"/>
                  </a:cubicBezTo>
                  <a:cubicBezTo>
                    <a:pt x="346" y="1184"/>
                    <a:pt x="230" y="1356"/>
                    <a:pt x="230" y="1529"/>
                  </a:cubicBezTo>
                  <a:lnTo>
                    <a:pt x="230" y="2031"/>
                  </a:lnTo>
                  <a:cubicBezTo>
                    <a:pt x="230" y="2204"/>
                    <a:pt x="116" y="2378"/>
                    <a:pt x="0" y="2378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5423400" y="1781640"/>
              <a:ext cx="169452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Small weight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"/>
            <p:cNvSpPr/>
            <p:nvPr/>
          </p:nvSpPr>
          <p:spPr>
            <a:xfrm rot="-1800000">
              <a:off x="5958000" y="2369520"/>
              <a:ext cx="187920" cy="398160"/>
            </a:xfrm>
            <a:custGeom>
              <a:rect b="b" l="l" r="r" t="t"/>
              <a:pathLst>
                <a:path extrusionOk="0" h="970" w="462">
                  <a:moveTo>
                    <a:pt x="0" y="1"/>
                  </a:moveTo>
                  <a:cubicBezTo>
                    <a:pt x="115" y="0"/>
                    <a:pt x="231" y="70"/>
                    <a:pt x="230" y="141"/>
                  </a:cubicBezTo>
                  <a:lnTo>
                    <a:pt x="230" y="341"/>
                  </a:lnTo>
                  <a:cubicBezTo>
                    <a:pt x="230" y="412"/>
                    <a:pt x="346" y="483"/>
                    <a:pt x="461" y="483"/>
                  </a:cubicBezTo>
                  <a:cubicBezTo>
                    <a:pt x="346" y="483"/>
                    <a:pt x="230" y="553"/>
                    <a:pt x="231" y="624"/>
                  </a:cubicBezTo>
                  <a:lnTo>
                    <a:pt x="231" y="828"/>
                  </a:lnTo>
                  <a:cubicBezTo>
                    <a:pt x="231" y="898"/>
                    <a:pt x="115" y="969"/>
                    <a:pt x="1" y="969"/>
                  </a:cubicBez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6245280" y="2331360"/>
              <a:ext cx="170856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Large weight</a:t>
              </a:r>
              <a:endParaRPr b="0" sz="1800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6"/>
          <p:cNvSpPr/>
          <p:nvPr/>
        </p:nvSpPr>
        <p:spPr>
          <a:xfrm>
            <a:off x="530280" y="12636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Similarity Graph and Adjacency matrix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p7"/>
          <p:cNvGraphicFramePr/>
          <p:nvPr/>
        </p:nvGraphicFramePr>
        <p:xfrm>
          <a:off x="175680" y="11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{15F87703-5CA7-4A7B-A502-06F81609C1FE}</a:tableStyleId>
              </a:tblPr>
              <a:tblGrid>
                <a:gridCol w="776875"/>
                <a:gridCol w="776875"/>
                <a:gridCol w="776150"/>
              </a:tblGrid>
              <a:tr h="2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Gene 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Gene 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</a:tr>
              <a:tr h="27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Cell 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Cell 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2.8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Cell 3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Cell 4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8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Cell 5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6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Cell 6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7"/>
          <p:cNvSpPr/>
          <p:nvPr/>
        </p:nvSpPr>
        <p:spPr>
          <a:xfrm>
            <a:off x="2753640" y="166680"/>
            <a:ext cx="5933160" cy="1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sqrt[(3-2.8)</a:t>
            </a:r>
            <a:r>
              <a:rPr b="0" baseline="30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(0.3-0.3)</a:t>
            </a:r>
            <a:r>
              <a:rPr b="0" baseline="30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= 0.2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...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" name="Google Shape;278;p7"/>
          <p:cNvGraphicFramePr/>
          <p:nvPr/>
        </p:nvGraphicFramePr>
        <p:xfrm>
          <a:off x="2738520" y="1424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{15F87703-5CA7-4A7B-A502-06F81609C1FE}</a:tableStyleId>
              </a:tblPr>
              <a:tblGrid>
                <a:gridCol w="410400"/>
                <a:gridCol w="410400"/>
                <a:gridCol w="410400"/>
                <a:gridCol w="410400"/>
                <a:gridCol w="410400"/>
                <a:gridCol w="410400"/>
              </a:tblGrid>
              <a:tr h="2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p7"/>
          <p:cNvGraphicFramePr/>
          <p:nvPr/>
        </p:nvGraphicFramePr>
        <p:xfrm>
          <a:off x="6019560" y="3234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{15F87703-5CA7-4A7B-A502-06F81609C1FE}</a:tableStyleId>
              </a:tblPr>
              <a:tblGrid>
                <a:gridCol w="410400"/>
                <a:gridCol w="410400"/>
                <a:gridCol w="410400"/>
                <a:gridCol w="410400"/>
                <a:gridCol w="410400"/>
                <a:gridCol w="410400"/>
              </a:tblGrid>
              <a:tr h="2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0.6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0" name="Google Shape;280;p7"/>
          <p:cNvSpPr/>
          <p:nvPr/>
        </p:nvSpPr>
        <p:spPr>
          <a:xfrm>
            <a:off x="6126480" y="2560320"/>
            <a:ext cx="3054960" cy="344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 = 1 - dist/max(dist)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/>
          <p:nvPr/>
        </p:nvSpPr>
        <p:spPr>
          <a:xfrm>
            <a:off x="7305840" y="1418400"/>
            <a:ext cx="26884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Adjacency matrix  (A)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410" y="2262868"/>
            <a:ext cx="6862681" cy="196632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8"/>
          <p:cNvSpPr/>
          <p:nvPr/>
        </p:nvSpPr>
        <p:spPr>
          <a:xfrm>
            <a:off x="530280" y="13752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Similarity Graph and Adjacency matrix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8"/>
          <p:cNvSpPr/>
          <p:nvPr/>
        </p:nvSpPr>
        <p:spPr>
          <a:xfrm rot="-5400000">
            <a:off x="5127480" y="1229400"/>
            <a:ext cx="162720" cy="1767240"/>
          </a:xfrm>
          <a:custGeom>
            <a:rect b="b" l="l" r="r" t="t"/>
            <a:pathLst>
              <a:path extrusionOk="0" h="4919" w="462">
                <a:moveTo>
                  <a:pt x="0" y="0"/>
                </a:moveTo>
                <a:cubicBezTo>
                  <a:pt x="115" y="0"/>
                  <a:pt x="230" y="357"/>
                  <a:pt x="230" y="715"/>
                </a:cubicBezTo>
                <a:lnTo>
                  <a:pt x="230" y="1733"/>
                </a:lnTo>
                <a:cubicBezTo>
                  <a:pt x="230" y="2091"/>
                  <a:pt x="345" y="2449"/>
                  <a:pt x="461" y="2449"/>
                </a:cubicBezTo>
                <a:cubicBezTo>
                  <a:pt x="345" y="2449"/>
                  <a:pt x="230" y="2807"/>
                  <a:pt x="230" y="3165"/>
                </a:cubicBezTo>
                <a:lnTo>
                  <a:pt x="230" y="4202"/>
                </a:lnTo>
                <a:cubicBezTo>
                  <a:pt x="230" y="4560"/>
                  <a:pt x="115" y="4918"/>
                  <a:pt x="0" y="4918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"/>
          <p:cNvSpPr/>
          <p:nvPr/>
        </p:nvSpPr>
        <p:spPr>
          <a:xfrm rot="-7200000">
            <a:off x="3542760" y="1996200"/>
            <a:ext cx="198360" cy="915120"/>
          </a:xfrm>
          <a:custGeom>
            <a:rect b="b" l="l" r="r" t="t"/>
            <a:pathLst>
              <a:path extrusionOk="0" h="2552" w="561">
                <a:moveTo>
                  <a:pt x="0" y="0"/>
                </a:moveTo>
                <a:cubicBezTo>
                  <a:pt x="139" y="0"/>
                  <a:pt x="280" y="185"/>
                  <a:pt x="280" y="371"/>
                </a:cubicBezTo>
                <a:lnTo>
                  <a:pt x="280" y="899"/>
                </a:lnTo>
                <a:cubicBezTo>
                  <a:pt x="280" y="1085"/>
                  <a:pt x="420" y="1271"/>
                  <a:pt x="560" y="1270"/>
                </a:cubicBezTo>
                <a:cubicBezTo>
                  <a:pt x="420" y="1271"/>
                  <a:pt x="280" y="1457"/>
                  <a:pt x="280" y="1641"/>
                </a:cubicBezTo>
                <a:lnTo>
                  <a:pt x="280" y="2179"/>
                </a:lnTo>
                <a:cubicBezTo>
                  <a:pt x="280" y="2365"/>
                  <a:pt x="140" y="2551"/>
                  <a:pt x="0" y="2551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8"/>
          <p:cNvSpPr/>
          <p:nvPr/>
        </p:nvSpPr>
        <p:spPr>
          <a:xfrm>
            <a:off x="4422240" y="1701360"/>
            <a:ext cx="1602720" cy="3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weight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"/>
          <p:cNvSpPr/>
          <p:nvPr/>
        </p:nvSpPr>
        <p:spPr>
          <a:xfrm>
            <a:off x="2262240" y="1953360"/>
            <a:ext cx="1584720" cy="34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Large weight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8"/>
          <p:cNvSpPr/>
          <p:nvPr/>
        </p:nvSpPr>
        <p:spPr>
          <a:xfrm>
            <a:off x="3881520" y="3605040"/>
            <a:ext cx="362880" cy="27144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/>
          <p:nvPr/>
        </p:nvSpPr>
        <p:spPr>
          <a:xfrm>
            <a:off x="6329880" y="3317400"/>
            <a:ext cx="362880" cy="27144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0880" y="4297680"/>
            <a:ext cx="5292720" cy="10065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5" name="Google Shape;295;p8"/>
          <p:cNvGraphicFramePr/>
          <p:nvPr/>
        </p:nvGraphicFramePr>
        <p:xfrm>
          <a:off x="368985" y="2875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{15F87703-5CA7-4A7B-A502-06F81609C1FE}</a:tableStyleId>
              </a:tblPr>
              <a:tblGrid>
                <a:gridCol w="410400"/>
                <a:gridCol w="410400"/>
                <a:gridCol w="410400"/>
                <a:gridCol w="410400"/>
                <a:gridCol w="410400"/>
                <a:gridCol w="410400"/>
              </a:tblGrid>
              <a:tr h="27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0.6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803520"/>
            <a:ext cx="8033400" cy="46548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9"/>
          <p:cNvSpPr/>
          <p:nvPr/>
        </p:nvSpPr>
        <p:spPr>
          <a:xfrm>
            <a:off x="530640" y="115560"/>
            <a:ext cx="9068040" cy="50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Degree matrix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720" y="1463040"/>
            <a:ext cx="7712640" cy="219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2022-07-12T13:50:13Z</dcterms:created>
</cp:coreProperties>
</file>