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2.jpeg" ContentType="image/jpeg"/>
  <Override PartName="/ppt/media/image10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11.png" ContentType="image/png"/>
  <Override PartName="/ppt/media/image3.jpeg" ContentType="image/jpe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C8105A3-6CD8-415E-82BC-552E8796F3F9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4CD5FAA-2238-48CA-953A-FC786215A6A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604FB56-8DCF-45EC-A0FF-D66EC431AD0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0C3EB04-97BF-49E4-89F7-2467742C327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164D6D4-D88C-468F-B9C9-052367F2830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8073198-1CAB-42F3-BC03-ED38012732D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BE8DAB9-3417-400A-B164-C7C907C0920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6BFD5C4-D777-48D6-A6C6-0623539B8D6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88E6A76-EFD7-4A34-8A6D-8F298F95D73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325E07D-45D0-443F-860B-FD344529782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1ABA107-8595-4311-97A8-04270E6E1E4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9097DE0-8B3E-47A6-BBF2-4F097CDF491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illustrative images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544B0DD-AE54-459C-B737-4AD3181D923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illustrative images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E764FB4-7A5E-4608-B0BD-9E067C1B109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0ED6F62-61EA-450C-9EED-6B6ADA1838B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885240" cy="685728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908440" y="0"/>
            <a:ext cx="28260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885240" cy="685728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11908440" y="0"/>
            <a:ext cx="28260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Line 1"/>
          <p:cNvSpPr/>
          <p:nvPr/>
        </p:nvSpPr>
        <p:spPr>
          <a:xfrm>
            <a:off x="1564920" y="2151000"/>
            <a:ext cx="9944640" cy="8640"/>
          </a:xfrm>
          <a:prstGeom prst="line">
            <a:avLst/>
          </a:prstGeom>
          <a:ln w="38160">
            <a:solidFill>
              <a:srgbClr val="5db2c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4007880" y="4057560"/>
            <a:ext cx="5278680" cy="20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Instructor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Pham Cong Thang, Ph.D.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Student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Le Anh Tuan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Student ID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102140230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Class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14TCLC2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8" name="Picture 2" descr=""/>
          <p:cNvPicPr/>
          <p:nvPr/>
        </p:nvPicPr>
        <p:blipFill>
          <a:blip r:embed="rId1"/>
          <a:stretch/>
        </p:blipFill>
        <p:spPr>
          <a:xfrm>
            <a:off x="933480" y="21960"/>
            <a:ext cx="2409120" cy="207072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3343320" y="503640"/>
            <a:ext cx="8128800" cy="10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Tahoma"/>
              </a:rPr>
              <a:t>THE UNIVERSITY OF DA NANG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Tahoma"/>
              </a:rPr>
              <a:t>DA NANG UNIVERSITY OF SCIENCE AND TECHNOLOGY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Tahoma"/>
              </a:rPr>
              <a:t>FACULTY OF INFORMATION TECHNOLOGY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431320" y="2338560"/>
            <a:ext cx="258336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PROJECT TITLE :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1565280" y="2790720"/>
            <a:ext cx="1016460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BUILDING THE WEB SYSTEM CONNECTING FOOTBALL TEAMS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11130120" y="6229440"/>
            <a:ext cx="627840" cy="6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A5164A7-8ED1-426C-A1BD-3F6233CA9A01}" type="slidenum">
              <a:rPr b="1" lang="en-US" sz="2000" spc="-1" strike="noStrike">
                <a:solidFill>
                  <a:srgbClr val="595959"/>
                </a:solidFill>
                <a:latin typeface="Times New Roman"/>
                <a:ea typeface="DejaVu Sans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308960" y="185400"/>
            <a:ext cx="1017756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1" lang="en-US" sz="5000" spc="197" strike="noStrike" cap="all">
                <a:solidFill>
                  <a:srgbClr val="0b082e"/>
                </a:solidFill>
                <a:latin typeface="Times New Roman"/>
                <a:ea typeface="DejaVu Sans"/>
              </a:rPr>
              <a:t>Technologies</a:t>
            </a:r>
            <a:endParaRPr b="0" lang="en-US" sz="5000" spc="-1" strike="noStrike">
              <a:latin typeface="Arial"/>
            </a:endParaRPr>
          </a:p>
        </p:txBody>
      </p:sp>
      <p:pic>
        <p:nvPicPr>
          <p:cNvPr id="133" name="Picture 5" descr=""/>
          <p:cNvPicPr/>
          <p:nvPr/>
        </p:nvPicPr>
        <p:blipFill>
          <a:blip r:embed="rId1"/>
          <a:stretch/>
        </p:blipFill>
        <p:spPr>
          <a:xfrm>
            <a:off x="6238800" y="1709640"/>
            <a:ext cx="5427000" cy="348192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1129320" y="1099800"/>
            <a:ext cx="4822920" cy="514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10000"/>
              </a:lnSpc>
              <a:spcBef>
                <a:spcPts val="700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Node.js is an open source server environment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</a:pPr>
            <a:endParaRPr b="0" lang="en-US" sz="3000" spc="-1" strike="noStrike"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700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Node.js runs on various platforms (Windows, Linux, Unix, Mac OS X, etc.)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</a:pPr>
            <a:endParaRPr b="0" lang="en-US" sz="3000" spc="-1" strike="noStrike"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700"/>
              </a:spcBef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Node.js uses JavaScript on the server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700"/>
              </a:spcBef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130120" y="6229440"/>
            <a:ext cx="627840" cy="6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6E71F99-1306-4FDF-BB5A-FEB03F128227}" type="slidenum">
              <a:rPr b="1" lang="en-US" sz="2000" spc="-1" strike="noStrike">
                <a:solidFill>
                  <a:srgbClr val="595959"/>
                </a:solidFill>
                <a:latin typeface="Times New Roman"/>
                <a:ea typeface="DejaVu Sans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57" dur="indefinite" restart="never" nodeType="tmRoot">
          <p:childTnLst>
            <p:seq>
              <p:cTn id="158" dur="indefinite" nodeType="mainSeq">
                <p:childTnLst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3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308960" y="185400"/>
            <a:ext cx="1017756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1" lang="en-US" sz="5000" spc="197" strike="noStrike" cap="all">
                <a:solidFill>
                  <a:srgbClr val="0b082e"/>
                </a:solidFill>
                <a:latin typeface="Times New Roman"/>
                <a:ea typeface="DejaVu Sans"/>
              </a:rPr>
              <a:t>Technologies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062000" y="1266840"/>
            <a:ext cx="6177600" cy="47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10000"/>
              </a:lnSpc>
              <a:spcBef>
                <a:spcPts val="700"/>
              </a:spcBef>
            </a:pPr>
            <a:r>
              <a:rPr b="0" lang="en-US" sz="3000" spc="-1" strike="noStrike">
                <a:solidFill>
                  <a:srgbClr val="595959"/>
                </a:solidFill>
                <a:latin typeface="Times New Roman"/>
                <a:ea typeface="DejaVu Sans"/>
              </a:rPr>
              <a:t>Firebase is a mobile and web app development platform that provides developers with a plethora of tools and services to help them develop high-quality apps, grow their user base, and earn more profit.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11130120" y="6229440"/>
            <a:ext cx="627840" cy="6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765A983-3206-498E-9521-BA7BB472B7FA}" type="slidenum">
              <a:rPr b="1" lang="en-US" sz="2000" spc="-1" strike="noStrike">
                <a:solidFill>
                  <a:srgbClr val="595959"/>
                </a:solidFill>
                <a:latin typeface="Times New Roman"/>
                <a:ea typeface="DejaVu Sans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139" name="Picture 3" descr=""/>
          <p:cNvPicPr/>
          <p:nvPr/>
        </p:nvPicPr>
        <p:blipFill>
          <a:blip r:embed="rId1"/>
          <a:stretch/>
        </p:blipFill>
        <p:spPr>
          <a:xfrm>
            <a:off x="7478280" y="1449000"/>
            <a:ext cx="4008240" cy="346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3" dur="indefinite" restart="never" nodeType="tmRoot">
          <p:childTnLst>
            <p:seq>
              <p:cTn id="174" dur="indefinite" nodeType="mainSeq">
                <p:childTnLst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308960" y="185400"/>
            <a:ext cx="1017756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1" lang="en-US" sz="5000" spc="197" strike="noStrike" cap="all">
                <a:solidFill>
                  <a:srgbClr val="0b082e"/>
                </a:solidFill>
                <a:latin typeface="Times New Roman"/>
                <a:ea typeface="DejaVu Sans"/>
              </a:rPr>
              <a:t>Technologies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062000" y="1266840"/>
            <a:ext cx="6177600" cy="47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10000"/>
              </a:lnSpc>
              <a:spcBef>
                <a:spcPts val="700"/>
              </a:spcBef>
            </a:pPr>
            <a:r>
              <a:rPr b="0" lang="en-US" sz="3000" spc="-1" strike="noStrike">
                <a:solidFill>
                  <a:srgbClr val="595959"/>
                </a:solidFill>
                <a:latin typeface="Times New Roman"/>
                <a:ea typeface="DejaVu Sans"/>
              </a:rPr>
              <a:t>MySQL, the most popular Open Source.</a:t>
            </a:r>
            <a:endParaRPr b="0" lang="en-US" sz="3000" spc="-1" strike="noStrike"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700"/>
              </a:spcBef>
            </a:pPr>
            <a:r>
              <a:rPr b="0" lang="en-US" sz="3000" spc="-1" strike="noStrike">
                <a:solidFill>
                  <a:srgbClr val="595959"/>
                </a:solidFill>
                <a:latin typeface="Times New Roman"/>
                <a:ea typeface="DejaVu Sans"/>
              </a:rPr>
              <a:t>SQL database management system, is developed, distributed, and supported by Oracle Corporation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11130120" y="6229440"/>
            <a:ext cx="627840" cy="6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8129D9C-633B-43EF-BADB-4994BB5ED18F}" type="slidenum">
              <a:rPr b="1" lang="en-US" sz="2000" spc="-1" strike="noStrike">
                <a:solidFill>
                  <a:srgbClr val="595959"/>
                </a:solidFill>
                <a:latin typeface="Times New Roman"/>
                <a:ea typeface="DejaVu Sans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143" name="Picture 2" descr=""/>
          <p:cNvPicPr/>
          <p:nvPr/>
        </p:nvPicPr>
        <p:blipFill>
          <a:blip r:embed="rId1"/>
          <a:stretch/>
        </p:blipFill>
        <p:spPr>
          <a:xfrm>
            <a:off x="7418880" y="1266840"/>
            <a:ext cx="3710160" cy="289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9" dur="indefinite" restart="never" nodeType="tmRoot">
          <p:childTnLst>
            <p:seq>
              <p:cTn id="190" dur="indefinite" nodeType="mainSeq">
                <p:childTnLst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251720" y="185400"/>
            <a:ext cx="1017756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1" lang="en-US" sz="5000" spc="197" strike="noStrike" cap="all">
                <a:solidFill>
                  <a:srgbClr val="0b082e"/>
                </a:solidFill>
                <a:latin typeface="Times New Roman"/>
                <a:ea typeface="DejaVu Sans"/>
              </a:rPr>
              <a:t>conclusion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251720" y="1463040"/>
            <a:ext cx="9334800" cy="30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200000"/>
              </a:lnSpc>
              <a:buClr>
                <a:srgbClr val="0070c0"/>
              </a:buClr>
              <a:buFont typeface="Wingdings" charset="2"/>
              <a:buChar char=""/>
            </a:pPr>
            <a:r>
              <a:rPr b="1" lang="en-US" sz="45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Achieve results:</a:t>
            </a:r>
            <a:endParaRPr b="0" lang="en-US" sz="45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"/>
            </a:pPr>
            <a:r>
              <a:rPr b="0" lang="en-US" sz="3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Built the web system satisfies requirements.</a:t>
            </a:r>
            <a:endParaRPr b="0" lang="en-US" sz="35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"/>
            </a:pPr>
            <a:r>
              <a:rPr b="0" lang="en-US" sz="3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New technologies: Node JS, Firebase database, Angular framework, Git.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11130120" y="6229440"/>
            <a:ext cx="627840" cy="6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383482F-DC5B-486B-ADE5-2AB8F7E5B607}" type="slidenum">
              <a:rPr b="1" lang="en-US" sz="2000" spc="-1" strike="noStrike">
                <a:solidFill>
                  <a:srgbClr val="595959"/>
                </a:solidFill>
                <a:latin typeface="Times New Roman"/>
                <a:ea typeface="DejaVu Sans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03" dur="indefinite" restart="never" nodeType="tmRoot">
          <p:childTnLst>
            <p:seq>
              <p:cTn id="204" dur="indefinite" nodeType="mainSeq">
                <p:childTnLst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251720" y="185400"/>
            <a:ext cx="1017756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1" lang="en-US" sz="5000" spc="197" strike="noStrike" cap="all">
                <a:solidFill>
                  <a:srgbClr val="0b082e"/>
                </a:solidFill>
                <a:latin typeface="Times New Roman"/>
                <a:ea typeface="DejaVu Sans"/>
              </a:rPr>
              <a:t>conclusion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251720" y="1463040"/>
            <a:ext cx="10177560" cy="30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200000"/>
              </a:lnSpc>
              <a:buClr>
                <a:srgbClr val="0070c0"/>
              </a:buClr>
              <a:buFont typeface="Wingdings" charset="2"/>
              <a:buChar char=""/>
            </a:pPr>
            <a:r>
              <a:rPr b="1" lang="en-US" sz="40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 </a:t>
            </a:r>
            <a:r>
              <a:rPr b="1" lang="en-US" sz="45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Disadvantages:</a:t>
            </a:r>
            <a:endParaRPr b="0" lang="en-US" sz="45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"/>
            </a:pPr>
            <a:r>
              <a:rPr b="0" lang="en-US" sz="3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Cannot send message to the user’s phone</a:t>
            </a:r>
            <a:endParaRPr b="0" lang="en-US" sz="35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"/>
            </a:pPr>
            <a:r>
              <a:rPr b="0" lang="en-US" sz="3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Cannot book the gridiron on the internet.</a:t>
            </a:r>
            <a:endParaRPr b="0" lang="en-US" sz="35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"/>
            </a:pPr>
            <a:r>
              <a:rPr b="0" lang="en-US" sz="3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Can not track the available gridirons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11130120" y="6229440"/>
            <a:ext cx="627840" cy="6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8A84FAB-90CF-4C38-AD5A-1FEB2010F51E}" type="slidenum">
              <a:rPr b="1" lang="en-US" sz="2000" spc="-1" strike="noStrike">
                <a:solidFill>
                  <a:srgbClr val="595959"/>
                </a:solidFill>
                <a:latin typeface="Times New Roman"/>
                <a:ea typeface="DejaVu Sans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13" dur="indefinite" restart="never" nodeType="tmRoot">
          <p:childTnLst>
            <p:seq>
              <p:cTn id="214" dur="indefinite" nodeType="mainSeq">
                <p:childTnLst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9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251720" y="185400"/>
            <a:ext cx="1017756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1" lang="en-US" sz="5000" spc="197" strike="noStrike" cap="all">
                <a:solidFill>
                  <a:srgbClr val="0b082e"/>
                </a:solidFill>
                <a:latin typeface="Times New Roman"/>
                <a:ea typeface="DejaVu Sans"/>
              </a:rPr>
              <a:t>conclusion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251720" y="1463040"/>
            <a:ext cx="10177560" cy="30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200000"/>
              </a:lnSpc>
              <a:buClr>
                <a:srgbClr val="0070c0"/>
              </a:buClr>
              <a:buFont typeface="Wingdings" charset="2"/>
              <a:buChar char=""/>
            </a:pPr>
            <a:r>
              <a:rPr b="1" lang="en-US" sz="40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 </a:t>
            </a:r>
            <a:r>
              <a:rPr b="1" lang="en-US" sz="4500" spc="-1" strike="noStrike">
                <a:solidFill>
                  <a:srgbClr val="0070c0"/>
                </a:solidFill>
                <a:latin typeface="Times New Roman"/>
                <a:ea typeface="DejaVu Sans"/>
              </a:rPr>
              <a:t>Future work:</a:t>
            </a:r>
            <a:endParaRPr b="0" lang="en-US" sz="4500" spc="-1" strike="noStrike">
              <a:latin typeface="Arial"/>
            </a:endParaRPr>
          </a:p>
          <a:p>
            <a:pPr marL="457200" indent="-456480">
              <a:lnSpc>
                <a:spcPct val="150000"/>
              </a:lnSpc>
              <a:spcAft>
                <a:spcPts val="130"/>
              </a:spcAft>
              <a:buClr>
                <a:srgbClr val="000000"/>
              </a:buClr>
              <a:buFont typeface="Wingdings" charset="2"/>
              <a:buChar char=""/>
            </a:pPr>
            <a:r>
              <a:rPr b="0" lang="en-US" sz="3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Send a message to the user’s phone.</a:t>
            </a:r>
            <a:endParaRPr b="0" lang="en-US" sz="3500" spc="-1" strike="noStrike">
              <a:latin typeface="Arial"/>
            </a:endParaRPr>
          </a:p>
          <a:p>
            <a:pPr marL="457200" indent="-456480">
              <a:lnSpc>
                <a:spcPct val="150000"/>
              </a:lnSpc>
              <a:spcAft>
                <a:spcPts val="130"/>
              </a:spcAft>
              <a:buClr>
                <a:srgbClr val="000000"/>
              </a:buClr>
              <a:buFont typeface="Wingdings" charset="2"/>
              <a:buChar char=""/>
            </a:pPr>
            <a:r>
              <a:rPr b="0" lang="en-US" sz="3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Tracking and booking gridiron on the internet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11130120" y="6229440"/>
            <a:ext cx="627840" cy="6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29FFDEC-C93A-4F00-BF56-47B764E74C5B}" type="slidenum">
              <a:rPr b="1" lang="en-US" sz="2000" spc="-1" strike="noStrike">
                <a:solidFill>
                  <a:srgbClr val="595959"/>
                </a:solidFill>
                <a:latin typeface="Times New Roman"/>
                <a:ea typeface="DejaVu Sans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22" dur="indefinite" restart="never" nodeType="tmRoot">
          <p:childTnLst>
            <p:seq>
              <p:cTn id="223" dur="indefinite" nodeType="mainSeq">
                <p:childTnLst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058480" y="2826000"/>
            <a:ext cx="807408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Demonstration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1130120" y="6229440"/>
            <a:ext cx="627840" cy="6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DF9D63D-8E1F-4C78-9F55-0334643A7A2E}" type="slidenum">
              <a:rPr b="1" lang="en-US" sz="2000" spc="-1" strike="noStrike">
                <a:solidFill>
                  <a:srgbClr val="595959"/>
                </a:solidFill>
                <a:latin typeface="Times New Roman"/>
                <a:ea typeface="DejaVu Sans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31" dur="indefinite" restart="never" nodeType="tmRoot">
          <p:childTnLst>
            <p:seq>
              <p:cTn id="232" dur="indefinite" nodeType="mainSeq">
                <p:childTnLst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2546280" y="2926080"/>
            <a:ext cx="807408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5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QUESTION &amp; ANSWER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1130120" y="6229440"/>
            <a:ext cx="627840" cy="6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9A6EA52-F9CE-40A1-BA65-C74FB4B0AE01}" type="slidenum">
              <a:rPr b="1" lang="en-US" sz="2000" spc="-1" strike="noStrike">
                <a:solidFill>
                  <a:srgbClr val="595959"/>
                </a:solidFill>
                <a:latin typeface="Times New Roman"/>
                <a:ea typeface="DejaVu Sans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40" dur="indefinite" restart="never" nodeType="tmRoot">
          <p:childTnLst>
            <p:seq>
              <p:cTn id="241" dur="indefinite" nodeType="mainSeq">
                <p:childTnLst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4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419560" y="2844360"/>
            <a:ext cx="8074080" cy="115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7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THANK YOU </a:t>
            </a:r>
            <a:endParaRPr b="0" lang="en-US" sz="70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1130120" y="6229440"/>
            <a:ext cx="627840" cy="6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AE8DDCA-D187-46B4-BB11-8A3B930E7FAC}" type="slidenum">
              <a:rPr b="1" lang="en-US" sz="2000" spc="-1" strike="noStrike">
                <a:solidFill>
                  <a:srgbClr val="595959"/>
                </a:solidFill>
                <a:latin typeface="Times New Roman"/>
                <a:ea typeface="DejaVu Sans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49" dur="indefinite" restart="never" nodeType="tmRoot">
          <p:childTnLst>
            <p:seq>
              <p:cTn id="250" dur="indefinite" nodeType="mainSeq">
                <p:childTnLst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5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6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7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251720" y="382320"/>
            <a:ext cx="10177560" cy="14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1" lang="en-US" sz="5000" spc="197" strike="noStrike" cap="all">
                <a:solidFill>
                  <a:srgbClr val="0b082e"/>
                </a:solidFill>
                <a:latin typeface="Times New Roman"/>
                <a:ea typeface="DejaVu Sans"/>
              </a:rPr>
              <a:t>agenda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366440" y="1934280"/>
            <a:ext cx="4434120" cy="359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4440" indent="-51372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Impact"/>
              <a:buAutoNum type="arabicPeriod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Introduction</a:t>
            </a:r>
            <a:endParaRPr b="0" lang="en-US" sz="3000" spc="-1" strike="noStrike">
              <a:latin typeface="Arial"/>
            </a:endParaRPr>
          </a:p>
          <a:p>
            <a:pPr marL="514440" indent="-51372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Impact"/>
              <a:buAutoNum type="arabicPeriod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Project Overview</a:t>
            </a:r>
            <a:endParaRPr b="0" lang="en-US" sz="3000" spc="-1" strike="noStrike">
              <a:latin typeface="Arial"/>
            </a:endParaRPr>
          </a:p>
          <a:p>
            <a:pPr marL="514440" indent="-51372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Impact"/>
              <a:buAutoNum type="arabicPeriod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Technologies</a:t>
            </a:r>
            <a:endParaRPr b="0" lang="en-US" sz="3000" spc="-1" strike="noStrike">
              <a:latin typeface="Arial"/>
            </a:endParaRPr>
          </a:p>
          <a:p>
            <a:pPr marL="514440" indent="-51372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Impact"/>
              <a:buAutoNum type="arabicPeriod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Conclusion</a:t>
            </a:r>
            <a:endParaRPr b="0" lang="en-US" sz="3000" spc="-1" strike="noStrike">
              <a:latin typeface="Arial"/>
            </a:endParaRPr>
          </a:p>
          <a:p>
            <a:pPr marL="514440" indent="-513720">
              <a:lnSpc>
                <a:spcPct val="110000"/>
              </a:lnSpc>
              <a:spcBef>
                <a:spcPts val="700"/>
              </a:spcBef>
              <a:buClr>
                <a:srgbClr val="0b082e"/>
              </a:buClr>
              <a:buFont typeface="Impact"/>
              <a:buAutoNum type="arabicPeriod"/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Demonstration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1130120" y="6229440"/>
            <a:ext cx="627840" cy="6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C8D5412-DA3B-44FE-99DD-8618108BCEDE}" type="slidenum">
              <a:rPr b="1" lang="en-US" sz="2000" spc="-1" strike="noStrike">
                <a:solidFill>
                  <a:srgbClr val="595959"/>
                </a:solidFill>
                <a:latin typeface="Times New Roman"/>
                <a:ea typeface="DejaVu Sans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10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10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251720" y="185400"/>
            <a:ext cx="1017756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1" lang="en-US" sz="5000" spc="197" strike="noStrike" cap="all">
                <a:solidFill>
                  <a:srgbClr val="0b082e"/>
                </a:solidFill>
                <a:latin typeface="Times New Roman"/>
                <a:ea typeface="DejaVu Sans"/>
              </a:rPr>
              <a:t>Introduction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043840" y="1586880"/>
            <a:ext cx="2728080" cy="1156320"/>
          </a:xfrm>
          <a:prstGeom prst="wedgeEllipseCallout">
            <a:avLst>
              <a:gd name="adj1" fmla="val 25741"/>
              <a:gd name="adj2" fmla="val 116825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How can I find?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98" name="Picture 21" descr=""/>
          <p:cNvPicPr/>
          <p:nvPr/>
        </p:nvPicPr>
        <p:blipFill>
          <a:blip r:embed="rId1"/>
          <a:stretch/>
        </p:blipFill>
        <p:spPr>
          <a:xfrm>
            <a:off x="9079920" y="3511800"/>
            <a:ext cx="2116080" cy="2602440"/>
          </a:xfrm>
          <a:prstGeom prst="rect">
            <a:avLst/>
          </a:prstGeom>
          <a:ln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11130120" y="6229440"/>
            <a:ext cx="627840" cy="6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4167463-2759-4FEC-A034-801943DB49A5}" type="slidenum">
              <a:rPr b="1" lang="en-US" sz="2000" spc="-1" strike="noStrike">
                <a:solidFill>
                  <a:srgbClr val="595959"/>
                </a:solidFill>
                <a:latin typeface="Times New Roman"/>
                <a:ea typeface="DejaVu Sans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100" name="Picture 2" descr=""/>
          <p:cNvPicPr/>
          <p:nvPr/>
        </p:nvPicPr>
        <p:blipFill>
          <a:blip r:embed="rId2"/>
          <a:stretch/>
        </p:blipFill>
        <p:spPr>
          <a:xfrm>
            <a:off x="1238040" y="1842840"/>
            <a:ext cx="6470640" cy="4271400"/>
          </a:xfrm>
          <a:prstGeom prst="rect">
            <a:avLst/>
          </a:prstGeom>
          <a:ln>
            <a:noFill/>
          </a:ln>
        </p:spPr>
      </p:pic>
      <p:sp>
        <p:nvSpPr>
          <p:cNvPr id="101" name="CustomShape 4"/>
          <p:cNvSpPr/>
          <p:nvPr/>
        </p:nvSpPr>
        <p:spPr>
          <a:xfrm>
            <a:off x="1755000" y="940680"/>
            <a:ext cx="51570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93ddd"/>
                </a:solidFill>
                <a:latin typeface="Times New Roman"/>
                <a:ea typeface="DejaVu Sans"/>
              </a:rPr>
              <a:t>Where is this idea from?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251720" y="185400"/>
            <a:ext cx="1017756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1" lang="en-US" sz="5000" spc="197" strike="noStrike" cap="all">
                <a:solidFill>
                  <a:srgbClr val="0b082e"/>
                </a:solidFill>
                <a:latin typeface="Times New Roman"/>
                <a:ea typeface="DejaVu Sans"/>
              </a:rPr>
              <a:t>Introduction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528920" y="1099800"/>
            <a:ext cx="3133080" cy="1055160"/>
          </a:xfrm>
          <a:prstGeom prst="wedgeEllipseCallout">
            <a:avLst>
              <a:gd name="adj1" fmla="val 72701"/>
              <a:gd name="adj2" fmla="val 114118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Connect with other teams???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11130120" y="6229440"/>
            <a:ext cx="627840" cy="6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CA2658B-A6B9-42E6-A273-20265ED6D6D9}" type="slidenum">
              <a:rPr b="1" lang="en-US" sz="2000" spc="-1" strike="noStrike">
                <a:solidFill>
                  <a:srgbClr val="595959"/>
                </a:solidFill>
                <a:latin typeface="Times New Roman"/>
                <a:ea typeface="DejaVu Sans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7386480" y="925200"/>
            <a:ext cx="3276000" cy="1229760"/>
          </a:xfrm>
          <a:prstGeom prst="wedgeEllipseCallout">
            <a:avLst>
              <a:gd name="adj1" fmla="val -68444"/>
              <a:gd name="adj2" fmla="val 13156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Have any opening league???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106" name="Picture 4" descr=""/>
          <p:cNvPicPr/>
          <p:nvPr/>
        </p:nvPicPr>
        <p:blipFill>
          <a:blip r:embed="rId1"/>
          <a:stretch/>
        </p:blipFill>
        <p:spPr>
          <a:xfrm>
            <a:off x="4388040" y="2871720"/>
            <a:ext cx="3904920" cy="2895120"/>
          </a:xfrm>
          <a:prstGeom prst="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07" name="CustomShape 5"/>
          <p:cNvSpPr/>
          <p:nvPr/>
        </p:nvSpPr>
        <p:spPr>
          <a:xfrm>
            <a:off x="866880" y="3238200"/>
            <a:ext cx="3390120" cy="1361520"/>
          </a:xfrm>
          <a:prstGeom prst="wedgeEllipseCallout">
            <a:avLst>
              <a:gd name="adj1" fmla="val 52861"/>
              <a:gd name="adj2" fmla="val 7923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Have any team available at the weekend???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8667720" y="3071880"/>
            <a:ext cx="3276000" cy="1361160"/>
          </a:xfrm>
          <a:prstGeom prst="wedgeEllipseCallout">
            <a:avLst>
              <a:gd name="adj1" fmla="val -60595"/>
              <a:gd name="adj2" fmla="val 74725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How to join the available league???</a:t>
            </a:r>
            <a:endParaRPr b="0" lang="en-US" sz="2500" spc="-1" strike="noStrike">
              <a:latin typeface="Arial"/>
            </a:endParaRPr>
          </a:p>
        </p:txBody>
      </p:sp>
    </p:spTree>
  </p:cSld>
  <p:timing>
    <p:tnLst>
      <p:par>
        <p:cTn id="50" dur="indefinite" restart="never" nodeType="tmRoot">
          <p:childTnLst>
            <p:seq>
              <p:cTn id="51" dur="indefinite" nodeType="mainSeq">
                <p:childTnLst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5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59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62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65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68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251720" y="185400"/>
            <a:ext cx="1017756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1" lang="en-US" sz="5000" spc="197" strike="noStrike" cap="all">
                <a:solidFill>
                  <a:srgbClr val="0b082e"/>
                </a:solidFill>
                <a:latin typeface="Times New Roman"/>
                <a:ea typeface="DejaVu Sans"/>
              </a:rPr>
              <a:t>Introduction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1130120" y="6229440"/>
            <a:ext cx="627840" cy="6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0B0CE73-8B4C-456F-8DF2-889D123125BF}" type="slidenum">
              <a:rPr b="1" lang="en-US" sz="2000" spc="-1" strike="noStrike">
                <a:solidFill>
                  <a:srgbClr val="595959"/>
                </a:solidFill>
                <a:latin typeface="Times New Roman"/>
                <a:ea typeface="DejaVu Sans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111" name="Picture 3" descr=""/>
          <p:cNvPicPr/>
          <p:nvPr/>
        </p:nvPicPr>
        <p:blipFill>
          <a:blip r:embed="rId1"/>
          <a:stretch/>
        </p:blipFill>
        <p:spPr>
          <a:xfrm>
            <a:off x="1937880" y="1214280"/>
            <a:ext cx="8789400" cy="501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251720" y="185400"/>
            <a:ext cx="1017756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1" lang="en-US" sz="5000" spc="197" strike="noStrike" cap="all">
                <a:solidFill>
                  <a:srgbClr val="0b082e"/>
                </a:solidFill>
                <a:latin typeface="Times New Roman"/>
                <a:ea typeface="DejaVu Sans"/>
              </a:rPr>
              <a:t>Introduction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945080" y="1406520"/>
            <a:ext cx="879840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My system will resolve some issues: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2630880" y="2509920"/>
            <a:ext cx="857952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Supporting the users to search the gridirons.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2635560" y="4349520"/>
            <a:ext cx="79794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Supporting the users to search and to join the leagues.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2621160" y="3306240"/>
            <a:ext cx="822204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Supporting the users to search and to pair the matches.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11130120" y="6229440"/>
            <a:ext cx="627840" cy="6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6961D7E-943C-4B1B-BFB1-3FB37BBE6A05}" type="slidenum">
              <a:rPr b="1" lang="en-US" sz="2000" spc="-1" strike="noStrike">
                <a:solidFill>
                  <a:srgbClr val="595959"/>
                </a:solidFill>
                <a:latin typeface="Times New Roman"/>
                <a:ea typeface="DejaVu Sans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2679480" y="5356440"/>
            <a:ext cx="732204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Supporting the users Manage the leagues, the gridirons, the teams, the matches...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76" dur="indefinite" restart="never" nodeType="tmRoot">
          <p:childTnLst>
            <p:seq>
              <p:cTn id="77" dur="indefinite" nodeType="mainSeq">
                <p:childTnLst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251720" y="185400"/>
            <a:ext cx="1017756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1" lang="en-US" sz="5000" spc="197" strike="noStrike" cap="all">
                <a:solidFill>
                  <a:srgbClr val="0b082e"/>
                </a:solidFill>
                <a:latin typeface="Times New Roman"/>
                <a:ea typeface="DejaVu Sans"/>
              </a:rPr>
              <a:t>Project overview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1130120" y="6229440"/>
            <a:ext cx="627840" cy="6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80A37E7-9C74-4BFE-846E-228A4649681D}" type="slidenum">
              <a:rPr b="1" lang="en-US" sz="2000" spc="-1" strike="noStrike">
                <a:solidFill>
                  <a:srgbClr val="595959"/>
                </a:solidFill>
                <a:latin typeface="Times New Roman"/>
                <a:ea typeface="DejaVu Sans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121" name="Picture 2" descr=""/>
          <p:cNvPicPr/>
          <p:nvPr/>
        </p:nvPicPr>
        <p:blipFill>
          <a:blip r:embed="rId1"/>
          <a:stretch/>
        </p:blipFill>
        <p:spPr>
          <a:xfrm>
            <a:off x="1251720" y="854280"/>
            <a:ext cx="9877680" cy="590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timing>
    <p:tnLst>
      <p:par>
        <p:cTn id="106" dur="indefinite" restart="never" nodeType="tmRoot">
          <p:childTnLst>
            <p:seq>
              <p:cTn id="107" dur="indefinite" nodeType="mainSeq">
                <p:childTnLst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251720" y="185400"/>
            <a:ext cx="1017756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1" lang="en-US" sz="5000" spc="197" strike="noStrike" cap="all">
                <a:solidFill>
                  <a:srgbClr val="0b082e"/>
                </a:solidFill>
                <a:latin typeface="Times New Roman"/>
                <a:ea typeface="DejaVu Sans"/>
              </a:rPr>
              <a:t>Project overview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1130120" y="6229440"/>
            <a:ext cx="627840" cy="6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13E7B6E-B4E9-493C-90DE-12138580319F}" type="slidenum">
              <a:rPr b="1" lang="en-US" sz="2000" spc="-1" strike="noStrike">
                <a:solidFill>
                  <a:srgbClr val="595959"/>
                </a:solidFill>
                <a:latin typeface="Times New Roman"/>
                <a:ea typeface="DejaVu Sans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251720" y="1264680"/>
            <a:ext cx="317736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Some main feature: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251720" y="1983240"/>
            <a:ext cx="9877680" cy="14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Search the available matches, the </a:t>
            </a: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available league.</a:t>
            </a:r>
            <a:endParaRPr b="0" lang="en-US" sz="3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Pair the match.</a:t>
            </a:r>
            <a:endParaRPr b="0" lang="en-US" sz="3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Generate league’s schedule.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2788200" y="3479040"/>
            <a:ext cx="3063600" cy="2464200"/>
          </a:xfrm>
          <a:prstGeom prst="rect">
            <a:avLst/>
          </a:prstGeom>
          <a:ln>
            <a:noFill/>
          </a:ln>
        </p:spPr>
      </p:pic>
      <p:pic>
        <p:nvPicPr>
          <p:cNvPr id="127" name="Picture 3" descr=""/>
          <p:cNvPicPr/>
          <p:nvPr/>
        </p:nvPicPr>
        <p:blipFill>
          <a:blip r:embed="rId2"/>
          <a:stretch/>
        </p:blipFill>
        <p:spPr>
          <a:xfrm>
            <a:off x="7040880" y="3444120"/>
            <a:ext cx="2925720" cy="249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308960" y="185400"/>
            <a:ext cx="1017756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</a:pPr>
            <a:r>
              <a:rPr b="1" lang="en-US" sz="5000" spc="197" strike="noStrike" cap="all">
                <a:solidFill>
                  <a:srgbClr val="0b082e"/>
                </a:solidFill>
                <a:latin typeface="Times New Roman"/>
                <a:ea typeface="DejaVu Sans"/>
              </a:rPr>
              <a:t>Technologies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1130120" y="6229440"/>
            <a:ext cx="627840" cy="6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C3371F6-4069-4F33-8A6B-509FA9575784}" type="slidenum">
              <a:rPr b="1" lang="en-US" sz="2000" spc="-1" strike="noStrike">
                <a:solidFill>
                  <a:srgbClr val="595959"/>
                </a:solidFill>
                <a:latin typeface="Times New Roman"/>
                <a:ea typeface="DejaVu Sans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pic>
        <p:nvPicPr>
          <p:cNvPr id="130" name="Picture 4" descr=""/>
          <p:cNvPicPr/>
          <p:nvPr/>
        </p:nvPicPr>
        <p:blipFill>
          <a:blip r:embed="rId1"/>
          <a:stretch/>
        </p:blipFill>
        <p:spPr>
          <a:xfrm>
            <a:off x="5926320" y="1017000"/>
            <a:ext cx="5871600" cy="521172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1308960" y="1114920"/>
            <a:ext cx="5365800" cy="44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AngularJS lets you 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extend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HTML with HTML attributes called 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directives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AngularJS provides 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built-in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directives and 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user defined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 directives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9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6835</TotalTime>
  <Application>LibreOffice/6.0.7.3$Linux_X86_64 LibreOffice_project/00m0$Build-3</Application>
  <Words>366</Words>
  <Paragraphs>103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2018-05-14T13:35:03Z</dcterms:created>
  <dc:creator>Tina</dc:creator>
  <dc:description/>
  <dc:language>en</dc:language>
  <cp:lastModifiedBy/>
  <dcterms:modified xsi:type="dcterms:W3CDTF">2019-06-12T10:35:52Z</dcterms:modified>
  <cp:revision>226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