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6858000" cy="9144000"/>
  <p:embeddedFontLst>
    <p:embeddedFont>
      <p:font typeface="Helios Extended Bold" panose="020B0604020202020204" charset="0"/>
      <p:regular r:id="rId12"/>
    </p:embeddedFont>
    <p:embeddedFont>
      <p:font typeface="Times New Roman Bold" panose="020B0604020202020204" charset="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1454" y="1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hyperlink" Target="http://localhost:5173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localhost:5173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localhost:5173" TargetMode="Externa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localhost:5173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localhost:5173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6200" y="3810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2904" t="-5320" r="-15732" b="-45"/>
            </a:stretch>
          </a:blipFill>
        </p:spPr>
        <p:txBody>
          <a:bodyPr/>
          <a:lstStyle/>
          <a:p>
            <a:endParaRPr lang="vi-VN" dirty="0"/>
          </a:p>
        </p:txBody>
      </p:sp>
      <p:sp>
        <p:nvSpPr>
          <p:cNvPr id="3" name="Freeform 3"/>
          <p:cNvSpPr/>
          <p:nvPr/>
        </p:nvSpPr>
        <p:spPr>
          <a:xfrm>
            <a:off x="5683562" y="2821366"/>
            <a:ext cx="522920" cy="548867"/>
          </a:xfrm>
          <a:custGeom>
            <a:avLst/>
            <a:gdLst/>
            <a:ahLst/>
            <a:cxnLst/>
            <a:rect l="l" t="t" r="r" b="b"/>
            <a:pathLst>
              <a:path w="522920" h="548867">
                <a:moveTo>
                  <a:pt x="0" y="0"/>
                </a:moveTo>
                <a:lnTo>
                  <a:pt x="522920" y="0"/>
                </a:lnTo>
                <a:lnTo>
                  <a:pt x="522920" y="548867"/>
                </a:lnTo>
                <a:lnTo>
                  <a:pt x="0" y="54886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3547078" y="7074537"/>
            <a:ext cx="5139722" cy="17843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spc="28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GVHD:</a:t>
            </a:r>
          </a:p>
          <a:p>
            <a:pPr algn="l">
              <a:lnSpc>
                <a:spcPts val="3499"/>
              </a:lnSpc>
            </a:pPr>
            <a:r>
              <a:rPr lang="en-US" sz="2499" spc="287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ThS</a:t>
            </a:r>
            <a:r>
              <a:rPr lang="en-US" sz="2499" spc="28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NGUYỄN KHẮC QUỐC</a:t>
            </a:r>
          </a:p>
          <a:p>
            <a:pPr algn="l">
              <a:lnSpc>
                <a:spcPts val="3499"/>
              </a:lnSpc>
            </a:pPr>
            <a:endParaRPr lang="en-US" sz="2499" spc="287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3499"/>
              </a:lnSpc>
            </a:pPr>
            <a:endParaRPr lang="en-US" sz="2499" spc="287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Freeform 5"/>
          <p:cNvSpPr/>
          <p:nvPr/>
        </p:nvSpPr>
        <p:spPr>
          <a:xfrm rot="5400000" flipH="1" flipV="1">
            <a:off x="11955470" y="3954470"/>
            <a:ext cx="8464534" cy="4200525"/>
          </a:xfrm>
          <a:custGeom>
            <a:avLst/>
            <a:gdLst/>
            <a:ahLst/>
            <a:cxnLst/>
            <a:rect l="l" t="t" r="r" b="b"/>
            <a:pathLst>
              <a:path w="8464534" h="4200525">
                <a:moveTo>
                  <a:pt x="8464535" y="4200525"/>
                </a:moveTo>
                <a:lnTo>
                  <a:pt x="0" y="4200525"/>
                </a:lnTo>
                <a:lnTo>
                  <a:pt x="0" y="0"/>
                </a:lnTo>
                <a:lnTo>
                  <a:pt x="8464535" y="0"/>
                </a:lnTo>
                <a:lnTo>
                  <a:pt x="8464535" y="4200525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5400000">
            <a:off x="-2125471" y="2129237"/>
            <a:ext cx="8453547" cy="4195073"/>
          </a:xfrm>
          <a:custGeom>
            <a:avLst/>
            <a:gdLst/>
            <a:ahLst/>
            <a:cxnLst/>
            <a:rect l="l" t="t" r="r" b="b"/>
            <a:pathLst>
              <a:path w="8453547" h="4195073">
                <a:moveTo>
                  <a:pt x="0" y="0"/>
                </a:moveTo>
                <a:lnTo>
                  <a:pt x="8453547" y="0"/>
                </a:lnTo>
                <a:lnTo>
                  <a:pt x="8453547" y="4195073"/>
                </a:lnTo>
                <a:lnTo>
                  <a:pt x="0" y="419507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 rot="5400000">
            <a:off x="64563" y="8514518"/>
            <a:ext cx="3750688" cy="3281852"/>
            <a:chOff x="0" y="0"/>
            <a:chExt cx="812800" cy="7112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1C3F60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127000" y="225425"/>
              <a:ext cx="558800" cy="434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1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 rot="-5400000">
            <a:off x="14771730" y="-1640926"/>
            <a:ext cx="3750688" cy="3281852"/>
            <a:chOff x="0" y="0"/>
            <a:chExt cx="812800" cy="7112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1C3F60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127000" y="225425"/>
              <a:ext cx="558800" cy="434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19"/>
                </a:lnSpc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>
            <a:off x="7527974" y="428334"/>
            <a:ext cx="3232053" cy="1730548"/>
          </a:xfrm>
          <a:custGeom>
            <a:avLst/>
            <a:gdLst/>
            <a:ahLst/>
            <a:cxnLst/>
            <a:rect l="l" t="t" r="r" b="b"/>
            <a:pathLst>
              <a:path w="3232053" h="1730548">
                <a:moveTo>
                  <a:pt x="0" y="0"/>
                </a:moveTo>
                <a:lnTo>
                  <a:pt x="3232052" y="0"/>
                </a:lnTo>
                <a:lnTo>
                  <a:pt x="3232052" y="1730548"/>
                </a:lnTo>
                <a:lnTo>
                  <a:pt x="0" y="173054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3285618" y="4045798"/>
            <a:ext cx="12198971" cy="24745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63"/>
              </a:lnSpc>
            </a:pPr>
            <a:r>
              <a:rPr lang="en-US" sz="4545" spc="227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XÂY DỰNG WEBSITE TIN TỨC </a:t>
            </a:r>
          </a:p>
          <a:p>
            <a:pPr algn="ctr">
              <a:lnSpc>
                <a:spcPts val="6363"/>
              </a:lnSpc>
            </a:pPr>
            <a:r>
              <a:rPr lang="en-US" sz="4545" spc="227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VỚI TÍNH NĂNG</a:t>
            </a:r>
          </a:p>
          <a:p>
            <a:pPr algn="ctr">
              <a:lnSpc>
                <a:spcPts val="6363"/>
              </a:lnSpc>
            </a:pPr>
            <a:r>
              <a:rPr lang="en-US" sz="4545" spc="227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PHÂN LOẠI VÀ TÌM KIẾM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6424657" y="2811589"/>
            <a:ext cx="5436999" cy="4636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19"/>
              </a:lnSpc>
            </a:pPr>
            <a:r>
              <a:rPr lang="en-US" sz="2371" b="1">
                <a:solidFill>
                  <a:srgbClr val="0B132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THỰC TẬP ĐỒ ÁN CHUYÊN NGÀNH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9687957" y="7074537"/>
            <a:ext cx="4866244" cy="22070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spc="28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SVTH:</a:t>
            </a:r>
          </a:p>
          <a:p>
            <a:pPr algn="l">
              <a:lnSpc>
                <a:spcPts val="3499"/>
              </a:lnSpc>
            </a:pPr>
            <a:r>
              <a:rPr lang="en-US" sz="2499" spc="28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TRƯƠNG ANH TUẤN  110121124</a:t>
            </a:r>
          </a:p>
          <a:p>
            <a:pPr algn="l">
              <a:lnSpc>
                <a:spcPts val="3499"/>
              </a:lnSpc>
            </a:pPr>
            <a:r>
              <a:rPr lang="en-US" sz="2499" spc="287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DA21TTB</a:t>
            </a:r>
          </a:p>
          <a:p>
            <a:pPr algn="l">
              <a:lnSpc>
                <a:spcPts val="3499"/>
              </a:lnSpc>
            </a:pPr>
            <a:endParaRPr lang="en-US" sz="2499" spc="287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3F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101112" y="831001"/>
            <a:ext cx="16460718" cy="10287000"/>
            <a:chOff x="0" y="0"/>
            <a:chExt cx="769039" cy="48060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769039" cy="480605"/>
            </a:xfrm>
            <a:custGeom>
              <a:avLst/>
              <a:gdLst/>
              <a:ahLst/>
              <a:cxnLst/>
              <a:rect l="l" t="t" r="r" b="b"/>
              <a:pathLst>
                <a:path w="769039" h="480605">
                  <a:moveTo>
                    <a:pt x="203200" y="0"/>
                  </a:moveTo>
                  <a:lnTo>
                    <a:pt x="769039" y="0"/>
                  </a:lnTo>
                  <a:lnTo>
                    <a:pt x="565839" y="480605"/>
                  </a:lnTo>
                  <a:lnTo>
                    <a:pt x="0" y="48060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B132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101600" y="-104775"/>
              <a:ext cx="565839" cy="5853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1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9024620" y="-838892"/>
            <a:ext cx="16460718" cy="10287000"/>
            <a:chOff x="0" y="0"/>
            <a:chExt cx="769039" cy="48060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769039" cy="480605"/>
            </a:xfrm>
            <a:custGeom>
              <a:avLst/>
              <a:gdLst/>
              <a:ahLst/>
              <a:cxnLst/>
              <a:rect l="l" t="t" r="r" b="b"/>
              <a:pathLst>
                <a:path w="769039" h="480605">
                  <a:moveTo>
                    <a:pt x="203200" y="0"/>
                  </a:moveTo>
                  <a:lnTo>
                    <a:pt x="769039" y="0"/>
                  </a:lnTo>
                  <a:lnTo>
                    <a:pt x="565839" y="480605"/>
                  </a:lnTo>
                  <a:lnTo>
                    <a:pt x="0" y="48060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B132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101600" y="-104775"/>
              <a:ext cx="565839" cy="5853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1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2375054" y="9448108"/>
            <a:ext cx="6580569" cy="838892"/>
            <a:chOff x="0" y="0"/>
            <a:chExt cx="3770039" cy="48060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770038" cy="480605"/>
            </a:xfrm>
            <a:custGeom>
              <a:avLst/>
              <a:gdLst/>
              <a:ahLst/>
              <a:cxnLst/>
              <a:rect l="l" t="t" r="r" b="b"/>
              <a:pathLst>
                <a:path w="3770038" h="480605">
                  <a:moveTo>
                    <a:pt x="203200" y="0"/>
                  </a:moveTo>
                  <a:lnTo>
                    <a:pt x="3770038" y="0"/>
                  </a:lnTo>
                  <a:lnTo>
                    <a:pt x="3566838" y="480605"/>
                  </a:lnTo>
                  <a:lnTo>
                    <a:pt x="0" y="48060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1C3F6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101600" y="-104775"/>
              <a:ext cx="3566839" cy="5853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19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7210086" y="308610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7874248" y="4765382"/>
            <a:ext cx="2786477" cy="7771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61"/>
              </a:lnSpc>
            </a:pPr>
            <a:r>
              <a:rPr lang="en-US" sz="4354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DEMO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3377816" y="9584979"/>
            <a:ext cx="4575045" cy="4117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499"/>
              </a:lnSpc>
            </a:pPr>
            <a:r>
              <a:rPr lang="en-US" sz="2499" u="sng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 tooltip="http://localhost:517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http://localhost:4173/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-1020273" y="0"/>
            <a:ext cx="7226805" cy="1303133"/>
            <a:chOff x="0" y="0"/>
            <a:chExt cx="3380667" cy="6096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3380667" cy="609600"/>
            </a:xfrm>
            <a:custGeom>
              <a:avLst/>
              <a:gdLst/>
              <a:ahLst/>
              <a:cxnLst/>
              <a:rect l="l" t="t" r="r" b="b"/>
              <a:pathLst>
                <a:path w="3380667" h="609600">
                  <a:moveTo>
                    <a:pt x="203200" y="0"/>
                  </a:moveTo>
                  <a:lnTo>
                    <a:pt x="3380667" y="0"/>
                  </a:lnTo>
                  <a:lnTo>
                    <a:pt x="3177467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1C3F60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101600" y="-104775"/>
              <a:ext cx="3177467" cy="7143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19"/>
                </a:lnSpc>
              </a:pPr>
              <a:endParaRPr/>
            </a:p>
          </p:txBody>
        </p:sp>
      </p:grpSp>
      <p:sp>
        <p:nvSpPr>
          <p:cNvPr id="17" name="Freeform 17"/>
          <p:cNvSpPr/>
          <p:nvPr/>
        </p:nvSpPr>
        <p:spPr>
          <a:xfrm>
            <a:off x="859712" y="297518"/>
            <a:ext cx="731182" cy="731182"/>
          </a:xfrm>
          <a:custGeom>
            <a:avLst/>
            <a:gdLst/>
            <a:ahLst/>
            <a:cxnLst/>
            <a:rect l="l" t="t" r="r" b="b"/>
            <a:pathLst>
              <a:path w="731182" h="731182">
                <a:moveTo>
                  <a:pt x="0" y="0"/>
                </a:moveTo>
                <a:lnTo>
                  <a:pt x="731183" y="0"/>
                </a:lnTo>
                <a:lnTo>
                  <a:pt x="731183" y="731182"/>
                </a:lnTo>
                <a:lnTo>
                  <a:pt x="0" y="73118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8" name="TextBox 18"/>
          <p:cNvSpPr txBox="1"/>
          <p:nvPr/>
        </p:nvSpPr>
        <p:spPr>
          <a:xfrm>
            <a:off x="1727148" y="367357"/>
            <a:ext cx="3447516" cy="4636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19"/>
              </a:lnSpc>
            </a:pPr>
            <a:r>
              <a:rPr lang="en-US" sz="2371" b="1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NEWS SEARCH</a:t>
            </a:r>
          </a:p>
        </p:txBody>
      </p:sp>
      <p:grpSp>
        <p:nvGrpSpPr>
          <p:cNvPr id="19" name="Group 19"/>
          <p:cNvGrpSpPr/>
          <p:nvPr/>
        </p:nvGrpSpPr>
        <p:grpSpPr>
          <a:xfrm>
            <a:off x="14780735" y="7200900"/>
            <a:ext cx="2780337" cy="823814"/>
            <a:chOff x="0" y="0"/>
            <a:chExt cx="1371583" cy="4064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1371583" cy="406400"/>
            </a:xfrm>
            <a:custGeom>
              <a:avLst/>
              <a:gdLst/>
              <a:ahLst/>
              <a:cxnLst/>
              <a:rect l="l" t="t" r="r" b="b"/>
              <a:pathLst>
                <a:path w="1371583" h="406400">
                  <a:moveTo>
                    <a:pt x="1168383" y="0"/>
                  </a:moveTo>
                  <a:cubicBezTo>
                    <a:pt x="1280607" y="0"/>
                    <a:pt x="1371583" y="90976"/>
                    <a:pt x="1371583" y="203200"/>
                  </a:cubicBezTo>
                  <a:cubicBezTo>
                    <a:pt x="1371583" y="315424"/>
                    <a:pt x="1280607" y="406400"/>
                    <a:pt x="1168383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365679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0" y="-66675"/>
              <a:ext cx="1371583" cy="473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19"/>
                </a:lnSpc>
              </a:pPr>
              <a:endParaRPr/>
            </a:p>
          </p:txBody>
        </p:sp>
      </p:grpSp>
      <p:sp>
        <p:nvSpPr>
          <p:cNvPr id="22" name="TextBox 22"/>
          <p:cNvSpPr txBox="1"/>
          <p:nvPr/>
        </p:nvSpPr>
        <p:spPr>
          <a:xfrm>
            <a:off x="14911465" y="7366697"/>
            <a:ext cx="2518877" cy="441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 b="1">
                <a:solidFill>
                  <a:srgbClr val="FFFFFF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CONTINUE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6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5233946" y="0"/>
            <a:ext cx="11999149" cy="10287000"/>
            <a:chOff x="0" y="0"/>
            <a:chExt cx="711061" cy="6096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711061" cy="609600"/>
            </a:xfrm>
            <a:custGeom>
              <a:avLst/>
              <a:gdLst/>
              <a:ahLst/>
              <a:cxnLst/>
              <a:rect l="l" t="t" r="r" b="b"/>
              <a:pathLst>
                <a:path w="711061" h="609600">
                  <a:moveTo>
                    <a:pt x="203200" y="0"/>
                  </a:moveTo>
                  <a:lnTo>
                    <a:pt x="711061" y="0"/>
                  </a:lnTo>
                  <a:lnTo>
                    <a:pt x="507861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B132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101600" y="-104775"/>
              <a:ext cx="507861" cy="7143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19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8040562" y="4130603"/>
            <a:ext cx="1494277" cy="0"/>
          </a:xfrm>
          <a:prstGeom prst="line">
            <a:avLst/>
          </a:prstGeom>
          <a:ln w="114300" cap="flat">
            <a:solidFill>
              <a:srgbClr val="0B132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6" name="Group 6"/>
          <p:cNvGrpSpPr/>
          <p:nvPr/>
        </p:nvGrpSpPr>
        <p:grpSpPr>
          <a:xfrm>
            <a:off x="-3288677" y="-136253"/>
            <a:ext cx="7603628" cy="1303133"/>
            <a:chOff x="0" y="0"/>
            <a:chExt cx="3556943" cy="6096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556943" cy="609600"/>
            </a:xfrm>
            <a:custGeom>
              <a:avLst/>
              <a:gdLst/>
              <a:ahLst/>
              <a:cxnLst/>
              <a:rect l="l" t="t" r="r" b="b"/>
              <a:pathLst>
                <a:path w="3556943" h="609600">
                  <a:moveTo>
                    <a:pt x="203200" y="0"/>
                  </a:moveTo>
                  <a:lnTo>
                    <a:pt x="3556943" y="0"/>
                  </a:lnTo>
                  <a:lnTo>
                    <a:pt x="3353743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1C3F60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101600" y="-104775"/>
              <a:ext cx="3353743" cy="7143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1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2375054" y="9448108"/>
            <a:ext cx="6580569" cy="838892"/>
            <a:chOff x="0" y="0"/>
            <a:chExt cx="3770039" cy="480605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770038" cy="480605"/>
            </a:xfrm>
            <a:custGeom>
              <a:avLst/>
              <a:gdLst/>
              <a:ahLst/>
              <a:cxnLst/>
              <a:rect l="l" t="t" r="r" b="b"/>
              <a:pathLst>
                <a:path w="3770038" h="480605">
                  <a:moveTo>
                    <a:pt x="203200" y="0"/>
                  </a:moveTo>
                  <a:lnTo>
                    <a:pt x="3770038" y="0"/>
                  </a:lnTo>
                  <a:lnTo>
                    <a:pt x="3566838" y="480605"/>
                  </a:lnTo>
                  <a:lnTo>
                    <a:pt x="0" y="48060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1C3F60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101600" y="-104775"/>
              <a:ext cx="3566839" cy="5853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1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6139069" y="-2978337"/>
            <a:ext cx="5633109" cy="4829326"/>
            <a:chOff x="0" y="0"/>
            <a:chExt cx="711061" cy="6096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711061" cy="609600"/>
            </a:xfrm>
            <a:custGeom>
              <a:avLst/>
              <a:gdLst/>
              <a:ahLst/>
              <a:cxnLst/>
              <a:rect l="l" t="t" r="r" b="b"/>
              <a:pathLst>
                <a:path w="711061" h="609600">
                  <a:moveTo>
                    <a:pt x="203200" y="0"/>
                  </a:moveTo>
                  <a:lnTo>
                    <a:pt x="711061" y="0"/>
                  </a:lnTo>
                  <a:lnTo>
                    <a:pt x="507861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B1320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101600" y="-104775"/>
              <a:ext cx="507861" cy="7143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19"/>
                </a:lnSpc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8040562" y="1641439"/>
            <a:ext cx="7163160" cy="13120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470"/>
              </a:lnSpc>
            </a:pPr>
            <a:r>
              <a:rPr lang="en-US" sz="7284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Nội dung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5484334" y="4933950"/>
            <a:ext cx="6754467" cy="43700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77240" lvl="1" indent="-388620" algn="just">
              <a:lnSpc>
                <a:spcPts val="5760"/>
              </a:lnSpc>
              <a:buFont typeface="Arial"/>
              <a:buChar char="•"/>
            </a:pPr>
            <a:r>
              <a:rPr lang="en-US" sz="3600" dirty="0" err="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Giới</a:t>
            </a:r>
            <a:r>
              <a:rPr lang="en-US" sz="3600" dirty="0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dirty="0" err="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thiệu</a:t>
            </a:r>
            <a:endParaRPr lang="en-US" sz="3600" dirty="0">
              <a:solidFill>
                <a:srgbClr val="0B132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77240" lvl="1" indent="-388620" algn="just">
              <a:lnSpc>
                <a:spcPts val="5760"/>
              </a:lnSpc>
              <a:buFont typeface="Arial"/>
              <a:buChar char="•"/>
            </a:pPr>
            <a:r>
              <a:rPr lang="en-US" sz="3600" dirty="0" err="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Nghiên</a:t>
            </a:r>
            <a:r>
              <a:rPr lang="en-US" sz="3600" dirty="0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dirty="0" err="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cứu</a:t>
            </a:r>
            <a:r>
              <a:rPr lang="en-US" sz="3600" dirty="0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dirty="0" err="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lý</a:t>
            </a:r>
            <a:r>
              <a:rPr lang="en-US" sz="3600" dirty="0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dirty="0" err="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thuyết</a:t>
            </a:r>
            <a:endParaRPr lang="en-US" sz="3600" dirty="0">
              <a:solidFill>
                <a:srgbClr val="0B132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77240" lvl="1" indent="-388620" algn="just">
              <a:lnSpc>
                <a:spcPts val="5760"/>
              </a:lnSpc>
              <a:buFont typeface="Arial"/>
              <a:buChar char="•"/>
            </a:pPr>
            <a:r>
              <a:rPr lang="en-US" sz="3600" dirty="0" err="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Công</a:t>
            </a:r>
            <a:r>
              <a:rPr lang="en-US" sz="3600" dirty="0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dirty="0" err="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nghệ</a:t>
            </a:r>
            <a:r>
              <a:rPr lang="en-US" sz="3600" dirty="0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dirty="0" err="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sử</a:t>
            </a:r>
            <a:r>
              <a:rPr lang="en-US" sz="3600" dirty="0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dirty="0" err="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dụng</a:t>
            </a:r>
            <a:endParaRPr lang="en-US" sz="3600" dirty="0">
              <a:solidFill>
                <a:srgbClr val="0B132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77240" lvl="1" indent="-388620" algn="just">
              <a:lnSpc>
                <a:spcPts val="5760"/>
              </a:lnSpc>
              <a:buFont typeface="Arial"/>
              <a:buChar char="•"/>
            </a:pPr>
            <a:r>
              <a:rPr lang="en-US" sz="3600" dirty="0" err="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Kết</a:t>
            </a:r>
            <a:r>
              <a:rPr lang="en-US" sz="3600" dirty="0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dirty="0" err="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quả</a:t>
            </a:r>
            <a:r>
              <a:rPr lang="en-US" sz="3600" dirty="0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dirty="0" err="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và</a:t>
            </a:r>
            <a:r>
              <a:rPr lang="en-US" sz="3600" dirty="0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dirty="0" err="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hướng</a:t>
            </a:r>
            <a:r>
              <a:rPr lang="en-US" sz="3600" dirty="0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dirty="0" err="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phát</a:t>
            </a:r>
            <a:r>
              <a:rPr lang="en-US" sz="3600" dirty="0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dirty="0" err="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triển</a:t>
            </a:r>
            <a:endParaRPr lang="en-US" sz="3600" dirty="0">
              <a:solidFill>
                <a:srgbClr val="0B132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77240" lvl="1" indent="-388620" algn="just">
              <a:lnSpc>
                <a:spcPts val="5760"/>
              </a:lnSpc>
              <a:buFont typeface="Arial"/>
              <a:buChar char="•"/>
            </a:pPr>
            <a:r>
              <a:rPr lang="en-US" sz="3600" dirty="0" err="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Kết</a:t>
            </a:r>
            <a:r>
              <a:rPr lang="en-US" sz="3600" dirty="0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dirty="0" err="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luận</a:t>
            </a:r>
            <a:endParaRPr lang="en-US" sz="3600" dirty="0">
              <a:solidFill>
                <a:srgbClr val="0B132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77240" lvl="1" indent="-388620" algn="just">
              <a:lnSpc>
                <a:spcPts val="5760"/>
              </a:lnSpc>
              <a:buFont typeface="Arial"/>
              <a:buChar char="•"/>
            </a:pPr>
            <a:r>
              <a:rPr lang="en-US" sz="3600" dirty="0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Demo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2684255" y="9584979"/>
            <a:ext cx="4575045" cy="4117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499"/>
              </a:lnSpc>
            </a:pPr>
            <a:r>
              <a:rPr lang="en-US" sz="2499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http://localhost:4173/</a:t>
            </a:r>
          </a:p>
        </p:txBody>
      </p:sp>
      <p:sp>
        <p:nvSpPr>
          <p:cNvPr id="18" name="Freeform 18"/>
          <p:cNvSpPr/>
          <p:nvPr/>
        </p:nvSpPr>
        <p:spPr>
          <a:xfrm>
            <a:off x="136253" y="297518"/>
            <a:ext cx="731182" cy="731182"/>
          </a:xfrm>
          <a:custGeom>
            <a:avLst/>
            <a:gdLst/>
            <a:ahLst/>
            <a:cxnLst/>
            <a:rect l="l" t="t" r="r" b="b"/>
            <a:pathLst>
              <a:path w="731182" h="731182">
                <a:moveTo>
                  <a:pt x="0" y="0"/>
                </a:moveTo>
                <a:lnTo>
                  <a:pt x="731182" y="0"/>
                </a:lnTo>
                <a:lnTo>
                  <a:pt x="731182" y="731182"/>
                </a:lnTo>
                <a:lnTo>
                  <a:pt x="0" y="7311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9" name="TextBox 19"/>
          <p:cNvSpPr txBox="1"/>
          <p:nvPr/>
        </p:nvSpPr>
        <p:spPr>
          <a:xfrm>
            <a:off x="867435" y="367357"/>
            <a:ext cx="3447516" cy="4636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19"/>
              </a:lnSpc>
            </a:pPr>
            <a:r>
              <a:rPr lang="en-US" sz="2371" b="1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NEWS SEARCH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6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682627" y="0"/>
            <a:ext cx="11153345" cy="10287000"/>
            <a:chOff x="0" y="0"/>
            <a:chExt cx="521080" cy="48060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21080" cy="480605"/>
            </a:xfrm>
            <a:custGeom>
              <a:avLst/>
              <a:gdLst/>
              <a:ahLst/>
              <a:cxnLst/>
              <a:rect l="l" t="t" r="r" b="b"/>
              <a:pathLst>
                <a:path w="521080" h="480605">
                  <a:moveTo>
                    <a:pt x="203200" y="0"/>
                  </a:moveTo>
                  <a:lnTo>
                    <a:pt x="521080" y="0"/>
                  </a:lnTo>
                  <a:lnTo>
                    <a:pt x="317880" y="480605"/>
                  </a:lnTo>
                  <a:lnTo>
                    <a:pt x="0" y="48060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B132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101600" y="-104775"/>
              <a:ext cx="317880" cy="5853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1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8895607" y="2682262"/>
            <a:ext cx="9199748" cy="3286782"/>
            <a:chOff x="0" y="0"/>
            <a:chExt cx="2422979" cy="85755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422979" cy="857550"/>
            </a:xfrm>
            <a:custGeom>
              <a:avLst/>
              <a:gdLst/>
              <a:ahLst/>
              <a:cxnLst/>
              <a:rect l="l" t="t" r="r" b="b"/>
              <a:pathLst>
                <a:path w="2422979" h="857550">
                  <a:moveTo>
                    <a:pt x="42918" y="0"/>
                  </a:moveTo>
                  <a:lnTo>
                    <a:pt x="2380061" y="0"/>
                  </a:lnTo>
                  <a:cubicBezTo>
                    <a:pt x="2403764" y="0"/>
                    <a:pt x="2422979" y="19215"/>
                    <a:pt x="2422979" y="42918"/>
                  </a:cubicBezTo>
                  <a:lnTo>
                    <a:pt x="2422979" y="814631"/>
                  </a:lnTo>
                  <a:cubicBezTo>
                    <a:pt x="2422979" y="838334"/>
                    <a:pt x="2403764" y="857550"/>
                    <a:pt x="2380061" y="857550"/>
                  </a:cubicBezTo>
                  <a:lnTo>
                    <a:pt x="42918" y="857550"/>
                  </a:lnTo>
                  <a:cubicBezTo>
                    <a:pt x="19215" y="857550"/>
                    <a:pt x="0" y="838334"/>
                    <a:pt x="0" y="814631"/>
                  </a:cubicBezTo>
                  <a:lnTo>
                    <a:pt x="0" y="42918"/>
                  </a:lnTo>
                  <a:cubicBezTo>
                    <a:pt x="0" y="19215"/>
                    <a:pt x="19215" y="0"/>
                    <a:pt x="42918" y="0"/>
                  </a:cubicBezTo>
                  <a:close/>
                </a:path>
              </a:pathLst>
            </a:custGeom>
            <a:solidFill>
              <a:srgbClr val="AFC1D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104775"/>
              <a:ext cx="2422979" cy="9623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1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525750" y="1586672"/>
            <a:ext cx="7996123" cy="11595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324"/>
              </a:lnSpc>
            </a:pPr>
            <a:r>
              <a:rPr lang="en-US" sz="6403">
                <a:solidFill>
                  <a:srgbClr val="3656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Mục tiêu nghiên cứu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9435698" y="3168928"/>
            <a:ext cx="7592380" cy="24365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762"/>
              </a:lnSpc>
            </a:pPr>
            <a:r>
              <a:rPr lang="en-US" sz="3200" dirty="0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Xây</a:t>
            </a:r>
            <a:r>
              <a:rPr lang="en-US" sz="3200" dirty="0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dựng</a:t>
            </a:r>
            <a:r>
              <a:rPr lang="en-US" sz="3200" dirty="0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một</a:t>
            </a:r>
            <a:r>
              <a:rPr lang="en-US" sz="3200" dirty="0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hệ</a:t>
            </a:r>
            <a:r>
              <a:rPr lang="en-US" sz="3200" dirty="0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thống</a:t>
            </a:r>
            <a:r>
              <a:rPr lang="en-US" sz="3200" dirty="0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tin </a:t>
            </a:r>
            <a:r>
              <a:rPr lang="en-US" sz="3200" dirty="0" err="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tức</a:t>
            </a:r>
            <a:r>
              <a:rPr lang="en-US" sz="3200" dirty="0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trực</a:t>
            </a:r>
            <a:r>
              <a:rPr lang="en-US" sz="3200" dirty="0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tuyến</a:t>
            </a:r>
            <a:r>
              <a:rPr lang="en-US" sz="3200" dirty="0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với</a:t>
            </a:r>
            <a:r>
              <a:rPr lang="en-US" sz="3200" dirty="0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giao</a:t>
            </a:r>
            <a:r>
              <a:rPr lang="en-US" sz="3200" dirty="0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diện</a:t>
            </a:r>
            <a:r>
              <a:rPr lang="en-US" sz="3200" dirty="0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thân</a:t>
            </a:r>
            <a:r>
              <a:rPr lang="en-US" sz="3200" dirty="0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thiện</a:t>
            </a:r>
            <a:r>
              <a:rPr lang="en-US" sz="3200" dirty="0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3200" dirty="0" err="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tích</a:t>
            </a:r>
            <a:r>
              <a:rPr lang="en-US" sz="3200" dirty="0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hợp</a:t>
            </a:r>
            <a:r>
              <a:rPr lang="en-US" sz="3200" dirty="0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các</a:t>
            </a:r>
            <a:r>
              <a:rPr lang="en-US" sz="3200" dirty="0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chức</a:t>
            </a:r>
            <a:r>
              <a:rPr lang="en-US" sz="3200" dirty="0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năng</a:t>
            </a:r>
            <a:r>
              <a:rPr lang="en-US" sz="3200" dirty="0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tìm</a:t>
            </a:r>
            <a:r>
              <a:rPr lang="en-US" sz="3200" dirty="0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kiếm</a:t>
            </a:r>
            <a:r>
              <a:rPr lang="en-US" sz="3200" dirty="0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3200" dirty="0" err="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phân</a:t>
            </a:r>
            <a:r>
              <a:rPr lang="en-US" sz="3200" dirty="0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loại</a:t>
            </a:r>
            <a:r>
              <a:rPr lang="en-US" sz="3200" dirty="0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nội</a:t>
            </a:r>
            <a:r>
              <a:rPr lang="en-US" sz="3200" dirty="0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dung </a:t>
            </a:r>
            <a:r>
              <a:rPr lang="en-US" sz="3200" dirty="0" err="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tự</a:t>
            </a:r>
            <a:r>
              <a:rPr lang="en-US" sz="3200" dirty="0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động</a:t>
            </a:r>
            <a:r>
              <a:rPr lang="en-US" sz="3200" dirty="0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và</a:t>
            </a:r>
            <a:r>
              <a:rPr lang="en-US" sz="3200" dirty="0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quản</a:t>
            </a:r>
            <a:r>
              <a:rPr lang="en-US" sz="3200" dirty="0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lý</a:t>
            </a:r>
            <a:r>
              <a:rPr lang="en-US" sz="3200" dirty="0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cá</a:t>
            </a:r>
            <a:r>
              <a:rPr lang="en-US" sz="3200" dirty="0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nhân</a:t>
            </a:r>
            <a:r>
              <a:rPr lang="en-US" sz="3200" dirty="0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hóa</a:t>
            </a:r>
            <a:r>
              <a:rPr lang="en-US" sz="3200" dirty="0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3200" dirty="0" err="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đáp</a:t>
            </a:r>
            <a:r>
              <a:rPr lang="en-US" sz="3200" dirty="0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ứng</a:t>
            </a:r>
            <a:r>
              <a:rPr lang="en-US" sz="3200" dirty="0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nhu</a:t>
            </a:r>
            <a:r>
              <a:rPr lang="en-US" sz="3200" dirty="0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cầu</a:t>
            </a:r>
            <a:r>
              <a:rPr lang="en-US" sz="3200" dirty="0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tổ</a:t>
            </a:r>
            <a:r>
              <a:rPr lang="en-US" sz="3200" dirty="0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chức</a:t>
            </a:r>
            <a:r>
              <a:rPr lang="en-US" sz="3200" dirty="0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và</a:t>
            </a:r>
            <a:r>
              <a:rPr lang="en-US" sz="3200" dirty="0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truy</a:t>
            </a:r>
            <a:r>
              <a:rPr lang="en-US" sz="3200" dirty="0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cập</a:t>
            </a:r>
            <a:r>
              <a:rPr lang="en-US" sz="3200" dirty="0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thông</a:t>
            </a:r>
            <a:r>
              <a:rPr lang="en-US" sz="3200" dirty="0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tin </a:t>
            </a:r>
            <a:r>
              <a:rPr lang="en-US" sz="3200" dirty="0" err="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một</a:t>
            </a:r>
            <a:r>
              <a:rPr lang="en-US" sz="3200" dirty="0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cách</a:t>
            </a:r>
            <a:r>
              <a:rPr lang="en-US" sz="3200" dirty="0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hiệu</a:t>
            </a:r>
            <a:r>
              <a:rPr lang="en-US" sz="3200" dirty="0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quả</a:t>
            </a:r>
            <a:endParaRPr lang="en-US" sz="3200" dirty="0">
              <a:solidFill>
                <a:srgbClr val="0B132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00315" y="319722"/>
            <a:ext cx="6296317" cy="11595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324"/>
              </a:lnSpc>
            </a:pPr>
            <a:r>
              <a:rPr lang="en-US" sz="6403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Giới thiệu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159430" y="8571708"/>
            <a:ext cx="2518877" cy="469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 b="1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CONTINUE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-1020273" y="0"/>
            <a:ext cx="7226805" cy="1303133"/>
            <a:chOff x="0" y="0"/>
            <a:chExt cx="3380667" cy="6096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3380667" cy="609600"/>
            </a:xfrm>
            <a:custGeom>
              <a:avLst/>
              <a:gdLst/>
              <a:ahLst/>
              <a:cxnLst/>
              <a:rect l="l" t="t" r="r" b="b"/>
              <a:pathLst>
                <a:path w="3380667" h="609600">
                  <a:moveTo>
                    <a:pt x="203200" y="0"/>
                  </a:moveTo>
                  <a:lnTo>
                    <a:pt x="3380667" y="0"/>
                  </a:lnTo>
                  <a:lnTo>
                    <a:pt x="3177467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1C3F60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101600" y="-104775"/>
              <a:ext cx="3177467" cy="7143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19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2375054" y="9448108"/>
            <a:ext cx="6580569" cy="838892"/>
            <a:chOff x="0" y="0"/>
            <a:chExt cx="3770039" cy="480605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3770038" cy="480605"/>
            </a:xfrm>
            <a:custGeom>
              <a:avLst/>
              <a:gdLst/>
              <a:ahLst/>
              <a:cxnLst/>
              <a:rect l="l" t="t" r="r" b="b"/>
              <a:pathLst>
                <a:path w="3770038" h="480605">
                  <a:moveTo>
                    <a:pt x="203200" y="0"/>
                  </a:moveTo>
                  <a:lnTo>
                    <a:pt x="3770038" y="0"/>
                  </a:lnTo>
                  <a:lnTo>
                    <a:pt x="3566838" y="480605"/>
                  </a:lnTo>
                  <a:lnTo>
                    <a:pt x="0" y="48060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1C3F60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101600" y="-104775"/>
              <a:ext cx="3566839" cy="5853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19"/>
                </a:lnSpc>
              </a:pPr>
              <a:endParaRPr/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13156226" y="9584979"/>
            <a:ext cx="4575045" cy="4117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499"/>
              </a:lnSpc>
            </a:pPr>
            <a:r>
              <a:rPr lang="en-US" sz="2499" u="sng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2" tooltip="http://localhost:517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http://localhost:4173/</a:t>
            </a:r>
          </a:p>
        </p:txBody>
      </p:sp>
      <p:grpSp>
        <p:nvGrpSpPr>
          <p:cNvPr id="19" name="Group 19"/>
          <p:cNvGrpSpPr/>
          <p:nvPr/>
        </p:nvGrpSpPr>
        <p:grpSpPr>
          <a:xfrm>
            <a:off x="525750" y="6366862"/>
            <a:ext cx="9851970" cy="3500692"/>
            <a:chOff x="0" y="0"/>
            <a:chExt cx="2422979" cy="921993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2422979" cy="921993"/>
            </a:xfrm>
            <a:custGeom>
              <a:avLst/>
              <a:gdLst/>
              <a:ahLst/>
              <a:cxnLst/>
              <a:rect l="l" t="t" r="r" b="b"/>
              <a:pathLst>
                <a:path w="2422979" h="921993">
                  <a:moveTo>
                    <a:pt x="42918" y="0"/>
                  </a:moveTo>
                  <a:lnTo>
                    <a:pt x="2380061" y="0"/>
                  </a:lnTo>
                  <a:cubicBezTo>
                    <a:pt x="2403764" y="0"/>
                    <a:pt x="2422979" y="19215"/>
                    <a:pt x="2422979" y="42918"/>
                  </a:cubicBezTo>
                  <a:lnTo>
                    <a:pt x="2422979" y="879075"/>
                  </a:lnTo>
                  <a:cubicBezTo>
                    <a:pt x="2422979" y="902778"/>
                    <a:pt x="2403764" y="921993"/>
                    <a:pt x="2380061" y="921993"/>
                  </a:cubicBezTo>
                  <a:lnTo>
                    <a:pt x="42918" y="921993"/>
                  </a:lnTo>
                  <a:cubicBezTo>
                    <a:pt x="19215" y="921993"/>
                    <a:pt x="0" y="902778"/>
                    <a:pt x="0" y="879075"/>
                  </a:cubicBezTo>
                  <a:lnTo>
                    <a:pt x="0" y="42918"/>
                  </a:lnTo>
                  <a:cubicBezTo>
                    <a:pt x="0" y="19215"/>
                    <a:pt x="19215" y="0"/>
                    <a:pt x="42918" y="0"/>
                  </a:cubicBezTo>
                  <a:close/>
                </a:path>
              </a:pathLst>
            </a:custGeom>
            <a:solidFill>
              <a:srgbClr val="AFC1D0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0" y="-104775"/>
              <a:ext cx="2422979" cy="102676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19"/>
                </a:lnSpc>
              </a:pPr>
              <a:endParaRPr/>
            </a:p>
          </p:txBody>
        </p:sp>
      </p:grpSp>
      <p:sp>
        <p:nvSpPr>
          <p:cNvPr id="22" name="TextBox 22"/>
          <p:cNvSpPr txBox="1"/>
          <p:nvPr/>
        </p:nvSpPr>
        <p:spPr>
          <a:xfrm>
            <a:off x="929492" y="6605043"/>
            <a:ext cx="9270886" cy="34111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762"/>
              </a:lnSpc>
            </a:pPr>
            <a:r>
              <a:rPr lang="en-US" sz="3200" dirty="0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Phát</a:t>
            </a:r>
            <a:r>
              <a:rPr lang="en-US" sz="3200" dirty="0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triển</a:t>
            </a:r>
            <a:r>
              <a:rPr lang="en-US" sz="3200" dirty="0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chức</a:t>
            </a:r>
            <a:r>
              <a:rPr lang="en-US" sz="3200" dirty="0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năng</a:t>
            </a:r>
            <a:r>
              <a:rPr lang="en-US" sz="3200" dirty="0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tìm</a:t>
            </a:r>
            <a:r>
              <a:rPr lang="en-US" sz="3200" dirty="0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kiếm</a:t>
            </a:r>
            <a:r>
              <a:rPr lang="en-US" sz="3200" dirty="0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thông</a:t>
            </a:r>
            <a:r>
              <a:rPr lang="en-US" sz="3200" dirty="0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minh</a:t>
            </a:r>
            <a:r>
              <a:rPr lang="en-US" sz="3200" dirty="0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3200" dirty="0" err="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hỗ</a:t>
            </a:r>
            <a:r>
              <a:rPr lang="en-US" sz="3200" dirty="0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trợ</a:t>
            </a:r>
            <a:r>
              <a:rPr lang="en-US" sz="3200" dirty="0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 algn="just">
              <a:lnSpc>
                <a:spcPts val="3762"/>
              </a:lnSpc>
            </a:pPr>
            <a:r>
              <a:rPr lang="en-US" sz="3200" dirty="0" err="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truy</a:t>
            </a:r>
            <a:r>
              <a:rPr lang="en-US" sz="3200" dirty="0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xuất</a:t>
            </a:r>
            <a:r>
              <a:rPr lang="en-US" sz="3200" dirty="0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bài</a:t>
            </a:r>
            <a:r>
              <a:rPr lang="en-US" sz="3200" dirty="0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viết</a:t>
            </a:r>
            <a:r>
              <a:rPr lang="en-US" sz="3200" dirty="0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nhanh</a:t>
            </a:r>
            <a:r>
              <a:rPr lang="en-US" sz="3200" dirty="0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chóng</a:t>
            </a:r>
            <a:r>
              <a:rPr lang="en-US" sz="3200" dirty="0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dựa</a:t>
            </a:r>
            <a:r>
              <a:rPr lang="en-US" sz="3200" dirty="0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trên</a:t>
            </a:r>
            <a:r>
              <a:rPr lang="en-US" sz="3200" dirty="0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từ</a:t>
            </a:r>
            <a:r>
              <a:rPr lang="en-US" sz="3200" dirty="0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khóa</a:t>
            </a:r>
            <a:r>
              <a:rPr lang="en-US" sz="3200" dirty="0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lang="en-US" sz="3200" dirty="0" err="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Xây</a:t>
            </a:r>
            <a:r>
              <a:rPr lang="en-US" sz="3200" dirty="0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dựng</a:t>
            </a:r>
            <a:r>
              <a:rPr lang="en-US" sz="3200" dirty="0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hệ</a:t>
            </a:r>
            <a:r>
              <a:rPr lang="en-US" sz="3200" dirty="0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thống</a:t>
            </a:r>
            <a:r>
              <a:rPr lang="en-US" sz="3200" dirty="0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phân</a:t>
            </a:r>
            <a:r>
              <a:rPr lang="en-US" sz="3200" dirty="0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loại</a:t>
            </a:r>
            <a:r>
              <a:rPr lang="en-US" sz="3200" dirty="0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tự</a:t>
            </a:r>
            <a:r>
              <a:rPr lang="en-US" sz="3200" dirty="0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động</a:t>
            </a:r>
            <a:r>
              <a:rPr lang="en-US" sz="3200" dirty="0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các</a:t>
            </a:r>
            <a:r>
              <a:rPr lang="en-US" sz="3200" dirty="0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bài</a:t>
            </a:r>
            <a:r>
              <a:rPr lang="en-US" sz="3200" dirty="0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viết</a:t>
            </a:r>
            <a:r>
              <a:rPr lang="en-US" sz="3200" dirty="0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theo</a:t>
            </a:r>
            <a:r>
              <a:rPr lang="en-US" sz="3200" dirty="0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các</a:t>
            </a:r>
            <a:r>
              <a:rPr lang="en-US" sz="3200" dirty="0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chủ</a:t>
            </a:r>
            <a:r>
              <a:rPr lang="en-US" sz="3200" dirty="0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đề</a:t>
            </a:r>
            <a:r>
              <a:rPr lang="en-US" sz="3200" dirty="0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như</a:t>
            </a:r>
            <a:r>
              <a:rPr lang="en-US" sz="3200" dirty="0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3200" dirty="0" err="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thời</a:t>
            </a:r>
            <a:r>
              <a:rPr lang="en-US" sz="3200" dirty="0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sự</a:t>
            </a:r>
            <a:r>
              <a:rPr lang="en-US" sz="3200" dirty="0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3200" dirty="0" err="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kinh</a:t>
            </a:r>
            <a:r>
              <a:rPr lang="en-US" sz="3200" dirty="0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tế</a:t>
            </a:r>
            <a:r>
              <a:rPr lang="en-US" sz="3200" dirty="0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3200" dirty="0" err="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giải</a:t>
            </a:r>
            <a:r>
              <a:rPr lang="en-US" sz="3200" dirty="0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trí</a:t>
            </a:r>
            <a:r>
              <a:rPr lang="en-US" sz="3200" dirty="0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3200" dirty="0" err="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công</a:t>
            </a:r>
            <a:r>
              <a:rPr lang="en-US" sz="3200" dirty="0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nghệ</a:t>
            </a:r>
            <a:r>
              <a:rPr lang="en-US" sz="3200" dirty="0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lang="en-US" sz="3200" dirty="0" err="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Tạo</a:t>
            </a:r>
            <a:r>
              <a:rPr lang="en-US" sz="3200" dirty="0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tính</a:t>
            </a:r>
            <a:r>
              <a:rPr lang="en-US" sz="3200" dirty="0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năng</a:t>
            </a:r>
            <a:r>
              <a:rPr lang="en-US" sz="3200" dirty="0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cá</a:t>
            </a:r>
            <a:r>
              <a:rPr lang="en-US" sz="3200" dirty="0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nhân</a:t>
            </a:r>
            <a:r>
              <a:rPr lang="en-US" sz="3200" dirty="0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hóa</a:t>
            </a:r>
            <a:r>
              <a:rPr lang="en-US" sz="3200" dirty="0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3200" dirty="0" err="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cho</a:t>
            </a:r>
            <a:r>
              <a:rPr lang="en-US" sz="3200" dirty="0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phép</a:t>
            </a:r>
            <a:r>
              <a:rPr lang="en-US" sz="3200" dirty="0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người</a:t>
            </a:r>
            <a:r>
              <a:rPr lang="en-US" sz="3200" dirty="0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dùng</a:t>
            </a:r>
            <a:r>
              <a:rPr lang="en-US" sz="3200" dirty="0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đăng</a:t>
            </a:r>
            <a:r>
              <a:rPr lang="en-US" sz="3200" dirty="0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ký</a:t>
            </a:r>
            <a:r>
              <a:rPr lang="en-US" sz="3200" dirty="0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tài</a:t>
            </a:r>
            <a:r>
              <a:rPr lang="en-US" sz="3200" dirty="0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khoản</a:t>
            </a:r>
            <a:r>
              <a:rPr lang="en-US" sz="3200" dirty="0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3200" dirty="0" err="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lưu</a:t>
            </a:r>
            <a:r>
              <a:rPr lang="en-US" sz="3200" dirty="0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trữ</a:t>
            </a:r>
            <a:r>
              <a:rPr lang="en-US" sz="3200" dirty="0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và</a:t>
            </a:r>
            <a:r>
              <a:rPr lang="en-US" sz="3200" dirty="0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quản</a:t>
            </a:r>
            <a:r>
              <a:rPr lang="en-US" sz="3200" dirty="0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lý</a:t>
            </a:r>
            <a:r>
              <a:rPr lang="en-US" sz="3200" dirty="0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danh</a:t>
            </a:r>
            <a:r>
              <a:rPr lang="en-US" sz="3200" dirty="0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sách</a:t>
            </a:r>
            <a:r>
              <a:rPr lang="en-US" sz="3200" dirty="0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bài</a:t>
            </a:r>
            <a:r>
              <a:rPr lang="en-US" sz="3200" dirty="0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viết</a:t>
            </a:r>
            <a:r>
              <a:rPr lang="en-US" sz="3200" dirty="0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yêu</a:t>
            </a:r>
            <a:r>
              <a:rPr lang="en-US" sz="3200" dirty="0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thích</a:t>
            </a:r>
            <a:r>
              <a:rPr lang="en-US" sz="3200" dirty="0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algn="just">
              <a:lnSpc>
                <a:spcPts val="3762"/>
              </a:lnSpc>
            </a:pPr>
            <a:endParaRPr lang="en-US" sz="3200" dirty="0">
              <a:solidFill>
                <a:srgbClr val="0B132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" name="Freeform 23"/>
          <p:cNvSpPr/>
          <p:nvPr/>
        </p:nvSpPr>
        <p:spPr>
          <a:xfrm>
            <a:off x="859712" y="297518"/>
            <a:ext cx="731182" cy="731182"/>
          </a:xfrm>
          <a:custGeom>
            <a:avLst/>
            <a:gdLst/>
            <a:ahLst/>
            <a:cxnLst/>
            <a:rect l="l" t="t" r="r" b="b"/>
            <a:pathLst>
              <a:path w="731182" h="731182">
                <a:moveTo>
                  <a:pt x="0" y="0"/>
                </a:moveTo>
                <a:lnTo>
                  <a:pt x="731183" y="0"/>
                </a:lnTo>
                <a:lnTo>
                  <a:pt x="731183" y="731182"/>
                </a:lnTo>
                <a:lnTo>
                  <a:pt x="0" y="73118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24" name="TextBox 24"/>
          <p:cNvSpPr txBox="1"/>
          <p:nvPr/>
        </p:nvSpPr>
        <p:spPr>
          <a:xfrm>
            <a:off x="1727148" y="367357"/>
            <a:ext cx="3447516" cy="4636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19"/>
              </a:lnSpc>
            </a:pPr>
            <a:r>
              <a:rPr lang="en-US" sz="2371" b="1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NEWS SEARCH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6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6381791" y="0"/>
            <a:ext cx="14483006" cy="10287000"/>
            <a:chOff x="0" y="0"/>
            <a:chExt cx="676641" cy="48060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76641" cy="480605"/>
            </a:xfrm>
            <a:custGeom>
              <a:avLst/>
              <a:gdLst/>
              <a:ahLst/>
              <a:cxnLst/>
              <a:rect l="l" t="t" r="r" b="b"/>
              <a:pathLst>
                <a:path w="676641" h="480605">
                  <a:moveTo>
                    <a:pt x="203200" y="0"/>
                  </a:moveTo>
                  <a:lnTo>
                    <a:pt x="676641" y="0"/>
                  </a:lnTo>
                  <a:lnTo>
                    <a:pt x="473441" y="480605"/>
                  </a:lnTo>
                  <a:lnTo>
                    <a:pt x="0" y="48060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AFC1D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101600" y="-104775"/>
              <a:ext cx="473441" cy="5853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1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1429032" y="0"/>
            <a:ext cx="7226805" cy="1303133"/>
            <a:chOff x="0" y="0"/>
            <a:chExt cx="3380667" cy="6096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380667" cy="609600"/>
            </a:xfrm>
            <a:custGeom>
              <a:avLst/>
              <a:gdLst/>
              <a:ahLst/>
              <a:cxnLst/>
              <a:rect l="l" t="t" r="r" b="b"/>
              <a:pathLst>
                <a:path w="3380667" h="609600">
                  <a:moveTo>
                    <a:pt x="203200" y="0"/>
                  </a:moveTo>
                  <a:lnTo>
                    <a:pt x="3380667" y="0"/>
                  </a:lnTo>
                  <a:lnTo>
                    <a:pt x="3177467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1C3F6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101600" y="-104775"/>
              <a:ext cx="3177467" cy="7143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1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2375054" y="9448108"/>
            <a:ext cx="6580569" cy="838892"/>
            <a:chOff x="0" y="0"/>
            <a:chExt cx="3770039" cy="48060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770038" cy="480605"/>
            </a:xfrm>
            <a:custGeom>
              <a:avLst/>
              <a:gdLst/>
              <a:ahLst/>
              <a:cxnLst/>
              <a:rect l="l" t="t" r="r" b="b"/>
              <a:pathLst>
                <a:path w="3770038" h="480605">
                  <a:moveTo>
                    <a:pt x="203200" y="0"/>
                  </a:moveTo>
                  <a:lnTo>
                    <a:pt x="3770038" y="0"/>
                  </a:lnTo>
                  <a:lnTo>
                    <a:pt x="3566838" y="480605"/>
                  </a:lnTo>
                  <a:lnTo>
                    <a:pt x="0" y="48060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1C3F6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101600" y="-104775"/>
              <a:ext cx="3566839" cy="5853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19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3156226" y="9584979"/>
            <a:ext cx="4575045" cy="469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http://localhost:5173/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396768" y="3872660"/>
            <a:ext cx="8245977" cy="5575448"/>
            <a:chOff x="0" y="0"/>
            <a:chExt cx="2171780" cy="1468431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171780" cy="1468431"/>
            </a:xfrm>
            <a:custGeom>
              <a:avLst/>
              <a:gdLst/>
              <a:ahLst/>
              <a:cxnLst/>
              <a:rect l="l" t="t" r="r" b="b"/>
              <a:pathLst>
                <a:path w="2171780" h="1468431">
                  <a:moveTo>
                    <a:pt x="47882" y="0"/>
                  </a:moveTo>
                  <a:lnTo>
                    <a:pt x="2123897" y="0"/>
                  </a:lnTo>
                  <a:cubicBezTo>
                    <a:pt x="2150342" y="0"/>
                    <a:pt x="2171780" y="21438"/>
                    <a:pt x="2171780" y="47882"/>
                  </a:cubicBezTo>
                  <a:lnTo>
                    <a:pt x="2171780" y="1420548"/>
                  </a:lnTo>
                  <a:cubicBezTo>
                    <a:pt x="2171780" y="1446993"/>
                    <a:pt x="2150342" y="1468431"/>
                    <a:pt x="2123897" y="1468431"/>
                  </a:cubicBezTo>
                  <a:lnTo>
                    <a:pt x="47882" y="1468431"/>
                  </a:lnTo>
                  <a:cubicBezTo>
                    <a:pt x="35183" y="1468431"/>
                    <a:pt x="23004" y="1463386"/>
                    <a:pt x="14024" y="1454406"/>
                  </a:cubicBezTo>
                  <a:cubicBezTo>
                    <a:pt x="5045" y="1445427"/>
                    <a:pt x="0" y="1433248"/>
                    <a:pt x="0" y="1420548"/>
                  </a:cubicBezTo>
                  <a:lnTo>
                    <a:pt x="0" y="47882"/>
                  </a:lnTo>
                  <a:cubicBezTo>
                    <a:pt x="0" y="21438"/>
                    <a:pt x="21438" y="0"/>
                    <a:pt x="47882" y="0"/>
                  </a:cubicBezTo>
                  <a:close/>
                </a:path>
              </a:pathLst>
            </a:custGeom>
            <a:solidFill>
              <a:srgbClr val="0B1320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104775"/>
              <a:ext cx="2171780" cy="157320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19"/>
                </a:lnSpc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681265" y="4365633"/>
            <a:ext cx="7592380" cy="53227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762"/>
              </a:lnSpc>
            </a:pP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Trải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nghiệm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người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dùng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là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yếu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tố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quan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trọng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quyết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định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mức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độ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thành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công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của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một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hệ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thống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Để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đạt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được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điều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này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các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nguyên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tắc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UX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sau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đã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được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áp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dụng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  <a:p>
            <a:pPr algn="just">
              <a:lnSpc>
                <a:spcPts val="3762"/>
              </a:lnSpc>
            </a:pP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Đơn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giản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hóa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giao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diện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tập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trung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vào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các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chức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năng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chính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loại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bỏ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các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yếu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tố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gây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nhiễu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algn="just">
              <a:lnSpc>
                <a:spcPts val="3762"/>
              </a:lnSpc>
            </a:pP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Thân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thiện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với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người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dùng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tối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ưu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hóa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thời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gian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tải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trang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và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cung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cấp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trải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nghiệm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mượt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mà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algn="just">
              <a:lnSpc>
                <a:spcPts val="3762"/>
              </a:lnSpc>
            </a:pP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Cá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nhân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hóa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cung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cấp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chức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năng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quản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lý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bài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viết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yêu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thích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phù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hợp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với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nhu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cầu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từng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người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dùng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algn="just">
              <a:lnSpc>
                <a:spcPts val="3762"/>
              </a:lnSpc>
            </a:pPr>
            <a:endParaRPr lang="en-US" sz="280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9289330" y="143564"/>
            <a:ext cx="8113025" cy="11595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324"/>
              </a:lnSpc>
            </a:pPr>
            <a:r>
              <a:rPr lang="en-US" sz="6403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Nghiên cứu lý thuyết</a:t>
            </a:r>
          </a:p>
        </p:txBody>
      </p:sp>
      <p:grpSp>
        <p:nvGrpSpPr>
          <p:cNvPr id="17" name="Group 17"/>
          <p:cNvGrpSpPr/>
          <p:nvPr/>
        </p:nvGrpSpPr>
        <p:grpSpPr>
          <a:xfrm>
            <a:off x="9200145" y="1969656"/>
            <a:ext cx="8291394" cy="5575448"/>
            <a:chOff x="0" y="0"/>
            <a:chExt cx="2183742" cy="1468431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183742" cy="1468431"/>
            </a:xfrm>
            <a:custGeom>
              <a:avLst/>
              <a:gdLst/>
              <a:ahLst/>
              <a:cxnLst/>
              <a:rect l="l" t="t" r="r" b="b"/>
              <a:pathLst>
                <a:path w="2183742" h="1468431">
                  <a:moveTo>
                    <a:pt x="47620" y="0"/>
                  </a:moveTo>
                  <a:lnTo>
                    <a:pt x="2136122" y="0"/>
                  </a:lnTo>
                  <a:cubicBezTo>
                    <a:pt x="2162421" y="0"/>
                    <a:pt x="2183742" y="21320"/>
                    <a:pt x="2183742" y="47620"/>
                  </a:cubicBezTo>
                  <a:lnTo>
                    <a:pt x="2183742" y="1420811"/>
                  </a:lnTo>
                  <a:cubicBezTo>
                    <a:pt x="2183742" y="1433440"/>
                    <a:pt x="2178725" y="1445553"/>
                    <a:pt x="2169794" y="1454483"/>
                  </a:cubicBezTo>
                  <a:cubicBezTo>
                    <a:pt x="2160864" y="1463414"/>
                    <a:pt x="2148751" y="1468431"/>
                    <a:pt x="2136122" y="1468431"/>
                  </a:cubicBezTo>
                  <a:lnTo>
                    <a:pt x="47620" y="1468431"/>
                  </a:lnTo>
                  <a:cubicBezTo>
                    <a:pt x="34991" y="1468431"/>
                    <a:pt x="22878" y="1463414"/>
                    <a:pt x="13948" y="1454483"/>
                  </a:cubicBezTo>
                  <a:cubicBezTo>
                    <a:pt x="5017" y="1445553"/>
                    <a:pt x="0" y="1433440"/>
                    <a:pt x="0" y="1420811"/>
                  </a:cubicBezTo>
                  <a:lnTo>
                    <a:pt x="0" y="47620"/>
                  </a:lnTo>
                  <a:cubicBezTo>
                    <a:pt x="0" y="34991"/>
                    <a:pt x="5017" y="22878"/>
                    <a:pt x="13948" y="13948"/>
                  </a:cubicBezTo>
                  <a:cubicBezTo>
                    <a:pt x="22878" y="5017"/>
                    <a:pt x="34991" y="0"/>
                    <a:pt x="47620" y="0"/>
                  </a:cubicBezTo>
                  <a:close/>
                </a:path>
              </a:pathLst>
            </a:custGeom>
            <a:solidFill>
              <a:srgbClr val="0B1320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0" y="-104775"/>
              <a:ext cx="2183742" cy="157320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19"/>
                </a:lnSpc>
              </a:pPr>
              <a:endParaRPr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9605270" y="2084227"/>
            <a:ext cx="7481146" cy="58100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762"/>
              </a:lnSpc>
            </a:pP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Ngôn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ngữ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lập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trình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Sử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dụng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ReactJS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và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ViteJS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cho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Front-end, PHP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cho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Back-end.</a:t>
            </a:r>
          </a:p>
          <a:p>
            <a:pPr algn="just">
              <a:lnSpc>
                <a:spcPts val="3762"/>
              </a:lnSpc>
            </a:pP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Cơ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sở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dữ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liệu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MySQL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được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sử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dụng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để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lưu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trữ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và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quản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lý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dữ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liệu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tin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tức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một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cách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hiệu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quả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Các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thành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phần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chính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trong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cơ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sở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dữ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liệu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bao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gồm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  <a:p>
            <a:pPr algn="just">
              <a:lnSpc>
                <a:spcPts val="3762"/>
              </a:lnSpc>
            </a:pP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Bài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viết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lưu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trữ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nội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dung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bài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viết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tiêu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đề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và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ngày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đăng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algn="just">
              <a:lnSpc>
                <a:spcPts val="3762"/>
              </a:lnSpc>
            </a:pP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Danh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mục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quản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lý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các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danh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mục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bài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viết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giúp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phân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loại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rõ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ràng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algn="just">
              <a:lnSpc>
                <a:spcPts val="3762"/>
              </a:lnSpc>
            </a:pP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Người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dùng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lưu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trữ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thông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tin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người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dùng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như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tài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khoản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quyền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truy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cập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và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các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cài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đặt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cá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nhân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algn="just">
              <a:lnSpc>
                <a:spcPts val="3762"/>
              </a:lnSpc>
            </a:pPr>
            <a:endParaRPr lang="en-US" sz="280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" name="Freeform 21"/>
          <p:cNvSpPr/>
          <p:nvPr/>
        </p:nvSpPr>
        <p:spPr>
          <a:xfrm>
            <a:off x="859712" y="297518"/>
            <a:ext cx="731182" cy="731182"/>
          </a:xfrm>
          <a:custGeom>
            <a:avLst/>
            <a:gdLst/>
            <a:ahLst/>
            <a:cxnLst/>
            <a:rect l="l" t="t" r="r" b="b"/>
            <a:pathLst>
              <a:path w="731182" h="731182">
                <a:moveTo>
                  <a:pt x="0" y="0"/>
                </a:moveTo>
                <a:lnTo>
                  <a:pt x="731183" y="0"/>
                </a:lnTo>
                <a:lnTo>
                  <a:pt x="731183" y="731182"/>
                </a:lnTo>
                <a:lnTo>
                  <a:pt x="0" y="7311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2" name="TextBox 22"/>
          <p:cNvSpPr txBox="1"/>
          <p:nvPr/>
        </p:nvSpPr>
        <p:spPr>
          <a:xfrm>
            <a:off x="1727148" y="367357"/>
            <a:ext cx="3447516" cy="4636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19"/>
              </a:lnSpc>
            </a:pPr>
            <a:r>
              <a:rPr lang="en-US" sz="2371" b="1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NEWS SEARCH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6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046497" y="0"/>
            <a:ext cx="14483006" cy="10287000"/>
            <a:chOff x="0" y="0"/>
            <a:chExt cx="676641" cy="48060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76641" cy="480605"/>
            </a:xfrm>
            <a:custGeom>
              <a:avLst/>
              <a:gdLst/>
              <a:ahLst/>
              <a:cxnLst/>
              <a:rect l="l" t="t" r="r" b="b"/>
              <a:pathLst>
                <a:path w="676641" h="480605">
                  <a:moveTo>
                    <a:pt x="203200" y="0"/>
                  </a:moveTo>
                  <a:lnTo>
                    <a:pt x="676641" y="0"/>
                  </a:lnTo>
                  <a:lnTo>
                    <a:pt x="473441" y="480605"/>
                  </a:lnTo>
                  <a:lnTo>
                    <a:pt x="0" y="48060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AFC1D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101600" y="-104775"/>
              <a:ext cx="473441" cy="5853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1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1020273" y="0"/>
            <a:ext cx="7226805" cy="1303133"/>
            <a:chOff x="0" y="0"/>
            <a:chExt cx="3380667" cy="6096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380667" cy="609600"/>
            </a:xfrm>
            <a:custGeom>
              <a:avLst/>
              <a:gdLst/>
              <a:ahLst/>
              <a:cxnLst/>
              <a:rect l="l" t="t" r="r" b="b"/>
              <a:pathLst>
                <a:path w="3380667" h="609600">
                  <a:moveTo>
                    <a:pt x="203200" y="0"/>
                  </a:moveTo>
                  <a:lnTo>
                    <a:pt x="3380667" y="0"/>
                  </a:lnTo>
                  <a:lnTo>
                    <a:pt x="3177467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1C3F6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101600" y="-104775"/>
              <a:ext cx="3177467" cy="7143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1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2375054" y="9448108"/>
            <a:ext cx="6580569" cy="838892"/>
            <a:chOff x="0" y="0"/>
            <a:chExt cx="3770039" cy="48060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770038" cy="480605"/>
            </a:xfrm>
            <a:custGeom>
              <a:avLst/>
              <a:gdLst/>
              <a:ahLst/>
              <a:cxnLst/>
              <a:rect l="l" t="t" r="r" b="b"/>
              <a:pathLst>
                <a:path w="3770038" h="480605">
                  <a:moveTo>
                    <a:pt x="203200" y="0"/>
                  </a:moveTo>
                  <a:lnTo>
                    <a:pt x="3770038" y="0"/>
                  </a:lnTo>
                  <a:lnTo>
                    <a:pt x="3566838" y="480605"/>
                  </a:lnTo>
                  <a:lnTo>
                    <a:pt x="0" y="48060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1C3F6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101600" y="-104775"/>
              <a:ext cx="3566839" cy="5853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19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859712" y="297518"/>
            <a:ext cx="731182" cy="731182"/>
          </a:xfrm>
          <a:custGeom>
            <a:avLst/>
            <a:gdLst/>
            <a:ahLst/>
            <a:cxnLst/>
            <a:rect l="l" t="t" r="r" b="b"/>
            <a:pathLst>
              <a:path w="731182" h="731182">
                <a:moveTo>
                  <a:pt x="0" y="0"/>
                </a:moveTo>
                <a:lnTo>
                  <a:pt x="731183" y="0"/>
                </a:lnTo>
                <a:lnTo>
                  <a:pt x="731183" y="731182"/>
                </a:lnTo>
                <a:lnTo>
                  <a:pt x="0" y="7311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2" name="Group 12"/>
          <p:cNvGrpSpPr/>
          <p:nvPr/>
        </p:nvGrpSpPr>
        <p:grpSpPr>
          <a:xfrm>
            <a:off x="859712" y="1704258"/>
            <a:ext cx="2754317" cy="2754317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FC1D0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15" name="Group 15"/>
          <p:cNvGrpSpPr>
            <a:grpSpLocks noChangeAspect="1"/>
          </p:cNvGrpSpPr>
          <p:nvPr/>
        </p:nvGrpSpPr>
        <p:grpSpPr>
          <a:xfrm>
            <a:off x="1011117" y="1855668"/>
            <a:ext cx="2451508" cy="2451498"/>
            <a:chOff x="0" y="0"/>
            <a:chExt cx="6350000" cy="6349975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4"/>
              <a:stretch>
                <a:fillRect l="-39285" r="-39285"/>
              </a:stretch>
            </a:blipFill>
          </p:spPr>
        </p:sp>
      </p:grpSp>
      <p:grpSp>
        <p:nvGrpSpPr>
          <p:cNvPr id="17" name="Group 17"/>
          <p:cNvGrpSpPr/>
          <p:nvPr/>
        </p:nvGrpSpPr>
        <p:grpSpPr>
          <a:xfrm>
            <a:off x="12375053" y="5248197"/>
            <a:ext cx="2754317" cy="2754317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FC1D0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20" name="Group 20"/>
          <p:cNvGrpSpPr>
            <a:grpSpLocks noChangeAspect="1"/>
          </p:cNvGrpSpPr>
          <p:nvPr/>
        </p:nvGrpSpPr>
        <p:grpSpPr>
          <a:xfrm>
            <a:off x="12526457" y="5464940"/>
            <a:ext cx="2451508" cy="2451498"/>
            <a:chOff x="0" y="0"/>
            <a:chExt cx="6350000" cy="6349975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5"/>
              <a:stretch>
                <a:fillRect l="-41264" r="-41264"/>
              </a:stretch>
            </a:blipFill>
          </p:spPr>
        </p:sp>
      </p:grpSp>
      <p:sp>
        <p:nvSpPr>
          <p:cNvPr id="22" name="TextBox 22"/>
          <p:cNvSpPr txBox="1"/>
          <p:nvPr/>
        </p:nvSpPr>
        <p:spPr>
          <a:xfrm>
            <a:off x="1727148" y="367357"/>
            <a:ext cx="3447516" cy="4636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19"/>
              </a:lnSpc>
            </a:pPr>
            <a:r>
              <a:rPr lang="en-US" sz="2371" b="1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NEWS SEARCH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6723231" y="281632"/>
            <a:ext cx="8113025" cy="11595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324"/>
              </a:lnSpc>
            </a:pPr>
            <a:r>
              <a:rPr lang="en-US" sz="6403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Công nghệ sử dụng</a:t>
            </a:r>
          </a:p>
        </p:txBody>
      </p:sp>
      <p:grpSp>
        <p:nvGrpSpPr>
          <p:cNvPr id="24" name="Group 24"/>
          <p:cNvGrpSpPr/>
          <p:nvPr/>
        </p:nvGrpSpPr>
        <p:grpSpPr>
          <a:xfrm>
            <a:off x="3752503" y="2327578"/>
            <a:ext cx="12823698" cy="2130997"/>
            <a:chOff x="0" y="0"/>
            <a:chExt cx="4712094" cy="553999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4712094" cy="553999"/>
            </a:xfrm>
            <a:custGeom>
              <a:avLst/>
              <a:gdLst/>
              <a:ahLst/>
              <a:cxnLst/>
              <a:rect l="l" t="t" r="r" b="b"/>
              <a:pathLst>
                <a:path w="4712094" h="553999">
                  <a:moveTo>
                    <a:pt x="30790" y="0"/>
                  </a:moveTo>
                  <a:lnTo>
                    <a:pt x="4681305" y="0"/>
                  </a:lnTo>
                  <a:cubicBezTo>
                    <a:pt x="4689470" y="0"/>
                    <a:pt x="4697302" y="3244"/>
                    <a:pt x="4703076" y="9018"/>
                  </a:cubicBezTo>
                  <a:cubicBezTo>
                    <a:pt x="4708850" y="14792"/>
                    <a:pt x="4712094" y="22624"/>
                    <a:pt x="4712094" y="30790"/>
                  </a:cubicBezTo>
                  <a:lnTo>
                    <a:pt x="4712094" y="523209"/>
                  </a:lnTo>
                  <a:cubicBezTo>
                    <a:pt x="4712094" y="540214"/>
                    <a:pt x="4698309" y="553999"/>
                    <a:pt x="4681305" y="553999"/>
                  </a:cubicBezTo>
                  <a:lnTo>
                    <a:pt x="30790" y="553999"/>
                  </a:lnTo>
                  <a:cubicBezTo>
                    <a:pt x="13785" y="553999"/>
                    <a:pt x="0" y="540214"/>
                    <a:pt x="0" y="523209"/>
                  </a:cubicBezTo>
                  <a:lnTo>
                    <a:pt x="0" y="30790"/>
                  </a:lnTo>
                  <a:cubicBezTo>
                    <a:pt x="0" y="13785"/>
                    <a:pt x="13785" y="0"/>
                    <a:pt x="30790" y="0"/>
                  </a:cubicBezTo>
                  <a:close/>
                </a:path>
              </a:pathLst>
            </a:custGeom>
            <a:solidFill>
              <a:srgbClr val="0B1320"/>
            </a:solidFill>
          </p:spPr>
        </p:sp>
        <p:sp>
          <p:nvSpPr>
            <p:cNvPr id="26" name="TextBox 26"/>
            <p:cNvSpPr txBox="1"/>
            <p:nvPr/>
          </p:nvSpPr>
          <p:spPr>
            <a:xfrm>
              <a:off x="0" y="-104775"/>
              <a:ext cx="4712094" cy="65877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19"/>
                </a:lnSpc>
              </a:pPr>
              <a:endParaRPr/>
            </a:p>
          </p:txBody>
        </p:sp>
      </p:grpSp>
      <p:sp>
        <p:nvSpPr>
          <p:cNvPr id="27" name="TextBox 27"/>
          <p:cNvSpPr txBox="1"/>
          <p:nvPr/>
        </p:nvSpPr>
        <p:spPr>
          <a:xfrm>
            <a:off x="4260722" y="2460203"/>
            <a:ext cx="11807259" cy="20774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696"/>
              </a:lnSpc>
            </a:pP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React (ReactJS)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là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một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thư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viện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JavaScript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mã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nguồn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mở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được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dùng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để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xây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dựng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giao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diện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người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dùng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(frontend)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cho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web. React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chỉ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tập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trung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vào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phần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hiển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thị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giao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diện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(view),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chứ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không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can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thiệp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vào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cách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sắp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xếp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logic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nghiệp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vụ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hoặc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cấu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trúc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ứng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dụng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Điều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này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mang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lại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cho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lập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trình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viên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nhiều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tự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do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hơn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khi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thiết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kế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frontend so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với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các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framework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khác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algn="just">
              <a:lnSpc>
                <a:spcPts val="2696"/>
              </a:lnSpc>
            </a:pPr>
            <a:endParaRPr lang="en-US" sz="280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8" name="Group 28"/>
          <p:cNvGrpSpPr/>
          <p:nvPr/>
        </p:nvGrpSpPr>
        <p:grpSpPr>
          <a:xfrm>
            <a:off x="768635" y="5143500"/>
            <a:ext cx="11606418" cy="3439242"/>
            <a:chOff x="0" y="0"/>
            <a:chExt cx="3056834" cy="795279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3056835" cy="795279"/>
            </a:xfrm>
            <a:custGeom>
              <a:avLst/>
              <a:gdLst/>
              <a:ahLst/>
              <a:cxnLst/>
              <a:rect l="l" t="t" r="r" b="b"/>
              <a:pathLst>
                <a:path w="3056835" h="795279">
                  <a:moveTo>
                    <a:pt x="34019" y="0"/>
                  </a:moveTo>
                  <a:lnTo>
                    <a:pt x="3022816" y="0"/>
                  </a:lnTo>
                  <a:cubicBezTo>
                    <a:pt x="3041604" y="0"/>
                    <a:pt x="3056835" y="15231"/>
                    <a:pt x="3056835" y="34019"/>
                  </a:cubicBezTo>
                  <a:lnTo>
                    <a:pt x="3056835" y="761260"/>
                  </a:lnTo>
                  <a:cubicBezTo>
                    <a:pt x="3056835" y="780048"/>
                    <a:pt x="3041604" y="795279"/>
                    <a:pt x="3022816" y="795279"/>
                  </a:cubicBezTo>
                  <a:lnTo>
                    <a:pt x="34019" y="795279"/>
                  </a:lnTo>
                  <a:cubicBezTo>
                    <a:pt x="15231" y="795279"/>
                    <a:pt x="0" y="780048"/>
                    <a:pt x="0" y="761260"/>
                  </a:cubicBezTo>
                  <a:lnTo>
                    <a:pt x="0" y="34019"/>
                  </a:lnTo>
                  <a:cubicBezTo>
                    <a:pt x="0" y="15231"/>
                    <a:pt x="15231" y="0"/>
                    <a:pt x="34019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30" name="TextBox 30"/>
            <p:cNvSpPr txBox="1"/>
            <p:nvPr/>
          </p:nvSpPr>
          <p:spPr>
            <a:xfrm>
              <a:off x="0" y="-104775"/>
              <a:ext cx="3056834" cy="9000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19"/>
                </a:lnSpc>
              </a:pPr>
              <a:endParaRPr/>
            </a:p>
          </p:txBody>
        </p:sp>
      </p:grpSp>
      <p:sp>
        <p:nvSpPr>
          <p:cNvPr id="31" name="TextBox 31"/>
          <p:cNvSpPr txBox="1"/>
          <p:nvPr/>
        </p:nvSpPr>
        <p:spPr>
          <a:xfrm>
            <a:off x="996969" y="5398874"/>
            <a:ext cx="11149750" cy="3373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762"/>
              </a:lnSpc>
            </a:pP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Vite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phát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âm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là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"vit",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nghĩa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là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"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nhanh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trong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tiếng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Pháp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hay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Vitejs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là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một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công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cụ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build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và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phát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triển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ứng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dụng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web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được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tạo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bởi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Evan You,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người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đã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phát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triển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Vue.js,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Vite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đời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mục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đích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khắc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phục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những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hạn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chế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về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tốc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độ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và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hiệu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suất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Vite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mang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đến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cách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tiếp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cận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mới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trong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việc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xây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dựng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các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dự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án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web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bằng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cách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tận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dụng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các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module ES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gốc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trong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trình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duyệt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và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cung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cấp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tính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năng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Hot Module Replacement (HMR).</a:t>
            </a:r>
          </a:p>
          <a:p>
            <a:pPr algn="just">
              <a:lnSpc>
                <a:spcPts val="3762"/>
              </a:lnSpc>
            </a:pPr>
            <a:endParaRPr lang="en-US" sz="280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" name="TextBox 32"/>
          <p:cNvSpPr txBox="1"/>
          <p:nvPr/>
        </p:nvSpPr>
        <p:spPr>
          <a:xfrm>
            <a:off x="13156226" y="9584979"/>
            <a:ext cx="4575045" cy="4117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499"/>
              </a:lnSpc>
            </a:pPr>
            <a:r>
              <a:rPr lang="en-US" sz="2499" u="sng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 tooltip="http://localhost:517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http://localhost:4173/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6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6381791" y="0"/>
            <a:ext cx="14483006" cy="10287000"/>
            <a:chOff x="0" y="0"/>
            <a:chExt cx="676641" cy="48060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76641" cy="480605"/>
            </a:xfrm>
            <a:custGeom>
              <a:avLst/>
              <a:gdLst/>
              <a:ahLst/>
              <a:cxnLst/>
              <a:rect l="l" t="t" r="r" b="b"/>
              <a:pathLst>
                <a:path w="676641" h="480605">
                  <a:moveTo>
                    <a:pt x="203200" y="0"/>
                  </a:moveTo>
                  <a:lnTo>
                    <a:pt x="676641" y="0"/>
                  </a:lnTo>
                  <a:lnTo>
                    <a:pt x="473441" y="480605"/>
                  </a:lnTo>
                  <a:lnTo>
                    <a:pt x="0" y="48060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AFC1D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101600" y="-104775"/>
              <a:ext cx="473441" cy="5853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1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1429032" y="0"/>
            <a:ext cx="7226805" cy="1303133"/>
            <a:chOff x="0" y="0"/>
            <a:chExt cx="3380667" cy="6096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380667" cy="609600"/>
            </a:xfrm>
            <a:custGeom>
              <a:avLst/>
              <a:gdLst/>
              <a:ahLst/>
              <a:cxnLst/>
              <a:rect l="l" t="t" r="r" b="b"/>
              <a:pathLst>
                <a:path w="3380667" h="609600">
                  <a:moveTo>
                    <a:pt x="203200" y="0"/>
                  </a:moveTo>
                  <a:lnTo>
                    <a:pt x="3380667" y="0"/>
                  </a:lnTo>
                  <a:lnTo>
                    <a:pt x="3177467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1C3F6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101600" y="-104775"/>
              <a:ext cx="3177467" cy="7143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1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2375054" y="9448108"/>
            <a:ext cx="6580569" cy="838892"/>
            <a:chOff x="0" y="0"/>
            <a:chExt cx="3770039" cy="48060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770038" cy="480605"/>
            </a:xfrm>
            <a:custGeom>
              <a:avLst/>
              <a:gdLst/>
              <a:ahLst/>
              <a:cxnLst/>
              <a:rect l="l" t="t" r="r" b="b"/>
              <a:pathLst>
                <a:path w="3770038" h="480605">
                  <a:moveTo>
                    <a:pt x="203200" y="0"/>
                  </a:moveTo>
                  <a:lnTo>
                    <a:pt x="3770038" y="0"/>
                  </a:lnTo>
                  <a:lnTo>
                    <a:pt x="3566838" y="480605"/>
                  </a:lnTo>
                  <a:lnTo>
                    <a:pt x="0" y="48060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1C3F6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101600" y="-104775"/>
              <a:ext cx="3566839" cy="5853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1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4616914" y="2003199"/>
            <a:ext cx="11693766" cy="2519237"/>
            <a:chOff x="0" y="0"/>
            <a:chExt cx="3079840" cy="663503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079840" cy="663503"/>
            </a:xfrm>
            <a:custGeom>
              <a:avLst/>
              <a:gdLst/>
              <a:ahLst/>
              <a:cxnLst/>
              <a:rect l="l" t="t" r="r" b="b"/>
              <a:pathLst>
                <a:path w="3079840" h="663503">
                  <a:moveTo>
                    <a:pt x="33765" y="0"/>
                  </a:moveTo>
                  <a:lnTo>
                    <a:pt x="3046075" y="0"/>
                  </a:lnTo>
                  <a:cubicBezTo>
                    <a:pt x="3055030" y="0"/>
                    <a:pt x="3063618" y="3557"/>
                    <a:pt x="3069950" y="9889"/>
                  </a:cubicBezTo>
                  <a:cubicBezTo>
                    <a:pt x="3076282" y="16222"/>
                    <a:pt x="3079840" y="24810"/>
                    <a:pt x="3079840" y="33765"/>
                  </a:cubicBezTo>
                  <a:lnTo>
                    <a:pt x="3079840" y="629738"/>
                  </a:lnTo>
                  <a:cubicBezTo>
                    <a:pt x="3079840" y="648386"/>
                    <a:pt x="3064723" y="663503"/>
                    <a:pt x="3046075" y="663503"/>
                  </a:cubicBezTo>
                  <a:lnTo>
                    <a:pt x="33765" y="663503"/>
                  </a:lnTo>
                  <a:cubicBezTo>
                    <a:pt x="24810" y="663503"/>
                    <a:pt x="16222" y="659945"/>
                    <a:pt x="9889" y="653613"/>
                  </a:cubicBezTo>
                  <a:cubicBezTo>
                    <a:pt x="3557" y="647281"/>
                    <a:pt x="0" y="638693"/>
                    <a:pt x="0" y="629738"/>
                  </a:cubicBezTo>
                  <a:lnTo>
                    <a:pt x="0" y="33765"/>
                  </a:lnTo>
                  <a:cubicBezTo>
                    <a:pt x="0" y="24810"/>
                    <a:pt x="3557" y="16222"/>
                    <a:pt x="9889" y="9889"/>
                  </a:cubicBezTo>
                  <a:cubicBezTo>
                    <a:pt x="16222" y="3557"/>
                    <a:pt x="24810" y="0"/>
                    <a:pt x="33765" y="0"/>
                  </a:cubicBezTo>
                  <a:close/>
                </a:path>
              </a:pathLst>
            </a:custGeom>
            <a:solidFill>
              <a:srgbClr val="0B1320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104775"/>
              <a:ext cx="3079840" cy="7682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19"/>
                </a:lnSpc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>
            <a:off x="859712" y="297518"/>
            <a:ext cx="731182" cy="731182"/>
          </a:xfrm>
          <a:custGeom>
            <a:avLst/>
            <a:gdLst/>
            <a:ahLst/>
            <a:cxnLst/>
            <a:rect l="l" t="t" r="r" b="b"/>
            <a:pathLst>
              <a:path w="731182" h="731182">
                <a:moveTo>
                  <a:pt x="0" y="0"/>
                </a:moveTo>
                <a:lnTo>
                  <a:pt x="731183" y="0"/>
                </a:lnTo>
                <a:lnTo>
                  <a:pt x="731183" y="731182"/>
                </a:lnTo>
                <a:lnTo>
                  <a:pt x="0" y="7311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5" name="Group 15"/>
          <p:cNvGrpSpPr/>
          <p:nvPr/>
        </p:nvGrpSpPr>
        <p:grpSpPr>
          <a:xfrm>
            <a:off x="1028700" y="2489646"/>
            <a:ext cx="3223397" cy="1479257"/>
            <a:chOff x="-161290" y="232410"/>
            <a:chExt cx="12611100" cy="578739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2611100" cy="5787390"/>
            </a:xfrm>
            <a:custGeom>
              <a:avLst/>
              <a:gdLst/>
              <a:ahLst/>
              <a:cxnLst/>
              <a:rect l="l" t="t" r="r" b="b"/>
              <a:pathLst>
                <a:path w="12611100" h="5787390">
                  <a:moveTo>
                    <a:pt x="12551410" y="2688590"/>
                  </a:moveTo>
                  <a:cubicBezTo>
                    <a:pt x="12498070" y="2100580"/>
                    <a:pt x="12113260" y="1581150"/>
                    <a:pt x="11629389" y="1242060"/>
                  </a:cubicBezTo>
                  <a:cubicBezTo>
                    <a:pt x="11145520" y="902970"/>
                    <a:pt x="10571480" y="721360"/>
                    <a:pt x="9999980" y="575310"/>
                  </a:cubicBezTo>
                  <a:cubicBezTo>
                    <a:pt x="8357870" y="157480"/>
                    <a:pt x="6649720" y="0"/>
                    <a:pt x="4958080" y="110490"/>
                  </a:cubicBezTo>
                  <a:cubicBezTo>
                    <a:pt x="3895090" y="123190"/>
                    <a:pt x="3690620" y="267970"/>
                    <a:pt x="2651760" y="491490"/>
                  </a:cubicBezTo>
                  <a:cubicBezTo>
                    <a:pt x="2020570" y="626110"/>
                    <a:pt x="1366520" y="817880"/>
                    <a:pt x="916939" y="1280160"/>
                  </a:cubicBezTo>
                  <a:cubicBezTo>
                    <a:pt x="0" y="2223770"/>
                    <a:pt x="400050" y="3919220"/>
                    <a:pt x="1418589" y="4751070"/>
                  </a:cubicBezTo>
                  <a:cubicBezTo>
                    <a:pt x="2437130" y="5582920"/>
                    <a:pt x="3836669" y="5750560"/>
                    <a:pt x="5152389" y="5767070"/>
                  </a:cubicBezTo>
                  <a:cubicBezTo>
                    <a:pt x="6744970" y="5787390"/>
                    <a:pt x="8346439" y="5632450"/>
                    <a:pt x="9888220" y="5229860"/>
                  </a:cubicBezTo>
                  <a:cubicBezTo>
                    <a:pt x="10535920" y="5060950"/>
                    <a:pt x="11187430" y="4839970"/>
                    <a:pt x="11710670" y="4423410"/>
                  </a:cubicBezTo>
                  <a:cubicBezTo>
                    <a:pt x="12232639" y="4005580"/>
                    <a:pt x="12611099" y="3355340"/>
                    <a:pt x="12551409" y="2688590"/>
                  </a:cubicBezTo>
                  <a:close/>
                </a:path>
              </a:pathLst>
            </a:custGeom>
            <a:blipFill>
              <a:blip r:embed="rId4"/>
              <a:stretch>
                <a:fillRect t="-56753" b="-56753"/>
              </a:stretch>
            </a:blipFill>
          </p:spPr>
        </p:sp>
      </p:grpSp>
      <p:grpSp>
        <p:nvGrpSpPr>
          <p:cNvPr id="17" name="Group 17"/>
          <p:cNvGrpSpPr/>
          <p:nvPr/>
        </p:nvGrpSpPr>
        <p:grpSpPr>
          <a:xfrm>
            <a:off x="859712" y="6774039"/>
            <a:ext cx="3223397" cy="1479257"/>
            <a:chOff x="-161290" y="232410"/>
            <a:chExt cx="12611100" cy="578739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2611100" cy="5787390"/>
            </a:xfrm>
            <a:custGeom>
              <a:avLst/>
              <a:gdLst/>
              <a:ahLst/>
              <a:cxnLst/>
              <a:rect l="l" t="t" r="r" b="b"/>
              <a:pathLst>
                <a:path w="12611100" h="5787390">
                  <a:moveTo>
                    <a:pt x="12551410" y="2688590"/>
                  </a:moveTo>
                  <a:cubicBezTo>
                    <a:pt x="12498070" y="2100580"/>
                    <a:pt x="12113260" y="1581150"/>
                    <a:pt x="11629389" y="1242060"/>
                  </a:cubicBezTo>
                  <a:cubicBezTo>
                    <a:pt x="11145520" y="902970"/>
                    <a:pt x="10571480" y="721360"/>
                    <a:pt x="9999980" y="575310"/>
                  </a:cubicBezTo>
                  <a:cubicBezTo>
                    <a:pt x="8357870" y="157480"/>
                    <a:pt x="6649720" y="0"/>
                    <a:pt x="4958080" y="110490"/>
                  </a:cubicBezTo>
                  <a:cubicBezTo>
                    <a:pt x="3895090" y="123190"/>
                    <a:pt x="3690620" y="267970"/>
                    <a:pt x="2651760" y="491490"/>
                  </a:cubicBezTo>
                  <a:cubicBezTo>
                    <a:pt x="2020570" y="626110"/>
                    <a:pt x="1366520" y="817880"/>
                    <a:pt x="916939" y="1280160"/>
                  </a:cubicBezTo>
                  <a:cubicBezTo>
                    <a:pt x="0" y="2223770"/>
                    <a:pt x="400050" y="3919220"/>
                    <a:pt x="1418589" y="4751070"/>
                  </a:cubicBezTo>
                  <a:cubicBezTo>
                    <a:pt x="2437130" y="5582920"/>
                    <a:pt x="3836669" y="5750560"/>
                    <a:pt x="5152389" y="5767070"/>
                  </a:cubicBezTo>
                  <a:cubicBezTo>
                    <a:pt x="6744970" y="5787390"/>
                    <a:pt x="8346439" y="5632450"/>
                    <a:pt x="9888220" y="5229860"/>
                  </a:cubicBezTo>
                  <a:cubicBezTo>
                    <a:pt x="10535920" y="5060950"/>
                    <a:pt x="11187430" y="4839970"/>
                    <a:pt x="11710670" y="4423410"/>
                  </a:cubicBezTo>
                  <a:cubicBezTo>
                    <a:pt x="12232639" y="4005580"/>
                    <a:pt x="12611099" y="3355340"/>
                    <a:pt x="12551409" y="2688590"/>
                  </a:cubicBezTo>
                  <a:close/>
                </a:path>
              </a:pathLst>
            </a:custGeom>
            <a:blipFill>
              <a:blip r:embed="rId5"/>
              <a:stretch>
                <a:fillRect t="-14051" b="-14051"/>
              </a:stretch>
            </a:blipFill>
          </p:spPr>
        </p:sp>
      </p:grpSp>
      <p:sp>
        <p:nvSpPr>
          <p:cNvPr id="19" name="TextBox 19"/>
          <p:cNvSpPr txBox="1"/>
          <p:nvPr/>
        </p:nvSpPr>
        <p:spPr>
          <a:xfrm>
            <a:off x="13156226" y="9584979"/>
            <a:ext cx="4575045" cy="4117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499"/>
              </a:lnSpc>
            </a:pPr>
            <a:r>
              <a:rPr lang="en-US" sz="2499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http://localhost:4173/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5133605" y="2181209"/>
            <a:ext cx="10660384" cy="24498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840"/>
              </a:lnSpc>
            </a:pP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Khả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năng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tích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hợp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của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PHP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với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các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hệ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quản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trị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cơ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sở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dữ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liệu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MySQL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giúp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tối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ưu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hóa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quản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lý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dữ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liệu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và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tăng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cường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hiệu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suất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cho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ứng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dụng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web.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Với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những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lợi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ích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đa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dạng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này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PHP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không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chỉ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là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ngôn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ngữ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lập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trình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mà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còn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là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công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cụ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mạnh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mẽ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cho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sự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phát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triển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linh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hoạt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và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hiệu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quả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của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trang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web.</a:t>
            </a:r>
          </a:p>
          <a:p>
            <a:pPr algn="just">
              <a:lnSpc>
                <a:spcPts val="3840"/>
              </a:lnSpc>
            </a:pPr>
            <a:endParaRPr lang="en-US" sz="280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1727148" y="367357"/>
            <a:ext cx="3447516" cy="4636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19"/>
              </a:lnSpc>
            </a:pPr>
            <a:r>
              <a:rPr lang="en-US" sz="2371" b="1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NEWS SEARCH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8973391" y="461067"/>
            <a:ext cx="8113025" cy="11595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324"/>
              </a:lnSpc>
            </a:pPr>
            <a:r>
              <a:rPr lang="en-US" sz="6403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Công nghệ sử dụng</a:t>
            </a:r>
          </a:p>
        </p:txBody>
      </p:sp>
      <p:grpSp>
        <p:nvGrpSpPr>
          <p:cNvPr id="23" name="Group 23"/>
          <p:cNvGrpSpPr/>
          <p:nvPr/>
        </p:nvGrpSpPr>
        <p:grpSpPr>
          <a:xfrm>
            <a:off x="4616914" y="6254049"/>
            <a:ext cx="11693766" cy="2519237"/>
            <a:chOff x="0" y="0"/>
            <a:chExt cx="3079840" cy="663503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3079840" cy="663503"/>
            </a:xfrm>
            <a:custGeom>
              <a:avLst/>
              <a:gdLst/>
              <a:ahLst/>
              <a:cxnLst/>
              <a:rect l="l" t="t" r="r" b="b"/>
              <a:pathLst>
                <a:path w="3079840" h="663503">
                  <a:moveTo>
                    <a:pt x="33765" y="0"/>
                  </a:moveTo>
                  <a:lnTo>
                    <a:pt x="3046075" y="0"/>
                  </a:lnTo>
                  <a:cubicBezTo>
                    <a:pt x="3055030" y="0"/>
                    <a:pt x="3063618" y="3557"/>
                    <a:pt x="3069950" y="9889"/>
                  </a:cubicBezTo>
                  <a:cubicBezTo>
                    <a:pt x="3076282" y="16222"/>
                    <a:pt x="3079840" y="24810"/>
                    <a:pt x="3079840" y="33765"/>
                  </a:cubicBezTo>
                  <a:lnTo>
                    <a:pt x="3079840" y="629738"/>
                  </a:lnTo>
                  <a:cubicBezTo>
                    <a:pt x="3079840" y="648386"/>
                    <a:pt x="3064723" y="663503"/>
                    <a:pt x="3046075" y="663503"/>
                  </a:cubicBezTo>
                  <a:lnTo>
                    <a:pt x="33765" y="663503"/>
                  </a:lnTo>
                  <a:cubicBezTo>
                    <a:pt x="24810" y="663503"/>
                    <a:pt x="16222" y="659945"/>
                    <a:pt x="9889" y="653613"/>
                  </a:cubicBezTo>
                  <a:cubicBezTo>
                    <a:pt x="3557" y="647281"/>
                    <a:pt x="0" y="638693"/>
                    <a:pt x="0" y="629738"/>
                  </a:cubicBezTo>
                  <a:lnTo>
                    <a:pt x="0" y="33765"/>
                  </a:lnTo>
                  <a:cubicBezTo>
                    <a:pt x="0" y="24810"/>
                    <a:pt x="3557" y="16222"/>
                    <a:pt x="9889" y="9889"/>
                  </a:cubicBezTo>
                  <a:cubicBezTo>
                    <a:pt x="16222" y="3557"/>
                    <a:pt x="24810" y="0"/>
                    <a:pt x="33765" y="0"/>
                  </a:cubicBezTo>
                  <a:close/>
                </a:path>
              </a:pathLst>
            </a:custGeom>
            <a:solidFill>
              <a:srgbClr val="0B1320"/>
            </a:solidFill>
          </p:spPr>
        </p:sp>
        <p:sp>
          <p:nvSpPr>
            <p:cNvPr id="25" name="TextBox 25"/>
            <p:cNvSpPr txBox="1"/>
            <p:nvPr/>
          </p:nvSpPr>
          <p:spPr>
            <a:xfrm>
              <a:off x="0" y="-104775"/>
              <a:ext cx="3079840" cy="7682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19"/>
                </a:lnSpc>
              </a:pPr>
              <a:endParaRPr/>
            </a:p>
          </p:txBody>
        </p:sp>
      </p:grpSp>
      <p:sp>
        <p:nvSpPr>
          <p:cNvPr id="26" name="TextBox 26"/>
          <p:cNvSpPr txBox="1"/>
          <p:nvPr/>
        </p:nvSpPr>
        <p:spPr>
          <a:xfrm>
            <a:off x="4997352" y="6460202"/>
            <a:ext cx="10660384" cy="19640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840"/>
              </a:lnSpc>
            </a:pP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Cơ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sở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dữ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liệu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  <a:p>
            <a:pPr algn="just">
              <a:lnSpc>
                <a:spcPts val="3840"/>
              </a:lnSpc>
            </a:pP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Bảng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users: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Lưu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thông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tin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người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dùng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algn="just">
              <a:lnSpc>
                <a:spcPts val="3840"/>
              </a:lnSpc>
            </a:pP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Bảng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favorites: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Lưu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thông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tin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danh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sách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bài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viết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yêu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thích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algn="just">
              <a:lnSpc>
                <a:spcPts val="3840"/>
              </a:lnSpc>
            </a:pP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Bảng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articles: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Lưu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thông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tin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bài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viết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6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388162" y="0"/>
            <a:ext cx="14483006" cy="10287000"/>
            <a:chOff x="0" y="0"/>
            <a:chExt cx="676641" cy="48060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76641" cy="480605"/>
            </a:xfrm>
            <a:custGeom>
              <a:avLst/>
              <a:gdLst/>
              <a:ahLst/>
              <a:cxnLst/>
              <a:rect l="l" t="t" r="r" b="b"/>
              <a:pathLst>
                <a:path w="676641" h="480605">
                  <a:moveTo>
                    <a:pt x="203200" y="0"/>
                  </a:moveTo>
                  <a:lnTo>
                    <a:pt x="676641" y="0"/>
                  </a:lnTo>
                  <a:lnTo>
                    <a:pt x="473441" y="480605"/>
                  </a:lnTo>
                  <a:lnTo>
                    <a:pt x="0" y="48060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AFC1D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101600" y="-104775"/>
              <a:ext cx="473441" cy="5853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1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1020273" y="0"/>
            <a:ext cx="7226805" cy="1303133"/>
            <a:chOff x="0" y="0"/>
            <a:chExt cx="3380667" cy="6096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380667" cy="609600"/>
            </a:xfrm>
            <a:custGeom>
              <a:avLst/>
              <a:gdLst/>
              <a:ahLst/>
              <a:cxnLst/>
              <a:rect l="l" t="t" r="r" b="b"/>
              <a:pathLst>
                <a:path w="3380667" h="609600">
                  <a:moveTo>
                    <a:pt x="203200" y="0"/>
                  </a:moveTo>
                  <a:lnTo>
                    <a:pt x="3380667" y="0"/>
                  </a:lnTo>
                  <a:lnTo>
                    <a:pt x="3177467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1C3F6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101600" y="-104775"/>
              <a:ext cx="3177467" cy="7143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1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2375054" y="9448108"/>
            <a:ext cx="6580569" cy="838892"/>
            <a:chOff x="0" y="0"/>
            <a:chExt cx="3770039" cy="48060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770038" cy="480605"/>
            </a:xfrm>
            <a:custGeom>
              <a:avLst/>
              <a:gdLst/>
              <a:ahLst/>
              <a:cxnLst/>
              <a:rect l="l" t="t" r="r" b="b"/>
              <a:pathLst>
                <a:path w="3770038" h="480605">
                  <a:moveTo>
                    <a:pt x="203200" y="0"/>
                  </a:moveTo>
                  <a:lnTo>
                    <a:pt x="3770038" y="0"/>
                  </a:lnTo>
                  <a:lnTo>
                    <a:pt x="3566838" y="480605"/>
                  </a:lnTo>
                  <a:lnTo>
                    <a:pt x="0" y="48060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1C3F6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101600" y="-104775"/>
              <a:ext cx="3566839" cy="5853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19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859712" y="297518"/>
            <a:ext cx="731182" cy="731182"/>
          </a:xfrm>
          <a:custGeom>
            <a:avLst/>
            <a:gdLst/>
            <a:ahLst/>
            <a:cxnLst/>
            <a:rect l="l" t="t" r="r" b="b"/>
            <a:pathLst>
              <a:path w="731182" h="731182">
                <a:moveTo>
                  <a:pt x="0" y="0"/>
                </a:moveTo>
                <a:lnTo>
                  <a:pt x="731183" y="0"/>
                </a:lnTo>
                <a:lnTo>
                  <a:pt x="731183" y="731182"/>
                </a:lnTo>
                <a:lnTo>
                  <a:pt x="0" y="7311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1727148" y="367357"/>
            <a:ext cx="3447516" cy="4636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19"/>
              </a:lnSpc>
            </a:pPr>
            <a:r>
              <a:rPr lang="en-US" sz="2371" b="1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NEWS SEARCH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6723231" y="281632"/>
            <a:ext cx="8113025" cy="11595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324"/>
              </a:lnSpc>
            </a:pPr>
            <a:r>
              <a:rPr lang="en-US" sz="6403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Kết quả nghiêng cứu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241932" y="1451380"/>
            <a:ext cx="13931267" cy="4371516"/>
            <a:chOff x="0" y="0"/>
            <a:chExt cx="4712094" cy="1306591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4712094" cy="1306591"/>
            </a:xfrm>
            <a:custGeom>
              <a:avLst/>
              <a:gdLst/>
              <a:ahLst/>
              <a:cxnLst/>
              <a:rect l="l" t="t" r="r" b="b"/>
              <a:pathLst>
                <a:path w="4712094" h="1306591">
                  <a:moveTo>
                    <a:pt x="30790" y="0"/>
                  </a:moveTo>
                  <a:lnTo>
                    <a:pt x="4681305" y="0"/>
                  </a:lnTo>
                  <a:cubicBezTo>
                    <a:pt x="4689470" y="0"/>
                    <a:pt x="4697302" y="3244"/>
                    <a:pt x="4703076" y="9018"/>
                  </a:cubicBezTo>
                  <a:cubicBezTo>
                    <a:pt x="4708850" y="14792"/>
                    <a:pt x="4712094" y="22624"/>
                    <a:pt x="4712094" y="30790"/>
                  </a:cubicBezTo>
                  <a:lnTo>
                    <a:pt x="4712094" y="1275802"/>
                  </a:lnTo>
                  <a:cubicBezTo>
                    <a:pt x="4712094" y="1292806"/>
                    <a:pt x="4698309" y="1306591"/>
                    <a:pt x="4681305" y="1306591"/>
                  </a:cubicBezTo>
                  <a:lnTo>
                    <a:pt x="30790" y="1306591"/>
                  </a:lnTo>
                  <a:cubicBezTo>
                    <a:pt x="13785" y="1306591"/>
                    <a:pt x="0" y="1292806"/>
                    <a:pt x="0" y="1275802"/>
                  </a:cubicBezTo>
                  <a:lnTo>
                    <a:pt x="0" y="30790"/>
                  </a:lnTo>
                  <a:cubicBezTo>
                    <a:pt x="0" y="13785"/>
                    <a:pt x="13785" y="0"/>
                    <a:pt x="30790" y="0"/>
                  </a:cubicBezTo>
                  <a:close/>
                </a:path>
              </a:pathLst>
            </a:custGeom>
            <a:solidFill>
              <a:srgbClr val="0B1320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104775"/>
              <a:ext cx="4712094" cy="14113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19"/>
                </a:lnSpc>
              </a:pPr>
              <a:endParaRPr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583471" y="1644706"/>
            <a:ext cx="13208729" cy="43088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/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Dễ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dàng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truy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cập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thông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tin: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Người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dùng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có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thể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nhanh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chóng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tìm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thấy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nội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dung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họ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quan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tâm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mà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không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phải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lướt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qua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nhiều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bài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viết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không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liên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quan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algn="just"/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Cá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nhân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hóa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trải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nghiệm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Với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khả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năng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lưu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trữ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và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quản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lý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bài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viết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yêu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thích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người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dùng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có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thể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cá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nhân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hóa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trải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nghiệm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đọc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tin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tức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của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họ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algn="just"/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Nâng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cao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trải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nghiệm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người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dùng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Phân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loại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và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tìm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kiếm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hiệu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quả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giúp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tăng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mức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độ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hài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lòng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của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người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dùng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và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khuyến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khích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họ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quay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lại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website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thường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xuyên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algn="just"/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Việc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xây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dựng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website tin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tức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với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các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chức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năng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phân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loại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theo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chủ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đề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sẽ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giúp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cung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cấp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trải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nghiệm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tốt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nhất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cho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người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dùng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giúp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họ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dễ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dàng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tiếp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cận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thông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tin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một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cách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nhanh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chóng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và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hiệu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quả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algn="just"/>
            <a:endParaRPr lang="en-US" sz="280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8" name="Group 18"/>
          <p:cNvGrpSpPr/>
          <p:nvPr/>
        </p:nvGrpSpPr>
        <p:grpSpPr>
          <a:xfrm>
            <a:off x="2666871" y="6112167"/>
            <a:ext cx="15417455" cy="2940594"/>
            <a:chOff x="0" y="0"/>
            <a:chExt cx="4712094" cy="1306591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4712094" cy="1306591"/>
            </a:xfrm>
            <a:custGeom>
              <a:avLst/>
              <a:gdLst/>
              <a:ahLst/>
              <a:cxnLst/>
              <a:rect l="l" t="t" r="r" b="b"/>
              <a:pathLst>
                <a:path w="4712094" h="1306591">
                  <a:moveTo>
                    <a:pt x="30790" y="0"/>
                  </a:moveTo>
                  <a:lnTo>
                    <a:pt x="4681305" y="0"/>
                  </a:lnTo>
                  <a:cubicBezTo>
                    <a:pt x="4689470" y="0"/>
                    <a:pt x="4697302" y="3244"/>
                    <a:pt x="4703076" y="9018"/>
                  </a:cubicBezTo>
                  <a:cubicBezTo>
                    <a:pt x="4708850" y="14792"/>
                    <a:pt x="4712094" y="22624"/>
                    <a:pt x="4712094" y="30790"/>
                  </a:cubicBezTo>
                  <a:lnTo>
                    <a:pt x="4712094" y="1275802"/>
                  </a:lnTo>
                  <a:cubicBezTo>
                    <a:pt x="4712094" y="1292806"/>
                    <a:pt x="4698309" y="1306591"/>
                    <a:pt x="4681305" y="1306591"/>
                  </a:cubicBezTo>
                  <a:lnTo>
                    <a:pt x="30790" y="1306591"/>
                  </a:lnTo>
                  <a:cubicBezTo>
                    <a:pt x="13785" y="1306591"/>
                    <a:pt x="0" y="1292806"/>
                    <a:pt x="0" y="1275802"/>
                  </a:cubicBezTo>
                  <a:lnTo>
                    <a:pt x="0" y="30790"/>
                  </a:lnTo>
                  <a:cubicBezTo>
                    <a:pt x="0" y="13785"/>
                    <a:pt x="13785" y="0"/>
                    <a:pt x="30790" y="0"/>
                  </a:cubicBezTo>
                  <a:close/>
                </a:path>
              </a:pathLst>
            </a:custGeom>
            <a:solidFill>
              <a:srgbClr val="0B1320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0" y="-104775"/>
              <a:ext cx="4712094" cy="14113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19"/>
                </a:lnSpc>
              </a:pPr>
              <a:endParaRPr/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3046962" y="6292939"/>
            <a:ext cx="14836709" cy="24237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696"/>
              </a:lnSpc>
            </a:pP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Chức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năng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phân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loại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theo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chủ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đề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dễ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dàng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truy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cập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thông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tin: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Người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dùng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có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thể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nhanh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chóng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tìm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thấy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nội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dung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họ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quan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tâm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mà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không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phải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lướt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qua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nhiều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bài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viết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không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liên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quan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Với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khả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năng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lưu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trữ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và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quản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lý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bài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viết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yêu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thích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người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dùng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có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thể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cá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nhân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hóa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trải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nghiệm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đọc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tin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tức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của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họ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Nâng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cao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trải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nghiệm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người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dung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phân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loại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và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tìm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kiếm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hiệu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quả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giúp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tăng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mức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độ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hài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lòng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của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người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dùng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và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khuyến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khích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họ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quay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lại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website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thường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xuyên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Việc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xây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dựng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website tin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tức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với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các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chức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năng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phân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loại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theo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chủ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đề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sẽ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giúp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cung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cấp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trải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nghiệm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tốt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nhất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cho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người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dùng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giúp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họ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dễ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dàng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tiếp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cận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thông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tin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một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cách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nhanh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chóng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và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hiệu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quả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3308626" y="9737379"/>
            <a:ext cx="4575045" cy="4117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499"/>
              </a:lnSpc>
            </a:pPr>
            <a:r>
              <a:rPr lang="en-US" sz="2499" u="sng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 tooltip="http://localhost:517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http://localhost:4173/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6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6560238" y="0"/>
            <a:ext cx="14483006" cy="10287000"/>
            <a:chOff x="0" y="0"/>
            <a:chExt cx="676641" cy="48060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76641" cy="480605"/>
            </a:xfrm>
            <a:custGeom>
              <a:avLst/>
              <a:gdLst/>
              <a:ahLst/>
              <a:cxnLst/>
              <a:rect l="l" t="t" r="r" b="b"/>
              <a:pathLst>
                <a:path w="676641" h="480605">
                  <a:moveTo>
                    <a:pt x="203200" y="0"/>
                  </a:moveTo>
                  <a:lnTo>
                    <a:pt x="676641" y="0"/>
                  </a:lnTo>
                  <a:lnTo>
                    <a:pt x="473441" y="480605"/>
                  </a:lnTo>
                  <a:lnTo>
                    <a:pt x="0" y="48060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365679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101600" y="-104775"/>
              <a:ext cx="473441" cy="5853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1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1429032" y="0"/>
            <a:ext cx="7226805" cy="1303133"/>
            <a:chOff x="0" y="0"/>
            <a:chExt cx="3380667" cy="6096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380667" cy="609600"/>
            </a:xfrm>
            <a:custGeom>
              <a:avLst/>
              <a:gdLst/>
              <a:ahLst/>
              <a:cxnLst/>
              <a:rect l="l" t="t" r="r" b="b"/>
              <a:pathLst>
                <a:path w="3380667" h="609600">
                  <a:moveTo>
                    <a:pt x="203200" y="0"/>
                  </a:moveTo>
                  <a:lnTo>
                    <a:pt x="3380667" y="0"/>
                  </a:lnTo>
                  <a:lnTo>
                    <a:pt x="3177467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101600" y="-104775"/>
              <a:ext cx="3177467" cy="7143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1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2375054" y="9448108"/>
            <a:ext cx="6580569" cy="838892"/>
            <a:chOff x="0" y="0"/>
            <a:chExt cx="3770039" cy="48060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770038" cy="480605"/>
            </a:xfrm>
            <a:custGeom>
              <a:avLst/>
              <a:gdLst/>
              <a:ahLst/>
              <a:cxnLst/>
              <a:rect l="l" t="t" r="r" b="b"/>
              <a:pathLst>
                <a:path w="3770038" h="480605">
                  <a:moveTo>
                    <a:pt x="203200" y="0"/>
                  </a:moveTo>
                  <a:lnTo>
                    <a:pt x="3770038" y="0"/>
                  </a:lnTo>
                  <a:lnTo>
                    <a:pt x="3566838" y="480605"/>
                  </a:lnTo>
                  <a:lnTo>
                    <a:pt x="0" y="48060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1C3F6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101600" y="-104775"/>
              <a:ext cx="3566839" cy="5853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1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2494011" y="2003199"/>
            <a:ext cx="11693766" cy="5731101"/>
            <a:chOff x="0" y="0"/>
            <a:chExt cx="3079840" cy="144304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079840" cy="1443042"/>
            </a:xfrm>
            <a:custGeom>
              <a:avLst/>
              <a:gdLst/>
              <a:ahLst/>
              <a:cxnLst/>
              <a:rect l="l" t="t" r="r" b="b"/>
              <a:pathLst>
                <a:path w="3079840" h="1443042">
                  <a:moveTo>
                    <a:pt x="33765" y="0"/>
                  </a:moveTo>
                  <a:lnTo>
                    <a:pt x="3046075" y="0"/>
                  </a:lnTo>
                  <a:cubicBezTo>
                    <a:pt x="3055030" y="0"/>
                    <a:pt x="3063618" y="3557"/>
                    <a:pt x="3069950" y="9889"/>
                  </a:cubicBezTo>
                  <a:cubicBezTo>
                    <a:pt x="3076282" y="16222"/>
                    <a:pt x="3079840" y="24810"/>
                    <a:pt x="3079840" y="33765"/>
                  </a:cubicBezTo>
                  <a:lnTo>
                    <a:pt x="3079840" y="1409277"/>
                  </a:lnTo>
                  <a:cubicBezTo>
                    <a:pt x="3079840" y="1418232"/>
                    <a:pt x="3076282" y="1426821"/>
                    <a:pt x="3069950" y="1433153"/>
                  </a:cubicBezTo>
                  <a:cubicBezTo>
                    <a:pt x="3063618" y="1439485"/>
                    <a:pt x="3055030" y="1443042"/>
                    <a:pt x="3046075" y="1443042"/>
                  </a:cubicBezTo>
                  <a:lnTo>
                    <a:pt x="33765" y="1443042"/>
                  </a:lnTo>
                  <a:cubicBezTo>
                    <a:pt x="24810" y="1443042"/>
                    <a:pt x="16222" y="1439485"/>
                    <a:pt x="9889" y="1433153"/>
                  </a:cubicBezTo>
                  <a:cubicBezTo>
                    <a:pt x="3557" y="1426821"/>
                    <a:pt x="0" y="1418232"/>
                    <a:pt x="0" y="1409277"/>
                  </a:cubicBezTo>
                  <a:lnTo>
                    <a:pt x="0" y="33765"/>
                  </a:lnTo>
                  <a:cubicBezTo>
                    <a:pt x="0" y="24810"/>
                    <a:pt x="3557" y="16222"/>
                    <a:pt x="9889" y="9889"/>
                  </a:cubicBezTo>
                  <a:cubicBezTo>
                    <a:pt x="16222" y="3557"/>
                    <a:pt x="24810" y="0"/>
                    <a:pt x="33765" y="0"/>
                  </a:cubicBezTo>
                  <a:close/>
                </a:path>
              </a:pathLst>
            </a:custGeom>
            <a:solidFill>
              <a:srgbClr val="0B1320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104775"/>
              <a:ext cx="3079840" cy="15478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19"/>
                </a:lnSpc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>
            <a:off x="859712" y="297518"/>
            <a:ext cx="731182" cy="731182"/>
          </a:xfrm>
          <a:custGeom>
            <a:avLst/>
            <a:gdLst/>
            <a:ahLst/>
            <a:cxnLst/>
            <a:rect l="l" t="t" r="r" b="b"/>
            <a:pathLst>
              <a:path w="731182" h="731182">
                <a:moveTo>
                  <a:pt x="0" y="0"/>
                </a:moveTo>
                <a:lnTo>
                  <a:pt x="731183" y="0"/>
                </a:lnTo>
                <a:lnTo>
                  <a:pt x="731183" y="731182"/>
                </a:lnTo>
                <a:lnTo>
                  <a:pt x="0" y="7311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13156226" y="9584979"/>
            <a:ext cx="4575045" cy="4117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499"/>
              </a:lnSpc>
            </a:pPr>
            <a:r>
              <a:rPr lang="en-US" sz="2499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http://localhost:4173/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2797745" y="2201613"/>
            <a:ext cx="11086298" cy="53604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840"/>
              </a:lnSpc>
            </a:pPr>
            <a:r>
              <a:rPr lang="en-US" sz="3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Người</a:t>
            </a: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dùng</a:t>
            </a: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có</a:t>
            </a: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thể</a:t>
            </a: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dễ</a:t>
            </a: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dàng</a:t>
            </a: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lưu</a:t>
            </a: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và</a:t>
            </a: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truy</a:t>
            </a: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cập</a:t>
            </a: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lại</a:t>
            </a: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các</a:t>
            </a: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bài</a:t>
            </a: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viết</a:t>
            </a: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quan</a:t>
            </a: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trọng</a:t>
            </a: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mà</a:t>
            </a: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không</a:t>
            </a: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cần</a:t>
            </a: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phải</a:t>
            </a: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tìm</a:t>
            </a: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kiếm</a:t>
            </a: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lại</a:t>
            </a: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từ</a:t>
            </a: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đầu</a:t>
            </a: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algn="just">
              <a:lnSpc>
                <a:spcPts val="3840"/>
              </a:lnSpc>
            </a:pPr>
            <a:r>
              <a:rPr lang="en-US" sz="3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Tăng</a:t>
            </a: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khả</a:t>
            </a: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năng</a:t>
            </a: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tương</a:t>
            </a: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tác</a:t>
            </a: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và</a:t>
            </a: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giữ</a:t>
            </a: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chân</a:t>
            </a: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người</a:t>
            </a: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dùng</a:t>
            </a: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trên</a:t>
            </a: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website.</a:t>
            </a:r>
          </a:p>
          <a:p>
            <a:pPr algn="just">
              <a:lnSpc>
                <a:spcPts val="3840"/>
              </a:lnSpc>
            </a:pPr>
            <a:r>
              <a:rPr lang="en-US" sz="3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Cá</a:t>
            </a: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nhân</a:t>
            </a: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hóa</a:t>
            </a: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nội</a:t>
            </a: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dung:</a:t>
            </a:r>
          </a:p>
          <a:p>
            <a:pPr algn="just">
              <a:lnSpc>
                <a:spcPts val="3840"/>
              </a:lnSpc>
            </a:pP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Cung </a:t>
            </a:r>
            <a:r>
              <a:rPr lang="en-US" sz="3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cấp</a:t>
            </a: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một</a:t>
            </a: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không</a:t>
            </a: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gian</a:t>
            </a: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cá</a:t>
            </a: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nhân</a:t>
            </a: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hóa</a:t>
            </a: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cho</a:t>
            </a: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người</a:t>
            </a: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dùng</a:t>
            </a: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3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giúp</a:t>
            </a: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họ</a:t>
            </a: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quản</a:t>
            </a: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lý</a:t>
            </a: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thông</a:t>
            </a: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tin </a:t>
            </a:r>
            <a:r>
              <a:rPr lang="en-US" sz="3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một</a:t>
            </a: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cách</a:t>
            </a: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tiện</a:t>
            </a: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lợi</a:t>
            </a: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và</a:t>
            </a: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nhanh</a:t>
            </a: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chóng</a:t>
            </a: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algn="just">
              <a:lnSpc>
                <a:spcPts val="3840"/>
              </a:lnSpc>
            </a:pPr>
            <a:r>
              <a:rPr lang="en-US" sz="3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Người</a:t>
            </a: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dùng</a:t>
            </a: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có</a:t>
            </a: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thể</a:t>
            </a: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quay </a:t>
            </a:r>
            <a:r>
              <a:rPr lang="en-US" sz="3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lại</a:t>
            </a: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các</a:t>
            </a: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bài</a:t>
            </a: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viết</a:t>
            </a: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yêu</a:t>
            </a: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thích</a:t>
            </a: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và</a:t>
            </a: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tiếp</a:t>
            </a: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tục</a:t>
            </a: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theo</a:t>
            </a: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dõi</a:t>
            </a: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những</a:t>
            </a: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nội</a:t>
            </a: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dung </a:t>
            </a:r>
            <a:r>
              <a:rPr lang="en-US" sz="3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mà</a:t>
            </a: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họ</a:t>
            </a: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quan</a:t>
            </a: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tâm</a:t>
            </a: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algn="just">
              <a:lnSpc>
                <a:spcPts val="3840"/>
              </a:lnSpc>
            </a:pPr>
            <a:r>
              <a:rPr lang="en-US" sz="3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Việc</a:t>
            </a: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lưu</a:t>
            </a: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trữ</a:t>
            </a: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bài</a:t>
            </a: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viết</a:t>
            </a: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yêu</a:t>
            </a: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thích</a:t>
            </a: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giúp</a:t>
            </a: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tiết</a:t>
            </a: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kiệm</a:t>
            </a: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thời</a:t>
            </a: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gian</a:t>
            </a: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cho</a:t>
            </a: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người</a:t>
            </a: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dùng</a:t>
            </a: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3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đặc</a:t>
            </a: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biệt</a:t>
            </a: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khi</a:t>
            </a: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họ</a:t>
            </a: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cần</a:t>
            </a: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tham</a:t>
            </a: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khảo</a:t>
            </a: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lại</a:t>
            </a: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các</a:t>
            </a: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thông</a:t>
            </a: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tin </a:t>
            </a:r>
            <a:r>
              <a:rPr lang="en-US" sz="3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hoặc</a:t>
            </a: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nội</a:t>
            </a: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dung </a:t>
            </a:r>
            <a:r>
              <a:rPr lang="en-US" sz="3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quan</a:t>
            </a: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trọng</a:t>
            </a: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727148" y="367357"/>
            <a:ext cx="3447516" cy="4636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19"/>
              </a:lnSpc>
            </a:pPr>
            <a:r>
              <a:rPr lang="en-US" sz="2371" b="1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NEWS SEARCH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8318541" y="353666"/>
            <a:ext cx="8113025" cy="11595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324"/>
              </a:lnSpc>
            </a:pPr>
            <a:r>
              <a:rPr lang="en-US" sz="6403" dirty="0" err="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Kết</a:t>
            </a:r>
            <a:r>
              <a:rPr lang="en-US" sz="6403" dirty="0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6403" dirty="0" err="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quả</a:t>
            </a:r>
            <a:r>
              <a:rPr lang="en-US" sz="6403" dirty="0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6403" dirty="0" err="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nghiêng</a:t>
            </a:r>
            <a:r>
              <a:rPr lang="en-US" sz="6403" dirty="0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6403" dirty="0" err="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cứu</a:t>
            </a:r>
            <a:endParaRPr lang="en-US" sz="6403" dirty="0">
              <a:solidFill>
                <a:srgbClr val="0B132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6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245802" y="-10648"/>
            <a:ext cx="14483006" cy="10287000"/>
            <a:chOff x="0" y="0"/>
            <a:chExt cx="676641" cy="48060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76641" cy="480605"/>
            </a:xfrm>
            <a:custGeom>
              <a:avLst/>
              <a:gdLst/>
              <a:ahLst/>
              <a:cxnLst/>
              <a:rect l="l" t="t" r="r" b="b"/>
              <a:pathLst>
                <a:path w="676641" h="480605">
                  <a:moveTo>
                    <a:pt x="203200" y="0"/>
                  </a:moveTo>
                  <a:lnTo>
                    <a:pt x="676641" y="0"/>
                  </a:lnTo>
                  <a:lnTo>
                    <a:pt x="473441" y="480605"/>
                  </a:lnTo>
                  <a:lnTo>
                    <a:pt x="0" y="48060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365679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101600" y="-104775"/>
              <a:ext cx="473441" cy="5853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1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1020273" y="0"/>
            <a:ext cx="7226805" cy="1303133"/>
            <a:chOff x="0" y="0"/>
            <a:chExt cx="3380667" cy="6096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380667" cy="609600"/>
            </a:xfrm>
            <a:custGeom>
              <a:avLst/>
              <a:gdLst/>
              <a:ahLst/>
              <a:cxnLst/>
              <a:rect l="l" t="t" r="r" b="b"/>
              <a:pathLst>
                <a:path w="3380667" h="609600">
                  <a:moveTo>
                    <a:pt x="203200" y="0"/>
                  </a:moveTo>
                  <a:lnTo>
                    <a:pt x="3380667" y="0"/>
                  </a:lnTo>
                  <a:lnTo>
                    <a:pt x="3177467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101600" y="-104775"/>
              <a:ext cx="3177467" cy="7143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1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2375054" y="9448108"/>
            <a:ext cx="6580569" cy="838892"/>
            <a:chOff x="0" y="0"/>
            <a:chExt cx="3770039" cy="48060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770038" cy="480605"/>
            </a:xfrm>
            <a:custGeom>
              <a:avLst/>
              <a:gdLst/>
              <a:ahLst/>
              <a:cxnLst/>
              <a:rect l="l" t="t" r="r" b="b"/>
              <a:pathLst>
                <a:path w="3770038" h="480605">
                  <a:moveTo>
                    <a:pt x="203200" y="0"/>
                  </a:moveTo>
                  <a:lnTo>
                    <a:pt x="3770038" y="0"/>
                  </a:lnTo>
                  <a:lnTo>
                    <a:pt x="3566838" y="480605"/>
                  </a:lnTo>
                  <a:lnTo>
                    <a:pt x="0" y="48060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101600" y="-104775"/>
              <a:ext cx="3566839" cy="5853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19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859712" y="297518"/>
            <a:ext cx="731182" cy="731182"/>
          </a:xfrm>
          <a:custGeom>
            <a:avLst/>
            <a:gdLst/>
            <a:ahLst/>
            <a:cxnLst/>
            <a:rect l="l" t="t" r="r" b="b"/>
            <a:pathLst>
              <a:path w="731182" h="731182">
                <a:moveTo>
                  <a:pt x="0" y="0"/>
                </a:moveTo>
                <a:lnTo>
                  <a:pt x="731183" y="0"/>
                </a:lnTo>
                <a:lnTo>
                  <a:pt x="731183" y="731182"/>
                </a:lnTo>
                <a:lnTo>
                  <a:pt x="0" y="7311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1727148" y="367357"/>
            <a:ext cx="3447516" cy="4636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19"/>
              </a:lnSpc>
            </a:pPr>
            <a:r>
              <a:rPr lang="en-US" sz="2371" b="1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NEWS SEARCH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6723231" y="281632"/>
            <a:ext cx="6678241" cy="11595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324"/>
              </a:lnSpc>
            </a:pPr>
            <a:r>
              <a:rPr lang="en-US" sz="6403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Hướng phát triển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577774" y="2100175"/>
            <a:ext cx="12823698" cy="1919160"/>
            <a:chOff x="0" y="0"/>
            <a:chExt cx="4712094" cy="553999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4712094" cy="553999"/>
            </a:xfrm>
            <a:custGeom>
              <a:avLst/>
              <a:gdLst/>
              <a:ahLst/>
              <a:cxnLst/>
              <a:rect l="l" t="t" r="r" b="b"/>
              <a:pathLst>
                <a:path w="4712094" h="553999">
                  <a:moveTo>
                    <a:pt x="30790" y="0"/>
                  </a:moveTo>
                  <a:lnTo>
                    <a:pt x="4681305" y="0"/>
                  </a:lnTo>
                  <a:cubicBezTo>
                    <a:pt x="4689470" y="0"/>
                    <a:pt x="4697302" y="3244"/>
                    <a:pt x="4703076" y="9018"/>
                  </a:cubicBezTo>
                  <a:cubicBezTo>
                    <a:pt x="4708850" y="14792"/>
                    <a:pt x="4712094" y="22624"/>
                    <a:pt x="4712094" y="30790"/>
                  </a:cubicBezTo>
                  <a:lnTo>
                    <a:pt x="4712094" y="523209"/>
                  </a:lnTo>
                  <a:cubicBezTo>
                    <a:pt x="4712094" y="540214"/>
                    <a:pt x="4698309" y="553999"/>
                    <a:pt x="4681305" y="553999"/>
                  </a:cubicBezTo>
                  <a:lnTo>
                    <a:pt x="30790" y="553999"/>
                  </a:lnTo>
                  <a:cubicBezTo>
                    <a:pt x="13785" y="553999"/>
                    <a:pt x="0" y="540214"/>
                    <a:pt x="0" y="523209"/>
                  </a:cubicBezTo>
                  <a:lnTo>
                    <a:pt x="0" y="30790"/>
                  </a:lnTo>
                  <a:cubicBezTo>
                    <a:pt x="0" y="13785"/>
                    <a:pt x="13785" y="0"/>
                    <a:pt x="30790" y="0"/>
                  </a:cubicBezTo>
                  <a:close/>
                </a:path>
              </a:pathLst>
            </a:custGeom>
            <a:solidFill>
              <a:srgbClr val="0B1320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104775"/>
              <a:ext cx="4712094" cy="65877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19"/>
                </a:lnSpc>
              </a:pPr>
              <a:endParaRPr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808359" y="2318608"/>
            <a:ext cx="12346310" cy="13849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696"/>
              </a:lnSpc>
            </a:pP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Cải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tiến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giao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diện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người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dùng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Tối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ưu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hóa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giao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diện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để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thân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thiện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hơn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với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người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dùng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bao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gồm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việc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thiết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kế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lại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một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số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phần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để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nâng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cao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trải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nghiệm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algn="just">
              <a:lnSpc>
                <a:spcPts val="2696"/>
              </a:lnSpc>
            </a:pP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Tích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hợp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trí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tuệ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nhân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tạo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Áp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dụng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công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nghệ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AI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để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gợi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ý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bài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viết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phù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hợp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với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sở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thích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và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lịch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sử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tìm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kiếm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của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người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dùng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3156226" y="9584979"/>
            <a:ext cx="4575045" cy="4117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499"/>
              </a:lnSpc>
            </a:pPr>
            <a:r>
              <a:rPr lang="en-US" sz="2499" u="sng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 tooltip="http://localhost:517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http://localhost:4173/</a:t>
            </a:r>
          </a:p>
        </p:txBody>
      </p:sp>
      <p:grpSp>
        <p:nvGrpSpPr>
          <p:cNvPr id="19" name="Group 19"/>
          <p:cNvGrpSpPr/>
          <p:nvPr/>
        </p:nvGrpSpPr>
        <p:grpSpPr>
          <a:xfrm>
            <a:off x="4435602" y="4265077"/>
            <a:ext cx="12823698" cy="1919160"/>
            <a:chOff x="0" y="0"/>
            <a:chExt cx="4712094" cy="553999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4712094" cy="553999"/>
            </a:xfrm>
            <a:custGeom>
              <a:avLst/>
              <a:gdLst/>
              <a:ahLst/>
              <a:cxnLst/>
              <a:rect l="l" t="t" r="r" b="b"/>
              <a:pathLst>
                <a:path w="4712094" h="553999">
                  <a:moveTo>
                    <a:pt x="30790" y="0"/>
                  </a:moveTo>
                  <a:lnTo>
                    <a:pt x="4681305" y="0"/>
                  </a:lnTo>
                  <a:cubicBezTo>
                    <a:pt x="4689470" y="0"/>
                    <a:pt x="4697302" y="3244"/>
                    <a:pt x="4703076" y="9018"/>
                  </a:cubicBezTo>
                  <a:cubicBezTo>
                    <a:pt x="4708850" y="14792"/>
                    <a:pt x="4712094" y="22624"/>
                    <a:pt x="4712094" y="30790"/>
                  </a:cubicBezTo>
                  <a:lnTo>
                    <a:pt x="4712094" y="523209"/>
                  </a:lnTo>
                  <a:cubicBezTo>
                    <a:pt x="4712094" y="540214"/>
                    <a:pt x="4698309" y="553999"/>
                    <a:pt x="4681305" y="553999"/>
                  </a:cubicBezTo>
                  <a:lnTo>
                    <a:pt x="30790" y="553999"/>
                  </a:lnTo>
                  <a:cubicBezTo>
                    <a:pt x="13785" y="553999"/>
                    <a:pt x="0" y="540214"/>
                    <a:pt x="0" y="523209"/>
                  </a:cubicBezTo>
                  <a:lnTo>
                    <a:pt x="0" y="30790"/>
                  </a:lnTo>
                  <a:cubicBezTo>
                    <a:pt x="0" y="13785"/>
                    <a:pt x="13785" y="0"/>
                    <a:pt x="30790" y="0"/>
                  </a:cubicBezTo>
                  <a:close/>
                </a:path>
              </a:pathLst>
            </a:custGeom>
            <a:solidFill>
              <a:srgbClr val="0B1320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0" y="-104775"/>
              <a:ext cx="4712094" cy="65877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19"/>
                </a:lnSpc>
              </a:pPr>
              <a:endParaRPr/>
            </a:p>
          </p:txBody>
        </p:sp>
      </p:grpSp>
      <p:sp>
        <p:nvSpPr>
          <p:cNvPr id="22" name="TextBox 22"/>
          <p:cNvSpPr txBox="1"/>
          <p:nvPr/>
        </p:nvSpPr>
        <p:spPr>
          <a:xfrm>
            <a:off x="4648200" y="4508669"/>
            <a:ext cx="12026681" cy="13849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696"/>
              </a:lnSpc>
            </a:pP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Phát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triển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ứng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dụng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di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động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Xây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dựng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ứng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dụng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di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động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để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người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dùng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có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thể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truy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cập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tin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tức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mọi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lúc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mọi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nơi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algn="just">
              <a:lnSpc>
                <a:spcPts val="2696"/>
              </a:lnSpc>
            </a:pP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Tối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ưu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hóa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cho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các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thiết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bị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khác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nhau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Đảm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bảo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website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hoạt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động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tốt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trên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nhiều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loại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thiết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bị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từ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máy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tính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để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bàn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đến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điện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thoại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di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động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và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máy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tính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bảng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262314" y="6172116"/>
            <a:ext cx="3739248" cy="11595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324"/>
              </a:lnSpc>
            </a:pPr>
            <a:r>
              <a:rPr lang="en-US" sz="6403" dirty="0" err="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Kết</a:t>
            </a:r>
            <a:r>
              <a:rPr lang="en-US" sz="6403" dirty="0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6403" dirty="0" err="1">
                <a:solidFill>
                  <a:srgbClr val="0B13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luận</a:t>
            </a:r>
            <a:endParaRPr lang="en-US" sz="6403" dirty="0">
              <a:solidFill>
                <a:srgbClr val="0B132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4" name="Group 24"/>
          <p:cNvGrpSpPr/>
          <p:nvPr/>
        </p:nvGrpSpPr>
        <p:grpSpPr>
          <a:xfrm>
            <a:off x="1727147" y="7373938"/>
            <a:ext cx="14947733" cy="1849033"/>
            <a:chOff x="0" y="0"/>
            <a:chExt cx="4712094" cy="679431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4712094" cy="679431"/>
            </a:xfrm>
            <a:custGeom>
              <a:avLst/>
              <a:gdLst/>
              <a:ahLst/>
              <a:cxnLst/>
              <a:rect l="l" t="t" r="r" b="b"/>
              <a:pathLst>
                <a:path w="4712094" h="679431">
                  <a:moveTo>
                    <a:pt x="30790" y="0"/>
                  </a:moveTo>
                  <a:lnTo>
                    <a:pt x="4681305" y="0"/>
                  </a:lnTo>
                  <a:cubicBezTo>
                    <a:pt x="4689470" y="0"/>
                    <a:pt x="4697302" y="3244"/>
                    <a:pt x="4703076" y="9018"/>
                  </a:cubicBezTo>
                  <a:cubicBezTo>
                    <a:pt x="4708850" y="14792"/>
                    <a:pt x="4712094" y="22624"/>
                    <a:pt x="4712094" y="30790"/>
                  </a:cubicBezTo>
                  <a:lnTo>
                    <a:pt x="4712094" y="648641"/>
                  </a:lnTo>
                  <a:cubicBezTo>
                    <a:pt x="4712094" y="665646"/>
                    <a:pt x="4698309" y="679431"/>
                    <a:pt x="4681305" y="679431"/>
                  </a:cubicBezTo>
                  <a:lnTo>
                    <a:pt x="30790" y="679431"/>
                  </a:lnTo>
                  <a:cubicBezTo>
                    <a:pt x="13785" y="679431"/>
                    <a:pt x="0" y="665646"/>
                    <a:pt x="0" y="648641"/>
                  </a:cubicBezTo>
                  <a:lnTo>
                    <a:pt x="0" y="30790"/>
                  </a:lnTo>
                  <a:cubicBezTo>
                    <a:pt x="0" y="13785"/>
                    <a:pt x="13785" y="0"/>
                    <a:pt x="30790" y="0"/>
                  </a:cubicBezTo>
                  <a:close/>
                </a:path>
              </a:pathLst>
            </a:custGeom>
            <a:solidFill>
              <a:srgbClr val="0B1320"/>
            </a:solidFill>
          </p:spPr>
        </p:sp>
        <p:sp>
          <p:nvSpPr>
            <p:cNvPr id="26" name="TextBox 26"/>
            <p:cNvSpPr txBox="1"/>
            <p:nvPr/>
          </p:nvSpPr>
          <p:spPr>
            <a:xfrm>
              <a:off x="0" y="-104775"/>
              <a:ext cx="4712094" cy="78420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19"/>
                </a:lnSpc>
              </a:pPr>
              <a:endParaRPr/>
            </a:p>
          </p:txBody>
        </p:sp>
      </p:grpSp>
      <p:sp>
        <p:nvSpPr>
          <p:cNvPr id="27" name="TextBox 27"/>
          <p:cNvSpPr txBox="1"/>
          <p:nvPr/>
        </p:nvSpPr>
        <p:spPr>
          <a:xfrm>
            <a:off x="2037660" y="7546453"/>
            <a:ext cx="14192940" cy="13849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696"/>
              </a:lnSpc>
            </a:pP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Việc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xây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dựng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website tin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tức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với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các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tính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năng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tìm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kiếm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và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phân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loại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đã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mang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lại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nhiều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giá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trị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cho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người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dùng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Tuy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nhiên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để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hệ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thống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có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thể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hoạt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động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hiệu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quả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và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đáp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ứng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tốt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hơn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nhu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cầu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ngày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càng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cao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của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người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dùng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cần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phải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tiếp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tục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nghiên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cứu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và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phát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triển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thêm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Chúng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tôi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cam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kết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sẽ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không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ngừng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cải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tiến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và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nâng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cấp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hệ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thống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để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mang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lại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trải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nghiệm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tốt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nhất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cho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người</a:t>
            </a:r>
            <a:r>
              <a:rPr lang="en-US" sz="2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dùng</a:t>
            </a:r>
            <a:endParaRPr lang="en-US" sz="280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1432</Words>
  <Application>Microsoft Office PowerPoint</Application>
  <PresentationFormat>Custom</PresentationFormat>
  <Paragraphs>81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Times New Roman Bold</vt:lpstr>
      <vt:lpstr>Arial</vt:lpstr>
      <vt:lpstr>Helios Extended Bold</vt:lpstr>
      <vt:lpstr>Times New Roman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and White Geometric Company Profile Presentation</dc:title>
  <cp:lastModifiedBy>Truong Anh Tuan</cp:lastModifiedBy>
  <cp:revision>9</cp:revision>
  <dcterms:created xsi:type="dcterms:W3CDTF">2006-08-16T00:00:00Z</dcterms:created>
  <dcterms:modified xsi:type="dcterms:W3CDTF">2025-01-15T17:31:18Z</dcterms:modified>
  <dc:identifier>DAGbbrozlvk</dc:identifier>
</cp:coreProperties>
</file>