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70" r:id="rId6"/>
    <p:sldId id="309" r:id="rId7"/>
    <p:sldId id="264" r:id="rId8"/>
    <p:sldId id="278" r:id="rId9"/>
    <p:sldId id="312" r:id="rId10"/>
    <p:sldId id="314" r:id="rId11"/>
    <p:sldId id="285" r:id="rId12"/>
    <p:sldId id="319" r:id="rId13"/>
    <p:sldId id="275" r:id="rId14"/>
    <p:sldId id="313" r:id="rId15"/>
    <p:sldId id="315" r:id="rId16"/>
    <p:sldId id="316" r:id="rId17"/>
    <p:sldId id="317" r:id="rId18"/>
    <p:sldId id="318" r:id="rId19"/>
    <p:sldId id="310" r:id="rId20"/>
    <p:sldId id="320" r:id="rId21"/>
    <p:sldId id="288" r:id="rId22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SemiBold" panose="000007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ACA"/>
    <a:srgbClr val="003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9DF785-81DB-4B4E-93C4-9F091C379B9C}">
  <a:tblStyle styleId="{979DF785-81DB-4B4E-93C4-9F091C379B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22" y="72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fa940987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fa940987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9fa940987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9fa940987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>
          <a:extLst>
            <a:ext uri="{FF2B5EF4-FFF2-40B4-BE49-F238E27FC236}">
              <a16:creationId xmlns:a16="http://schemas.microsoft.com/office/drawing/2014/main" id="{C5D75286-F080-7AE7-B84C-591A59A1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fa940987_3_120:notes">
            <a:extLst>
              <a:ext uri="{FF2B5EF4-FFF2-40B4-BE49-F238E27FC236}">
                <a16:creationId xmlns:a16="http://schemas.microsoft.com/office/drawing/2014/main" id="{776DD488-EB27-2F7F-6018-355C15BA7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fa940987_3_120:notes">
            <a:extLst>
              <a:ext uri="{FF2B5EF4-FFF2-40B4-BE49-F238E27FC236}">
                <a16:creationId xmlns:a16="http://schemas.microsoft.com/office/drawing/2014/main" id="{F7570AC6-3B11-8268-095F-B64B0F0AC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730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>
          <a:extLst>
            <a:ext uri="{FF2B5EF4-FFF2-40B4-BE49-F238E27FC236}">
              <a16:creationId xmlns:a16="http://schemas.microsoft.com/office/drawing/2014/main" id="{AFED63FC-D79F-03FE-E2A9-EA90B9C6C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9fa940987_2_29:notes">
            <a:extLst>
              <a:ext uri="{FF2B5EF4-FFF2-40B4-BE49-F238E27FC236}">
                <a16:creationId xmlns:a16="http://schemas.microsoft.com/office/drawing/2014/main" id="{BDB46CF5-F8F8-8EBA-DC4B-C78C3B3DFB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9fa940987_2_29:notes">
            <a:extLst>
              <a:ext uri="{FF2B5EF4-FFF2-40B4-BE49-F238E27FC236}">
                <a16:creationId xmlns:a16="http://schemas.microsoft.com/office/drawing/2014/main" id="{64D75D0F-76E9-7B9E-1CBF-A7EAA9578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251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22032184-1036-247C-5D42-2EE979B7C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>
            <a:extLst>
              <a:ext uri="{FF2B5EF4-FFF2-40B4-BE49-F238E27FC236}">
                <a16:creationId xmlns:a16="http://schemas.microsoft.com/office/drawing/2014/main" id="{49956983-CC55-47A0-D304-CDF0AC9A74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>
            <a:extLst>
              <a:ext uri="{FF2B5EF4-FFF2-40B4-BE49-F238E27FC236}">
                <a16:creationId xmlns:a16="http://schemas.microsoft.com/office/drawing/2014/main" id="{B3D387B4-3474-1ABE-7788-54F8D0A97D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74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F687104F-74CA-EFF0-72FE-AD208076B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>
            <a:extLst>
              <a:ext uri="{FF2B5EF4-FFF2-40B4-BE49-F238E27FC236}">
                <a16:creationId xmlns:a16="http://schemas.microsoft.com/office/drawing/2014/main" id="{F8C22744-13CA-918D-DB11-987022BEF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>
            <a:extLst>
              <a:ext uri="{FF2B5EF4-FFF2-40B4-BE49-F238E27FC236}">
                <a16:creationId xmlns:a16="http://schemas.microsoft.com/office/drawing/2014/main" id="{558E0515-9BF5-3565-3CD5-E19B9F53E6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407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AF4BCA30-435C-0A76-5363-ED3E2D20C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>
            <a:extLst>
              <a:ext uri="{FF2B5EF4-FFF2-40B4-BE49-F238E27FC236}">
                <a16:creationId xmlns:a16="http://schemas.microsoft.com/office/drawing/2014/main" id="{DB914451-D29F-0A26-287B-A3377A07DB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>
            <a:extLst>
              <a:ext uri="{FF2B5EF4-FFF2-40B4-BE49-F238E27FC236}">
                <a16:creationId xmlns:a16="http://schemas.microsoft.com/office/drawing/2014/main" id="{19FBD215-5C18-B2B4-AC1F-9F6DFA86D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50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46EC7835-E4F5-8AB4-6B7C-A89EC9494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>
            <a:extLst>
              <a:ext uri="{FF2B5EF4-FFF2-40B4-BE49-F238E27FC236}">
                <a16:creationId xmlns:a16="http://schemas.microsoft.com/office/drawing/2014/main" id="{38534233-46F1-A725-6BE7-77F05E6D8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>
            <a:extLst>
              <a:ext uri="{FF2B5EF4-FFF2-40B4-BE49-F238E27FC236}">
                <a16:creationId xmlns:a16="http://schemas.microsoft.com/office/drawing/2014/main" id="{22257EBA-BD3B-A679-6F08-199F8AE63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262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9fa940987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9fa940987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>
          <a:extLst>
            <a:ext uri="{FF2B5EF4-FFF2-40B4-BE49-F238E27FC236}">
              <a16:creationId xmlns:a16="http://schemas.microsoft.com/office/drawing/2014/main" id="{484DC737-8CDC-F9F3-3DA3-74A8C230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>
            <a:extLst>
              <a:ext uri="{FF2B5EF4-FFF2-40B4-BE49-F238E27FC236}">
                <a16:creationId xmlns:a16="http://schemas.microsoft.com/office/drawing/2014/main" id="{6948D1DA-E388-CEAA-98BE-F67F74A93F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>
            <a:extLst>
              <a:ext uri="{FF2B5EF4-FFF2-40B4-BE49-F238E27FC236}">
                <a16:creationId xmlns:a16="http://schemas.microsoft.com/office/drawing/2014/main" id="{38C12298-41F6-08CF-DF37-E85A781B15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37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9fa94098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9fa94098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>
          <a:extLst>
            <a:ext uri="{FF2B5EF4-FFF2-40B4-BE49-F238E27FC236}">
              <a16:creationId xmlns:a16="http://schemas.microsoft.com/office/drawing/2014/main" id="{B069AE15-9596-A00A-0269-717962030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9fa940987_2_29:notes">
            <a:extLst>
              <a:ext uri="{FF2B5EF4-FFF2-40B4-BE49-F238E27FC236}">
                <a16:creationId xmlns:a16="http://schemas.microsoft.com/office/drawing/2014/main" id="{741792D7-3077-D126-1B5F-238DB104DA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9fa940987_2_29:notes">
            <a:extLst>
              <a:ext uri="{FF2B5EF4-FFF2-40B4-BE49-F238E27FC236}">
                <a16:creationId xmlns:a16="http://schemas.microsoft.com/office/drawing/2014/main" id="{5DEC8518-C1BC-7A2F-6929-E97C159F7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23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04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9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0" r:id="rId6"/>
    <p:sldLayoutId id="214748366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887506" y="1647328"/>
            <a:ext cx="8084980" cy="1848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/>
                </a:solidFill>
              </a:rPr>
              <a:t>GAME KẾT NỐI ỐNG NƯỚC TỪ ĐIỂM A ĐẾN B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6D09E-52F3-2D27-FED3-DBD6BA77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014" y="712822"/>
            <a:ext cx="3065472" cy="685672"/>
          </a:xfrm>
        </p:spPr>
        <p:txBody>
          <a:bodyPr/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ZLO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0E9DF-3794-11ED-A8D3-51D45349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55" y="1692952"/>
            <a:ext cx="2765646" cy="407798"/>
          </a:xfrm>
        </p:spPr>
        <p:txBody>
          <a:bodyPr/>
          <a:lstStyle/>
          <a:p>
            <a:r>
              <a:rPr lang="en-US" sz="1400" dirty="0" err="1">
                <a:solidFill>
                  <a:schemeClr val="bg2"/>
                </a:solidFill>
              </a:rPr>
              <a:t>Cấu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trúc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dữ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liệu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đường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ống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16" name="Picture 15" descr="A white pipe with black outline&#10;&#10;Description automatically generated">
            <a:extLst>
              <a:ext uri="{FF2B5EF4-FFF2-40B4-BE49-F238E27FC236}">
                <a16:creationId xmlns:a16="http://schemas.microsoft.com/office/drawing/2014/main" id="{FE902F5A-9285-7460-0F0A-D517BA15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37008" y="2100750"/>
            <a:ext cx="1278858" cy="12788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9E7D1C-3DA7-03A6-7DCD-8EDC2136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54" y="2256870"/>
            <a:ext cx="2673554" cy="11692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EB1584-ADDF-442A-EE5D-DE89EA459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455" y="3643401"/>
            <a:ext cx="3021823" cy="1083042"/>
          </a:xfrm>
          <a:prstGeom prst="rect">
            <a:avLst/>
          </a:prstGeom>
        </p:spPr>
      </p:pic>
      <p:pic>
        <p:nvPicPr>
          <p:cNvPr id="21" name="Picture 20" descr="A white column with black outline&#10;&#10;Description automatically generated">
            <a:extLst>
              <a:ext uri="{FF2B5EF4-FFF2-40B4-BE49-F238E27FC236}">
                <a16:creationId xmlns:a16="http://schemas.microsoft.com/office/drawing/2014/main" id="{38FA0A8F-5F78-DDD8-9C70-51781EC3B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4938" y="3507927"/>
            <a:ext cx="1218516" cy="12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72ACED-4527-0B0C-85AC-AC35392A4840}"/>
              </a:ext>
            </a:extLst>
          </p:cNvPr>
          <p:cNvSpPr txBox="1"/>
          <p:nvPr/>
        </p:nvSpPr>
        <p:spPr>
          <a:xfrm>
            <a:off x="244939" y="17123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2.1 </a:t>
            </a:r>
            <a:r>
              <a:rPr lang="vi-VN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Bài toán kết nối đường ống và mô hình đồ thị</a:t>
            </a:r>
            <a:endParaRPr lang="en-US" sz="20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73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"/>
          <p:cNvSpPr txBox="1">
            <a:spLocks noGrp="1"/>
          </p:cNvSpPr>
          <p:nvPr>
            <p:ph type="title"/>
          </p:nvPr>
        </p:nvSpPr>
        <p:spPr>
          <a:xfrm>
            <a:off x="464949" y="1477388"/>
            <a:ext cx="4610746" cy="487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2286000" algn="l"/>
              </a:tabLst>
            </a:pP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tả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ống</a:t>
            </a:r>
            <a:endParaRPr sz="1800" dirty="0"/>
          </a:p>
        </p:txBody>
      </p:sp>
      <p:sp>
        <p:nvSpPr>
          <p:cNvPr id="605" name="Google Shape;605;p59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9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D1313-226D-072C-D633-779D26B5522A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464949" y="1964892"/>
            <a:ext cx="46107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Bài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toán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đường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ống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được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hóa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thành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hướng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Mỗi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ô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lưới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đỉnh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lưới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ô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vuông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mỗi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ô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diện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đỉnh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cạnh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đỉnh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nếu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đường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ống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nhau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26A0CD-9C40-4FDA-361A-E26D830D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200" y="2517376"/>
            <a:ext cx="3353441" cy="15616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16C731-F560-840B-1CA2-32D3F7E2C276}"/>
              </a:ext>
            </a:extLst>
          </p:cNvPr>
          <p:cNvSpPr txBox="1"/>
          <p:nvPr/>
        </p:nvSpPr>
        <p:spPr>
          <a:xfrm>
            <a:off x="244939" y="17123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2.1 </a:t>
            </a:r>
            <a:r>
              <a:rPr lang="vi-VN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Bài toán kết nối đường ống và mô hình đồ thị</a:t>
            </a:r>
            <a:endParaRPr lang="en-US" sz="20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/>
      <p:bldP spid="3" grpId="0" build="p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22;p34">
            <a:extLst>
              <a:ext uri="{FF2B5EF4-FFF2-40B4-BE49-F238E27FC236}">
                <a16:creationId xmlns:a16="http://schemas.microsoft.com/office/drawing/2014/main" id="{B4E44968-19B0-8C7A-D979-6115C02B0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883" y="985012"/>
            <a:ext cx="3154680" cy="1260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bg2"/>
                </a:solidFill>
              </a:rPr>
              <a:t>Xét tính giải được của trò chơi</a:t>
            </a:r>
            <a:endParaRPr sz="3000" dirty="0">
              <a:solidFill>
                <a:schemeClr val="bg2"/>
              </a:solidFill>
            </a:endParaRPr>
          </a:p>
        </p:txBody>
      </p:sp>
      <p:pic>
        <p:nvPicPr>
          <p:cNvPr id="11266" name="Picture 2" descr="Solvability Royalty-Free Images, Stock ...">
            <a:extLst>
              <a:ext uri="{FF2B5EF4-FFF2-40B4-BE49-F238E27FC236}">
                <a16:creationId xmlns:a16="http://schemas.microsoft.com/office/drawing/2014/main" id="{939DD834-65C6-9B55-EDF8-8D9857B4C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6"/>
          <a:stretch/>
        </p:blipFill>
        <p:spPr bwMode="auto">
          <a:xfrm>
            <a:off x="3507757" y="985012"/>
            <a:ext cx="4344486" cy="32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"/>
          <p:cNvSpPr txBox="1">
            <a:spLocks noGrp="1"/>
          </p:cNvSpPr>
          <p:nvPr>
            <p:ph type="subTitle" idx="1"/>
          </p:nvPr>
        </p:nvSpPr>
        <p:spPr>
          <a:xfrm flipH="1">
            <a:off x="1270747" y="1069041"/>
            <a:ext cx="7528560" cy="949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Nhằm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tránh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trường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hợp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trò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chơi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không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thể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giải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được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chương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được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ứng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dụng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thêm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thuật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toán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tìm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đường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DFS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trước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hiện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người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53F30-D0F2-EE25-1338-D3BB7F07BD50}"/>
              </a:ext>
            </a:extLst>
          </p:cNvPr>
          <p:cNvSpPr txBox="1"/>
          <p:nvPr/>
        </p:nvSpPr>
        <p:spPr>
          <a:xfrm>
            <a:off x="457200" y="322362"/>
            <a:ext cx="521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bg2"/>
                </a:solidFill>
                <a:latin typeface="Montserrat" panose="00000500000000000000" pitchFamily="2" charset="0"/>
              </a:rPr>
              <a:t>2.2 Xét tính giải được của trò chơi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A6EBA-B6D9-D934-F500-9308537240DA}"/>
              </a:ext>
            </a:extLst>
          </p:cNvPr>
          <p:cNvSpPr txBox="1"/>
          <p:nvPr/>
        </p:nvSpPr>
        <p:spPr>
          <a:xfrm>
            <a:off x="2423160" y="249875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DFS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đảm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bảo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rằng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Đường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luôn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hợp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lệ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và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dẫn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đến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đích</a:t>
            </a:r>
            <a:endParaRPr lang="en-US" altLang="en-US" sz="160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Trò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chơi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luôn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có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thể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giải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được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64011E-E871-111B-7326-2D7FDBF7F528}"/>
              </a:ext>
            </a:extLst>
          </p:cNvPr>
          <p:cNvSpPr txBox="1"/>
          <p:nvPr/>
        </p:nvSpPr>
        <p:spPr>
          <a:xfrm>
            <a:off x="3200400" y="3664014"/>
            <a:ext cx="5646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Điều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này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không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chỉ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đảm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bảo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tính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khả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của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trò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chơi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còn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tạo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thử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thách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hấp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dẫn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người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chơi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 build="p"/>
      <p:bldP spid="11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>
          <a:extLst>
            <a:ext uri="{FF2B5EF4-FFF2-40B4-BE49-F238E27FC236}">
              <a16:creationId xmlns:a16="http://schemas.microsoft.com/office/drawing/2014/main" id="{E539FE0C-F49B-21D4-010C-E44AD1553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45F43-2FCD-01B9-3C2E-D2340AFBF5AF}"/>
              </a:ext>
            </a:extLst>
          </p:cNvPr>
          <p:cNvSpPr txBox="1"/>
          <p:nvPr/>
        </p:nvSpPr>
        <p:spPr>
          <a:xfrm>
            <a:off x="457200" y="322362"/>
            <a:ext cx="521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bg2"/>
                </a:solidFill>
                <a:latin typeface="Montserrat" panose="00000500000000000000" pitchFamily="2" charset="0"/>
              </a:rPr>
              <a:t>2.2 Xét tính giải được của trò chơi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B001FFF2-C61C-D954-0D20-846C881F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2705"/>
            <a:ext cx="7132320" cy="136431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Đảm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bảo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tính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hợp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lệ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của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đường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đi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DFS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kiểm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từng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ô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trong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lưới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đảm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bảo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mỗi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bước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nằm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trong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lưới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không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qua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ô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đã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thăm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trước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đó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hướng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trái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phải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lên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xuống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)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được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kiểm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ngẫu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nhiên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nhờ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hàm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random.shuffle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giúp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tạo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đường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không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lặp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lại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A11CA-6FC9-EA7B-992D-9995643278F8}"/>
              </a:ext>
            </a:extLst>
          </p:cNvPr>
          <p:cNvSpPr txBox="1"/>
          <p:nvPr/>
        </p:nvSpPr>
        <p:spPr>
          <a:xfrm>
            <a:off x="1882140" y="2462868"/>
            <a:ext cx="584454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Tránh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ngõ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cụt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bằng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backtracking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Nếu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một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ô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không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thể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tiếp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tục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dẫn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đến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end, DFS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sẽ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quay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lại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ô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trước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đó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thử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hướng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khác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Điều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này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đảm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bảo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rằng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mọi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đường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được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tạo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đều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có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thể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dẫn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đến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thúc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6A7E8-6AEB-4615-ACCC-244875CE1BF4}"/>
              </a:ext>
            </a:extLst>
          </p:cNvPr>
          <p:cNvSpPr txBox="1"/>
          <p:nvPr/>
        </p:nvSpPr>
        <p:spPr>
          <a:xfrm>
            <a:off x="3063240" y="3873000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quả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cuối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cùng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ontserrat" panose="00000500000000000000" pitchFamily="2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Nếu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DFS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hoàn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thành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nó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trả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về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một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danh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sách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(path)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tọa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độ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từ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start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đến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end,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đại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diện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đường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hợp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lệ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642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>
          <a:extLst>
            <a:ext uri="{FF2B5EF4-FFF2-40B4-BE49-F238E27FC236}">
              <a16:creationId xmlns:a16="http://schemas.microsoft.com/office/drawing/2014/main" id="{AC69F729-4306-941E-CC3C-1AADBB1FC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">
            <a:extLst>
              <a:ext uri="{FF2B5EF4-FFF2-40B4-BE49-F238E27FC236}">
                <a16:creationId xmlns:a16="http://schemas.microsoft.com/office/drawing/2014/main" id="{314524F6-7403-49A6-B573-4BCCE5C13E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07791" y="1676837"/>
            <a:ext cx="4459750" cy="178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dirty="0" err="1">
                <a:solidFill>
                  <a:schemeClr val="bg2"/>
                </a:solidFill>
              </a:rPr>
              <a:t>Ứng</a:t>
            </a:r>
            <a:r>
              <a:rPr lang="en-US" sz="3500" dirty="0">
                <a:solidFill>
                  <a:schemeClr val="bg2"/>
                </a:solidFill>
              </a:rPr>
              <a:t> </a:t>
            </a:r>
            <a:r>
              <a:rPr lang="en-US" sz="3500" dirty="0" err="1">
                <a:solidFill>
                  <a:schemeClr val="bg2"/>
                </a:solidFill>
              </a:rPr>
              <a:t>dụng</a:t>
            </a:r>
            <a:r>
              <a:rPr lang="en-US" sz="3500" dirty="0">
                <a:solidFill>
                  <a:schemeClr val="bg2"/>
                </a:solidFill>
              </a:rPr>
              <a:t> </a:t>
            </a:r>
            <a:r>
              <a:rPr lang="en-US" sz="3500" dirty="0" err="1">
                <a:solidFill>
                  <a:schemeClr val="bg2"/>
                </a:solidFill>
              </a:rPr>
              <a:t>thuật</a:t>
            </a:r>
            <a:r>
              <a:rPr lang="en-US" sz="3500" dirty="0">
                <a:solidFill>
                  <a:schemeClr val="bg2"/>
                </a:solidFill>
              </a:rPr>
              <a:t> </a:t>
            </a:r>
            <a:r>
              <a:rPr lang="en-US" sz="3500" dirty="0" err="1">
                <a:solidFill>
                  <a:schemeClr val="bg2"/>
                </a:solidFill>
              </a:rPr>
              <a:t>toán</a:t>
            </a:r>
            <a:r>
              <a:rPr lang="en-US" sz="3500" dirty="0">
                <a:solidFill>
                  <a:schemeClr val="bg2"/>
                </a:solidFill>
              </a:rPr>
              <a:t> </a:t>
            </a:r>
            <a:r>
              <a:rPr lang="en-US" sz="3500" dirty="0" err="1">
                <a:solidFill>
                  <a:schemeClr val="bg2"/>
                </a:solidFill>
              </a:rPr>
              <a:t>tìm</a:t>
            </a:r>
            <a:r>
              <a:rPr lang="en-US" sz="3500" dirty="0">
                <a:solidFill>
                  <a:schemeClr val="bg2"/>
                </a:solidFill>
              </a:rPr>
              <a:t> </a:t>
            </a:r>
            <a:r>
              <a:rPr lang="en-US" sz="3500" dirty="0" err="1">
                <a:solidFill>
                  <a:schemeClr val="bg2"/>
                </a:solidFill>
              </a:rPr>
              <a:t>đường</a:t>
            </a:r>
            <a:r>
              <a:rPr lang="en-US" sz="3500" dirty="0">
                <a:solidFill>
                  <a:schemeClr val="bg2"/>
                </a:solidFill>
              </a:rPr>
              <a:t> </a:t>
            </a:r>
            <a:r>
              <a:rPr lang="en-US" sz="3500" dirty="0" err="1">
                <a:solidFill>
                  <a:schemeClr val="bg2"/>
                </a:solidFill>
              </a:rPr>
              <a:t>vào</a:t>
            </a:r>
            <a:r>
              <a:rPr lang="en-US" sz="3500" dirty="0">
                <a:solidFill>
                  <a:schemeClr val="bg2"/>
                </a:solidFill>
              </a:rPr>
              <a:t> </a:t>
            </a:r>
            <a:r>
              <a:rPr lang="en-US" sz="3500" dirty="0" err="1">
                <a:solidFill>
                  <a:schemeClr val="bg2"/>
                </a:solidFill>
              </a:rPr>
              <a:t>chương</a:t>
            </a:r>
            <a:r>
              <a:rPr lang="en-US" sz="3500" dirty="0">
                <a:solidFill>
                  <a:schemeClr val="bg2"/>
                </a:solidFill>
              </a:rPr>
              <a:t> </a:t>
            </a:r>
            <a:r>
              <a:rPr lang="en-US" sz="3500" dirty="0" err="1">
                <a:solidFill>
                  <a:schemeClr val="bg2"/>
                </a:solidFill>
              </a:rPr>
              <a:t>trình</a:t>
            </a:r>
            <a:endParaRPr lang="vi-VN" sz="3500" dirty="0">
              <a:solidFill>
                <a:schemeClr val="bg2"/>
              </a:solidFill>
            </a:endParaRPr>
          </a:p>
        </p:txBody>
      </p:sp>
      <p:pic>
        <p:nvPicPr>
          <p:cNvPr id="6146" name="Picture 2" descr="Direction road signs - Free vector ...">
            <a:extLst>
              <a:ext uri="{FF2B5EF4-FFF2-40B4-BE49-F238E27FC236}">
                <a16:creationId xmlns:a16="http://schemas.microsoft.com/office/drawing/2014/main" id="{D722D1BC-5962-7702-20C4-27830149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60" y="1693731"/>
            <a:ext cx="2966231" cy="475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86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6ECA773D-2A0B-27A9-A570-524082A3D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>
            <a:extLst>
              <a:ext uri="{FF2B5EF4-FFF2-40B4-BE49-F238E27FC236}">
                <a16:creationId xmlns:a16="http://schemas.microsoft.com/office/drawing/2014/main" id="{B0131F59-76D7-6D85-DA4B-74BBC19BA0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064" y="139225"/>
            <a:ext cx="3711015" cy="47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2.3 Cách hoạt động</a:t>
            </a:r>
            <a:endParaRPr sz="2200" dirty="0"/>
          </a:p>
        </p:txBody>
      </p:sp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8EF8DFA8-1592-13EA-2FE4-E2CA6F619C1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4949" y="778684"/>
            <a:ext cx="7072127" cy="3846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Khởi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tạo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Tạo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sao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lưới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hiện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current_state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Tính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ban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đầu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current_score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Lặp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qua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ô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trong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lưới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qua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bắt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đầu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(A)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thúc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(B).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tìm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hướng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xoay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(90°, 180°, 270°)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ưu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từng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Cập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nhật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Nếu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tìm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được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hướng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xoay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tốt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Lưu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hướng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xoay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tốt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nhất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Cập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nhật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tổng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Thoát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vòng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lặp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Khi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hoặc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vượt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quá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lần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lặp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phép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  <a:latin typeface="Montserrat" panose="00000500000000000000" pitchFamily="2" charset="0"/>
            </a:endParaRPr>
          </a:p>
        </p:txBody>
      </p:sp>
      <p:sp>
        <p:nvSpPr>
          <p:cNvPr id="297" name="Google Shape;297;p39">
            <a:extLst>
              <a:ext uri="{FF2B5EF4-FFF2-40B4-BE49-F238E27FC236}">
                <a16:creationId xmlns:a16="http://schemas.microsoft.com/office/drawing/2014/main" id="{79781FDF-5790-3C84-6536-15CD02CCE323}"/>
              </a:ext>
            </a:extLst>
          </p:cNvPr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>
            <a:extLst>
              <a:ext uri="{FF2B5EF4-FFF2-40B4-BE49-F238E27FC236}">
                <a16:creationId xmlns:a16="http://schemas.microsoft.com/office/drawing/2014/main" id="{453BB400-B7C6-B858-A7DE-826D9D69830E}"/>
              </a:ext>
            </a:extLst>
          </p:cNvPr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21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  <p:bldP spid="29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35EFD4CF-2551-458E-DBA0-FF924BF9B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>
            <a:extLst>
              <a:ext uri="{FF2B5EF4-FFF2-40B4-BE49-F238E27FC236}">
                <a16:creationId xmlns:a16="http://schemas.microsoft.com/office/drawing/2014/main" id="{E9D3E97F-1F82-D7F3-952E-D37107121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05" y="1084105"/>
            <a:ext cx="2924560" cy="47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Cải thiện điểm số </a:t>
            </a:r>
            <a:endParaRPr sz="2200" dirty="0"/>
          </a:p>
        </p:txBody>
      </p:sp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85776DE5-3CA1-D710-261E-73001CEC91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03989" y="1723564"/>
            <a:ext cx="6956931" cy="2335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Nếu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không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có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cải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thiện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sau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khi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duyệt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qua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tất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cả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ô: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Chọn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ngẫu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nhiên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5 ô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trừ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B).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Xoay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ống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ô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này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nghiệm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cấu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Tính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số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tối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100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hoàn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hảo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từ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đến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B.</a:t>
            </a:r>
          </a:p>
        </p:txBody>
      </p:sp>
      <p:sp>
        <p:nvSpPr>
          <p:cNvPr id="297" name="Google Shape;297;p39">
            <a:extLst>
              <a:ext uri="{FF2B5EF4-FFF2-40B4-BE49-F238E27FC236}">
                <a16:creationId xmlns:a16="http://schemas.microsoft.com/office/drawing/2014/main" id="{5A3B42FF-330F-6219-8215-D447DCAB46AA}"/>
              </a:ext>
            </a:extLst>
          </p:cNvPr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>
            <a:extLst>
              <a:ext uri="{FF2B5EF4-FFF2-40B4-BE49-F238E27FC236}">
                <a16:creationId xmlns:a16="http://schemas.microsoft.com/office/drawing/2014/main" id="{F2DBA00B-6689-052D-A216-116D3117EE4B}"/>
              </a:ext>
            </a:extLst>
          </p:cNvPr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5;p39">
            <a:extLst>
              <a:ext uri="{FF2B5EF4-FFF2-40B4-BE49-F238E27FC236}">
                <a16:creationId xmlns:a16="http://schemas.microsoft.com/office/drawing/2014/main" id="{8032CFD7-87DF-8674-0709-C940B365BDB8}"/>
              </a:ext>
            </a:extLst>
          </p:cNvPr>
          <p:cNvSpPr txBox="1">
            <a:spLocks/>
          </p:cNvSpPr>
          <p:nvPr/>
        </p:nvSpPr>
        <p:spPr>
          <a:xfrm>
            <a:off x="358064" y="139225"/>
            <a:ext cx="3711015" cy="47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200" dirty="0"/>
              <a:t>2.3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123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  <p:bldP spid="296" grpId="0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5E06806E-C2EC-E810-65B4-ED35A6EAD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>
            <a:extLst>
              <a:ext uri="{FF2B5EF4-FFF2-40B4-BE49-F238E27FC236}">
                <a16:creationId xmlns:a16="http://schemas.microsoft.com/office/drawing/2014/main" id="{68F31405-EFDB-A863-7418-4125E257AA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065" y="139225"/>
            <a:ext cx="2924560" cy="47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Công cụ tính điểm</a:t>
            </a:r>
            <a:endParaRPr sz="2200" dirty="0"/>
          </a:p>
        </p:txBody>
      </p:sp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B8E72D11-0E51-A811-94D1-0D5F2EC2BFD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4949" y="778684"/>
            <a:ext cx="6977998" cy="3846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Hàm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calculate_score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Khởi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tạo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dụng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thuật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toán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Depth-First Search (DFS)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duyệt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từ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đến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B.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Duy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trì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sách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ô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(visited).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Điều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kiện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dừng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Nếu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đến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được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B,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100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Cách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tính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hướng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phải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dưới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Đếm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lượng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ô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hợp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quả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từ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0-100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dựa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hoàn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thiện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  <a:latin typeface="Montserrat" panose="00000500000000000000" pitchFamily="2" charset="0"/>
            </a:endParaRPr>
          </a:p>
        </p:txBody>
      </p:sp>
      <p:sp>
        <p:nvSpPr>
          <p:cNvPr id="297" name="Google Shape;297;p39">
            <a:extLst>
              <a:ext uri="{FF2B5EF4-FFF2-40B4-BE49-F238E27FC236}">
                <a16:creationId xmlns:a16="http://schemas.microsoft.com/office/drawing/2014/main" id="{0A6FAD42-E54C-F743-A45F-824BB4D10A79}"/>
              </a:ext>
            </a:extLst>
          </p:cNvPr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>
            <a:extLst>
              <a:ext uri="{FF2B5EF4-FFF2-40B4-BE49-F238E27FC236}">
                <a16:creationId xmlns:a16="http://schemas.microsoft.com/office/drawing/2014/main" id="{E9BF9443-691E-9C2C-272E-531F4BE1A463}"/>
              </a:ext>
            </a:extLst>
          </p:cNvPr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0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  <p:bldP spid="29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8CB788CA-A610-6C62-A6C3-3EEB4E95E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>
            <a:extLst>
              <a:ext uri="{FF2B5EF4-FFF2-40B4-BE49-F238E27FC236}">
                <a16:creationId xmlns:a16="http://schemas.microsoft.com/office/drawing/2014/main" id="{103F0E1F-BE71-32E7-E77A-CBB9BD5D57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375" y="2227049"/>
            <a:ext cx="4951256" cy="1141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luận</a:t>
            </a:r>
            <a:endParaRPr dirty="0"/>
          </a:p>
        </p:txBody>
      </p:sp>
      <p:sp>
        <p:nvSpPr>
          <p:cNvPr id="499" name="Google Shape;499;p53">
            <a:extLst>
              <a:ext uri="{FF2B5EF4-FFF2-40B4-BE49-F238E27FC236}">
                <a16:creationId xmlns:a16="http://schemas.microsoft.com/office/drawing/2014/main" id="{3655E83C-D532-C8F7-D033-3067B8DC56B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1921412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779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MỤC LỤC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085624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Giới thiệu</a:t>
            </a:r>
            <a:endParaRPr sz="2000"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493074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085624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Giới thiệu trò chơi và mục tiêu của đề tài</a:t>
            </a:r>
            <a:endParaRPr sz="1600"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085623" y="2868777"/>
            <a:ext cx="330003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Cách thức triển khai</a:t>
            </a:r>
            <a:endParaRPr sz="20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493074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085624" y="3298325"/>
            <a:ext cx="254062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ống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556456" y="1991972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Kết luận</a:t>
            </a:r>
            <a:endParaRPr sz="2000"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967206" y="2083647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556606" y="2421522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hạn</a:t>
            </a:r>
            <a:r>
              <a:rPr lang="en-US" sz="1600" dirty="0"/>
              <a:t> </a:t>
            </a:r>
            <a:r>
              <a:rPr lang="en-US" sz="1600" dirty="0" err="1"/>
              <a:t>chế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C616BE-A39F-61E2-A463-659C0B1A3016}"/>
              </a:ext>
            </a:extLst>
          </p:cNvPr>
          <p:cNvSpPr txBox="1"/>
          <p:nvPr/>
        </p:nvSpPr>
        <p:spPr>
          <a:xfrm>
            <a:off x="345517" y="345193"/>
            <a:ext cx="19090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3. </a:t>
            </a:r>
            <a:r>
              <a:rPr lang="en-US" sz="2200" b="1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Kết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Luận</a:t>
            </a:r>
            <a:endParaRPr lang="en-US" sz="22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7863C-5FCA-1E12-2D10-D8EDE1AC25E0}"/>
              </a:ext>
            </a:extLst>
          </p:cNvPr>
          <p:cNvSpPr txBox="1"/>
          <p:nvPr/>
        </p:nvSpPr>
        <p:spPr>
          <a:xfrm>
            <a:off x="422298" y="776079"/>
            <a:ext cx="51725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600"/>
              </a:spcBef>
              <a:spcAft>
                <a:spcPts val="600"/>
              </a:spcAft>
              <a:buClrTx/>
            </a:pPr>
            <a:endParaRPr lang="en-US" altLang="en-US" sz="180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Dự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án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đã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đạt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mục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tiêu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chính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nhưng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cần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cải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thiện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hạn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chế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Định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hướng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phát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triển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sẽ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mở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rộng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và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hoàn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thiện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trò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chơi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200" dirty="0" err="1">
                <a:solidFill>
                  <a:schemeClr val="bg2"/>
                </a:solidFill>
                <a:latin typeface="Montserrat" panose="00000500000000000000" pitchFamily="2" charset="0"/>
              </a:rPr>
              <a:t>hơn</a:t>
            </a:r>
            <a:r>
              <a:rPr lang="en-US" altLang="en-US" sz="2200" dirty="0">
                <a:solidFill>
                  <a:schemeClr val="bg2"/>
                </a:solidFill>
                <a:latin typeface="Montserrat" panose="000005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60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62"/>
          <p:cNvSpPr/>
          <p:nvPr/>
        </p:nvSpPr>
        <p:spPr>
          <a:xfrm>
            <a:off x="823351" y="292697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62"/>
          <p:cNvGrpSpPr/>
          <p:nvPr/>
        </p:nvGrpSpPr>
        <p:grpSpPr>
          <a:xfrm>
            <a:off x="1343892" y="2926915"/>
            <a:ext cx="407432" cy="407391"/>
            <a:chOff x="812101" y="2571761"/>
            <a:chExt cx="417066" cy="417024"/>
          </a:xfrm>
        </p:grpSpPr>
        <p:sp>
          <p:nvSpPr>
            <p:cNvPr id="652" name="Google Shape;652;p62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2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2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2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62"/>
          <p:cNvGrpSpPr/>
          <p:nvPr/>
        </p:nvGrpSpPr>
        <p:grpSpPr>
          <a:xfrm>
            <a:off x="1864486" y="2926915"/>
            <a:ext cx="407391" cy="407391"/>
            <a:chOff x="1323129" y="2571761"/>
            <a:chExt cx="417024" cy="417024"/>
          </a:xfrm>
        </p:grpSpPr>
        <p:sp>
          <p:nvSpPr>
            <p:cNvPr id="657" name="Google Shape;657;p62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2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2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2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A38051B-A9FE-7300-3EB5-B4354B067EBE}"/>
              </a:ext>
            </a:extLst>
          </p:cNvPr>
          <p:cNvSpPr/>
          <p:nvPr/>
        </p:nvSpPr>
        <p:spPr>
          <a:xfrm>
            <a:off x="296546" y="2647047"/>
            <a:ext cx="4949629" cy="16692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904056" y="271736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nối ống nước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DCD1A-34C0-0A40-F603-6C4ECCBCC7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9191" y="1186277"/>
            <a:ext cx="394336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3BA3"/>
                </a:solidFill>
                <a:effectLst/>
                <a:latin typeface="Montserrat" panose="00000500000000000000" pitchFamily="2" charset="0"/>
              </a:rPr>
              <a:t>Thể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BA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3BA3"/>
                </a:solidFill>
                <a:effectLst/>
                <a:latin typeface="Montserrat" panose="00000500000000000000" pitchFamily="2" charset="0"/>
              </a:rPr>
              <a:t>loại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giải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đố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3BA3"/>
                </a:solidFill>
                <a:effectLst/>
                <a:latin typeface="Montserrat" panose="00000500000000000000" pitchFamily="2" charset="0"/>
              </a:rPr>
              <a:t>Mục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BA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3BA3"/>
                </a:solidFill>
                <a:effectLst/>
                <a:latin typeface="Montserrat" panose="00000500000000000000" pitchFamily="2" charset="0"/>
              </a:rPr>
              <a:t>tiêu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BA3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Sắp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xếp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đoạn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ống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tạo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thành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một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đường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ống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liên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tục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từ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bắt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đầu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đến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thúc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3BA3"/>
                </a:solidFill>
                <a:effectLst/>
                <a:latin typeface="Montserrat" panose="00000500000000000000" pitchFamily="2" charset="0"/>
              </a:rPr>
              <a:t>Đặc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BA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3BA3"/>
                </a:solidFill>
                <a:effectLst/>
                <a:latin typeface="Montserrat" panose="00000500000000000000" pitchFamily="2" charset="0"/>
              </a:rPr>
              <a:t>điểm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BA3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trực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quan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hiểu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phù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hợp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nhiều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đối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tượng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34F7F-BDCC-A275-0B06-CEC57256C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40" y="1278610"/>
            <a:ext cx="3137261" cy="386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/>
          <p:nvPr/>
        </p:nvSpPr>
        <p:spPr>
          <a:xfrm>
            <a:off x="3776100" y="3095234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4"/>
          <p:cNvSpPr/>
          <p:nvPr/>
        </p:nvSpPr>
        <p:spPr>
          <a:xfrm>
            <a:off x="3776100" y="1458534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4"/>
          <p:cNvSpPr/>
          <p:nvPr/>
        </p:nvSpPr>
        <p:spPr>
          <a:xfrm>
            <a:off x="3776100" y="550734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44"/>
          <p:cNvCxnSpPr/>
          <p:nvPr/>
        </p:nvCxnSpPr>
        <p:spPr>
          <a:xfrm>
            <a:off x="3394575" y="2392934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44"/>
          <p:cNvCxnSpPr/>
          <p:nvPr/>
        </p:nvCxnSpPr>
        <p:spPr>
          <a:xfrm>
            <a:off x="3399900" y="3300134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44"/>
          <p:cNvCxnSpPr/>
          <p:nvPr/>
        </p:nvCxnSpPr>
        <p:spPr>
          <a:xfrm>
            <a:off x="3408975" y="2392934"/>
            <a:ext cx="5100" cy="9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4"/>
          <p:cNvCxnSpPr/>
          <p:nvPr/>
        </p:nvCxnSpPr>
        <p:spPr>
          <a:xfrm>
            <a:off x="3390050" y="751009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44"/>
          <p:cNvCxnSpPr/>
          <p:nvPr/>
        </p:nvCxnSpPr>
        <p:spPr>
          <a:xfrm>
            <a:off x="2983139" y="2399821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4"/>
          <p:cNvCxnSpPr/>
          <p:nvPr/>
        </p:nvCxnSpPr>
        <p:spPr>
          <a:xfrm>
            <a:off x="3395375" y="1658209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44"/>
          <p:cNvCxnSpPr/>
          <p:nvPr/>
        </p:nvCxnSpPr>
        <p:spPr>
          <a:xfrm>
            <a:off x="2566585" y="2403292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4"/>
          <p:cNvCxnSpPr/>
          <p:nvPr/>
        </p:nvCxnSpPr>
        <p:spPr>
          <a:xfrm>
            <a:off x="2149234" y="2405783"/>
            <a:ext cx="4251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7" name="Google Shape;397;p44"/>
          <p:cNvSpPr txBox="1">
            <a:spLocks noGrp="1"/>
          </p:cNvSpPr>
          <p:nvPr>
            <p:ph type="subTitle" idx="4294967295"/>
          </p:nvPr>
        </p:nvSpPr>
        <p:spPr>
          <a:xfrm>
            <a:off x="0" y="2411413"/>
            <a:ext cx="13652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Company Profit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00" name="Google Shape;400;p44"/>
          <p:cNvSpPr txBox="1">
            <a:spLocks noGrp="1"/>
          </p:cNvSpPr>
          <p:nvPr>
            <p:ph type="subTitle" idx="4294967295"/>
          </p:nvPr>
        </p:nvSpPr>
        <p:spPr>
          <a:xfrm>
            <a:off x="3861900" y="542734"/>
            <a:ext cx="1590675" cy="411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DFS</a:t>
            </a:r>
            <a:r>
              <a:rPr lang="en" sz="1400" dirty="0">
                <a:solidFill>
                  <a:schemeClr val="dk1"/>
                </a:solidFill>
              </a:rPr>
              <a:t>/BFS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1" name="Google Shape;401;p44"/>
          <p:cNvSpPr txBox="1">
            <a:spLocks noGrp="1"/>
          </p:cNvSpPr>
          <p:nvPr>
            <p:ph type="subTitle" idx="4294967295"/>
          </p:nvPr>
        </p:nvSpPr>
        <p:spPr>
          <a:xfrm>
            <a:off x="6562021" y="2168937"/>
            <a:ext cx="2149234" cy="41275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bg1"/>
                </a:solidFill>
              </a:rPr>
              <a:t>G</a:t>
            </a:r>
            <a:r>
              <a:rPr lang="en-US" sz="1400" dirty="0" err="1">
                <a:solidFill>
                  <a:schemeClr val="bg1"/>
                </a:solidFill>
              </a:rPr>
              <a:t>ame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nối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ống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nước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4294967295"/>
          </p:nvPr>
        </p:nvSpPr>
        <p:spPr>
          <a:xfrm>
            <a:off x="3861900" y="1452627"/>
            <a:ext cx="1590675" cy="411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A-Star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3" name="Google Shape;403;p44"/>
          <p:cNvSpPr txBox="1">
            <a:spLocks noGrp="1"/>
          </p:cNvSpPr>
          <p:nvPr>
            <p:ph type="subTitle" idx="4294967295"/>
          </p:nvPr>
        </p:nvSpPr>
        <p:spPr>
          <a:xfrm>
            <a:off x="3791265" y="3074920"/>
            <a:ext cx="1590675" cy="41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Hill Climbing</a:t>
            </a:r>
          </a:p>
        </p:txBody>
      </p:sp>
      <p:sp>
        <p:nvSpPr>
          <p:cNvPr id="390" name="Google Shape;390;p44"/>
          <p:cNvSpPr/>
          <p:nvPr/>
        </p:nvSpPr>
        <p:spPr>
          <a:xfrm>
            <a:off x="533484" y="1740983"/>
            <a:ext cx="1867050" cy="13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4"/>
          <p:cNvSpPr/>
          <p:nvPr/>
        </p:nvSpPr>
        <p:spPr>
          <a:xfrm>
            <a:off x="3776100" y="2187434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4" name="Google Shape;404;p44"/>
          <p:cNvCxnSpPr/>
          <p:nvPr/>
        </p:nvCxnSpPr>
        <p:spPr>
          <a:xfrm>
            <a:off x="3410151" y="1450634"/>
            <a:ext cx="10500" cy="164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44"/>
          <p:cNvCxnSpPr/>
          <p:nvPr/>
        </p:nvCxnSpPr>
        <p:spPr>
          <a:xfrm>
            <a:off x="3404450" y="751009"/>
            <a:ext cx="5100" cy="9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00;p44">
            <a:extLst>
              <a:ext uri="{FF2B5EF4-FFF2-40B4-BE49-F238E27FC236}">
                <a16:creationId xmlns:a16="http://schemas.microsoft.com/office/drawing/2014/main" id="{E721DAEF-7E18-CCE3-3CF6-F52E45F470FB}"/>
              </a:ext>
            </a:extLst>
          </p:cNvPr>
          <p:cNvSpPr txBox="1">
            <a:spLocks/>
          </p:cNvSpPr>
          <p:nvPr/>
        </p:nvSpPr>
        <p:spPr>
          <a:xfrm>
            <a:off x="739218" y="2032075"/>
            <a:ext cx="1533173" cy="69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b="1" dirty="0" err="1">
                <a:solidFill>
                  <a:schemeClr val="bg1"/>
                </a:solidFill>
              </a:rPr>
              <a:t>Thuật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toán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tìm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đường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Google Shape;403;p44">
            <a:extLst>
              <a:ext uri="{FF2B5EF4-FFF2-40B4-BE49-F238E27FC236}">
                <a16:creationId xmlns:a16="http://schemas.microsoft.com/office/drawing/2014/main" id="{9058194D-CFC9-6A91-CE27-EAEC9EB42FF0}"/>
              </a:ext>
            </a:extLst>
          </p:cNvPr>
          <p:cNvSpPr txBox="1">
            <a:spLocks/>
          </p:cNvSpPr>
          <p:nvPr/>
        </p:nvSpPr>
        <p:spPr>
          <a:xfrm>
            <a:off x="3849162" y="2171788"/>
            <a:ext cx="15906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US" sz="1400" dirty="0">
                <a:solidFill>
                  <a:schemeClr val="dk1"/>
                </a:solidFill>
              </a:rPr>
              <a:t>Dijkstra</a:t>
            </a:r>
          </a:p>
        </p:txBody>
      </p:sp>
      <p:sp>
        <p:nvSpPr>
          <p:cNvPr id="7" name="Google Shape;396;p44">
            <a:extLst>
              <a:ext uri="{FF2B5EF4-FFF2-40B4-BE49-F238E27FC236}">
                <a16:creationId xmlns:a16="http://schemas.microsoft.com/office/drawing/2014/main" id="{F2D24BDF-3BD5-5798-241D-58FE5E923E65}"/>
              </a:ext>
            </a:extLst>
          </p:cNvPr>
          <p:cNvSpPr/>
          <p:nvPr/>
        </p:nvSpPr>
        <p:spPr>
          <a:xfrm>
            <a:off x="3776100" y="3983870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381;p44">
            <a:extLst>
              <a:ext uri="{FF2B5EF4-FFF2-40B4-BE49-F238E27FC236}">
                <a16:creationId xmlns:a16="http://schemas.microsoft.com/office/drawing/2014/main" id="{19E8EBF2-11B6-2E8E-25E5-DED85498B402}"/>
              </a:ext>
            </a:extLst>
          </p:cNvPr>
          <p:cNvCxnSpPr/>
          <p:nvPr/>
        </p:nvCxnSpPr>
        <p:spPr>
          <a:xfrm>
            <a:off x="3399900" y="4188770"/>
            <a:ext cx="4251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03;p44">
            <a:extLst>
              <a:ext uri="{FF2B5EF4-FFF2-40B4-BE49-F238E27FC236}">
                <a16:creationId xmlns:a16="http://schemas.microsoft.com/office/drawing/2014/main" id="{03D0D453-AD85-EFC8-8F55-3FB1256F57DA}"/>
              </a:ext>
            </a:extLst>
          </p:cNvPr>
          <p:cNvSpPr txBox="1">
            <a:spLocks/>
          </p:cNvSpPr>
          <p:nvPr/>
        </p:nvSpPr>
        <p:spPr>
          <a:xfrm>
            <a:off x="4364703" y="3878314"/>
            <a:ext cx="15906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" sz="2300" b="1" dirty="0">
                <a:solidFill>
                  <a:schemeClr val="dk1"/>
                </a:solidFill>
              </a:rPr>
              <a:t>…</a:t>
            </a:r>
          </a:p>
        </p:txBody>
      </p:sp>
      <p:cxnSp>
        <p:nvCxnSpPr>
          <p:cNvPr id="10" name="Google Shape;382;p44">
            <a:extLst>
              <a:ext uri="{FF2B5EF4-FFF2-40B4-BE49-F238E27FC236}">
                <a16:creationId xmlns:a16="http://schemas.microsoft.com/office/drawing/2014/main" id="{9F3705B4-5B27-D75C-5572-8E5973B422F7}"/>
              </a:ext>
            </a:extLst>
          </p:cNvPr>
          <p:cNvCxnSpPr/>
          <p:nvPr/>
        </p:nvCxnSpPr>
        <p:spPr>
          <a:xfrm>
            <a:off x="3414723" y="3278229"/>
            <a:ext cx="5100" cy="90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B41C88-C0A6-0691-832C-71CA4AF316F8}"/>
              </a:ext>
            </a:extLst>
          </p:cNvPr>
          <p:cNvCxnSpPr>
            <a:cxnSpLocks/>
            <a:stCxn id="401" idx="1"/>
            <a:endCxn id="396" idx="3"/>
          </p:cNvCxnSpPr>
          <p:nvPr/>
        </p:nvCxnSpPr>
        <p:spPr>
          <a:xfrm flipH="1">
            <a:off x="5367900" y="2375312"/>
            <a:ext cx="1194121" cy="92572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7BCC4B-7EE3-07F5-7455-7052F31E2671}"/>
              </a:ext>
            </a:extLst>
          </p:cNvPr>
          <p:cNvCxnSpPr>
            <a:cxnSpLocks/>
            <a:stCxn id="401" idx="1"/>
            <a:endCxn id="400" idx="3"/>
          </p:cNvCxnSpPr>
          <p:nvPr/>
        </p:nvCxnSpPr>
        <p:spPr>
          <a:xfrm flipH="1" flipV="1">
            <a:off x="5452575" y="748315"/>
            <a:ext cx="1109446" cy="1626997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>
          <a:extLst>
            <a:ext uri="{FF2B5EF4-FFF2-40B4-BE49-F238E27FC236}">
              <a16:creationId xmlns:a16="http://schemas.microsoft.com/office/drawing/2014/main" id="{1A078ADC-043E-6418-81BA-44D6C2888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>
            <a:extLst>
              <a:ext uri="{FF2B5EF4-FFF2-40B4-BE49-F238E27FC236}">
                <a16:creationId xmlns:a16="http://schemas.microsoft.com/office/drawing/2014/main" id="{5E4715B6-188B-67A0-28A3-74D965C4E9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6712" y="2464231"/>
            <a:ext cx="4941565" cy="1968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Cách thức triển khai</a:t>
            </a:r>
            <a:endParaRPr dirty="0"/>
          </a:p>
        </p:txBody>
      </p:sp>
      <p:sp>
        <p:nvSpPr>
          <p:cNvPr id="224" name="Google Shape;224;p34">
            <a:extLst>
              <a:ext uri="{FF2B5EF4-FFF2-40B4-BE49-F238E27FC236}">
                <a16:creationId xmlns:a16="http://schemas.microsoft.com/office/drawing/2014/main" id="{8288FB89-D468-0110-30C5-2C03660F7B1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765009" y="1429950"/>
            <a:ext cx="1944809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76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3 Vấn đề cần giải quyết của chương trình </a:t>
            </a:r>
            <a:endParaRPr sz="2600" dirty="0"/>
          </a:p>
        </p:txBody>
      </p:sp>
      <p:sp>
        <p:nvSpPr>
          <p:cNvPr id="276" name="Google Shape;276;p38"/>
          <p:cNvSpPr txBox="1">
            <a:spLocks noGrp="1"/>
          </p:cNvSpPr>
          <p:nvPr>
            <p:ph type="subTitle" idx="4294967295"/>
          </p:nvPr>
        </p:nvSpPr>
        <p:spPr>
          <a:xfrm>
            <a:off x="997548" y="3751523"/>
            <a:ext cx="2797852" cy="885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Tính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có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thể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giải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được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của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trò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chơi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subTitle" idx="4294967295"/>
          </p:nvPr>
        </p:nvSpPr>
        <p:spPr>
          <a:xfrm>
            <a:off x="309480" y="2049939"/>
            <a:ext cx="2797852" cy="673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Cách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định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nghĩa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các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đường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ống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subTitle" idx="4294967295"/>
          </p:nvPr>
        </p:nvSpPr>
        <p:spPr>
          <a:xfrm>
            <a:off x="6067130" y="1982727"/>
            <a:ext cx="3039604" cy="868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Ứng dụng thuật toán leo đồi vào như thế nào?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4294967295"/>
          </p:nvPr>
        </p:nvSpPr>
        <p:spPr>
          <a:xfrm>
            <a:off x="6156821" y="3462290"/>
            <a:ext cx="902886" cy="407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Game</a:t>
            </a:r>
            <a:endParaRPr b="1" dirty="0">
              <a:solidFill>
                <a:schemeClr val="accent1"/>
              </a:solidFill>
            </a:endParaRPr>
          </a:p>
        </p:txBody>
      </p:sp>
      <p:grpSp>
        <p:nvGrpSpPr>
          <p:cNvPr id="268" name="Google Shape;268;p38"/>
          <p:cNvGrpSpPr/>
          <p:nvPr/>
        </p:nvGrpSpPr>
        <p:grpSpPr>
          <a:xfrm>
            <a:off x="3237103" y="1771362"/>
            <a:ext cx="2732524" cy="2534329"/>
            <a:chOff x="1617750" y="1930125"/>
            <a:chExt cx="2269350" cy="2104750"/>
          </a:xfrm>
        </p:grpSpPr>
        <p:sp>
          <p:nvSpPr>
            <p:cNvPr id="269" name="Google Shape;269;p38"/>
            <p:cNvSpPr/>
            <p:nvPr/>
          </p:nvSpPr>
          <p:spPr>
            <a:xfrm>
              <a:off x="1617750" y="1930125"/>
              <a:ext cx="1134975" cy="1269225"/>
            </a:xfrm>
            <a:custGeom>
              <a:avLst/>
              <a:gdLst/>
              <a:ahLst/>
              <a:cxnLst/>
              <a:rect l="l" t="t" r="r" b="b"/>
              <a:pathLst>
                <a:path w="45399" h="50769" extrusionOk="0">
                  <a:moveTo>
                    <a:pt x="25575" y="1"/>
                  </a:moveTo>
                  <a:cubicBezTo>
                    <a:pt x="11442" y="1"/>
                    <a:pt x="0" y="11443"/>
                    <a:pt x="0" y="25575"/>
                  </a:cubicBezTo>
                  <a:cubicBezTo>
                    <a:pt x="0" y="38208"/>
                    <a:pt x="9156" y="48685"/>
                    <a:pt x="21194" y="50769"/>
                  </a:cubicBezTo>
                  <a:cubicBezTo>
                    <a:pt x="24063" y="41911"/>
                    <a:pt x="31600" y="35184"/>
                    <a:pt x="40898" y="33493"/>
                  </a:cubicBezTo>
                  <a:cubicBezTo>
                    <a:pt x="40077" y="30993"/>
                    <a:pt x="39648" y="28337"/>
                    <a:pt x="39648" y="25575"/>
                  </a:cubicBezTo>
                  <a:cubicBezTo>
                    <a:pt x="39648" y="19455"/>
                    <a:pt x="41803" y="13824"/>
                    <a:pt x="45399" y="9418"/>
                  </a:cubicBezTo>
                  <a:cubicBezTo>
                    <a:pt x="40708" y="3680"/>
                    <a:pt x="33564" y="1"/>
                    <a:pt x="25575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2752125" y="1930125"/>
              <a:ext cx="1134975" cy="1268050"/>
            </a:xfrm>
            <a:custGeom>
              <a:avLst/>
              <a:gdLst/>
              <a:ahLst/>
              <a:cxnLst/>
              <a:rect l="l" t="t" r="r" b="b"/>
              <a:pathLst>
                <a:path w="45399" h="50722" extrusionOk="0">
                  <a:moveTo>
                    <a:pt x="19824" y="1"/>
                  </a:moveTo>
                  <a:cubicBezTo>
                    <a:pt x="11835" y="1"/>
                    <a:pt x="4691" y="3680"/>
                    <a:pt x="0" y="9418"/>
                  </a:cubicBezTo>
                  <a:cubicBezTo>
                    <a:pt x="3596" y="13824"/>
                    <a:pt x="5751" y="19444"/>
                    <a:pt x="5751" y="25575"/>
                  </a:cubicBezTo>
                  <a:cubicBezTo>
                    <a:pt x="5751" y="28326"/>
                    <a:pt x="5322" y="30957"/>
                    <a:pt x="4513" y="33445"/>
                  </a:cubicBezTo>
                  <a:cubicBezTo>
                    <a:pt x="13919" y="35064"/>
                    <a:pt x="21574" y="41815"/>
                    <a:pt x="24456" y="50721"/>
                  </a:cubicBezTo>
                  <a:cubicBezTo>
                    <a:pt x="36374" y="48530"/>
                    <a:pt x="45399" y="38101"/>
                    <a:pt x="45399" y="25575"/>
                  </a:cubicBezTo>
                  <a:cubicBezTo>
                    <a:pt x="45399" y="11443"/>
                    <a:pt x="33957" y="1"/>
                    <a:pt x="1982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608650" y="2165575"/>
              <a:ext cx="287250" cy="601875"/>
            </a:xfrm>
            <a:custGeom>
              <a:avLst/>
              <a:gdLst/>
              <a:ahLst/>
              <a:cxnLst/>
              <a:rect l="l" t="t" r="r" b="b"/>
              <a:pathLst>
                <a:path w="11490" h="24075" extrusionOk="0">
                  <a:moveTo>
                    <a:pt x="5739" y="0"/>
                  </a:moveTo>
                  <a:cubicBezTo>
                    <a:pt x="2155" y="4406"/>
                    <a:pt x="0" y="10026"/>
                    <a:pt x="0" y="16157"/>
                  </a:cubicBezTo>
                  <a:cubicBezTo>
                    <a:pt x="12" y="18908"/>
                    <a:pt x="465" y="21575"/>
                    <a:pt x="1262" y="24075"/>
                  </a:cubicBezTo>
                  <a:cubicBezTo>
                    <a:pt x="2763" y="23801"/>
                    <a:pt x="4310" y="23658"/>
                    <a:pt x="5894" y="23658"/>
                  </a:cubicBezTo>
                  <a:cubicBezTo>
                    <a:pt x="7382" y="23658"/>
                    <a:pt x="8835" y="23789"/>
                    <a:pt x="10252" y="24027"/>
                  </a:cubicBezTo>
                  <a:cubicBezTo>
                    <a:pt x="11061" y="21539"/>
                    <a:pt x="11490" y="18908"/>
                    <a:pt x="11490" y="16157"/>
                  </a:cubicBezTo>
                  <a:cubicBezTo>
                    <a:pt x="11490" y="10037"/>
                    <a:pt x="9335" y="4406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2116925" y="2972825"/>
              <a:ext cx="1278150" cy="1062050"/>
            </a:xfrm>
            <a:custGeom>
              <a:avLst/>
              <a:gdLst/>
              <a:ahLst/>
              <a:cxnLst/>
              <a:rect l="l" t="t" r="r" b="b"/>
              <a:pathLst>
                <a:path w="51126" h="42482" extrusionOk="0">
                  <a:moveTo>
                    <a:pt x="25432" y="0"/>
                  </a:moveTo>
                  <a:cubicBezTo>
                    <a:pt x="20741" y="5739"/>
                    <a:pt x="13597" y="9418"/>
                    <a:pt x="5596" y="9418"/>
                  </a:cubicBezTo>
                  <a:cubicBezTo>
                    <a:pt x="4108" y="9418"/>
                    <a:pt x="2655" y="9275"/>
                    <a:pt x="1239" y="9037"/>
                  </a:cubicBezTo>
                  <a:cubicBezTo>
                    <a:pt x="441" y="11525"/>
                    <a:pt x="0" y="14157"/>
                    <a:pt x="0" y="16919"/>
                  </a:cubicBezTo>
                  <a:cubicBezTo>
                    <a:pt x="0" y="31040"/>
                    <a:pt x="11454" y="42482"/>
                    <a:pt x="25575" y="42482"/>
                  </a:cubicBezTo>
                  <a:cubicBezTo>
                    <a:pt x="39696" y="42482"/>
                    <a:pt x="51126" y="31040"/>
                    <a:pt x="51126" y="16919"/>
                  </a:cubicBezTo>
                  <a:cubicBezTo>
                    <a:pt x="51126" y="14145"/>
                    <a:pt x="50685" y="11490"/>
                    <a:pt x="49876" y="9001"/>
                  </a:cubicBezTo>
                  <a:cubicBezTo>
                    <a:pt x="48375" y="9263"/>
                    <a:pt x="46828" y="9418"/>
                    <a:pt x="45256" y="9418"/>
                  </a:cubicBezTo>
                  <a:cubicBezTo>
                    <a:pt x="37243" y="9418"/>
                    <a:pt x="30111" y="5751"/>
                    <a:pt x="2543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2147575" y="2766850"/>
              <a:ext cx="605150" cy="441425"/>
            </a:xfrm>
            <a:custGeom>
              <a:avLst/>
              <a:gdLst/>
              <a:ahLst/>
              <a:cxnLst/>
              <a:rect l="l" t="t" r="r" b="b"/>
              <a:pathLst>
                <a:path w="24206" h="17657" extrusionOk="0">
                  <a:moveTo>
                    <a:pt x="19705" y="0"/>
                  </a:moveTo>
                  <a:cubicBezTo>
                    <a:pt x="10407" y="1703"/>
                    <a:pt x="2858" y="8442"/>
                    <a:pt x="1" y="17288"/>
                  </a:cubicBezTo>
                  <a:cubicBezTo>
                    <a:pt x="1417" y="17526"/>
                    <a:pt x="2870" y="17657"/>
                    <a:pt x="4358" y="17657"/>
                  </a:cubicBezTo>
                  <a:cubicBezTo>
                    <a:pt x="12371" y="17657"/>
                    <a:pt x="19515" y="13990"/>
                    <a:pt x="24206" y="8239"/>
                  </a:cubicBezTo>
                  <a:cubicBezTo>
                    <a:pt x="22230" y="5822"/>
                    <a:pt x="20706" y="3036"/>
                    <a:pt x="197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2752125" y="2766250"/>
              <a:ext cx="611400" cy="442325"/>
            </a:xfrm>
            <a:custGeom>
              <a:avLst/>
              <a:gdLst/>
              <a:ahLst/>
              <a:cxnLst/>
              <a:rect l="l" t="t" r="r" b="b"/>
              <a:pathLst>
                <a:path w="24456" h="17693" extrusionOk="0">
                  <a:moveTo>
                    <a:pt x="4513" y="0"/>
                  </a:moveTo>
                  <a:cubicBezTo>
                    <a:pt x="3536" y="3048"/>
                    <a:pt x="1989" y="5846"/>
                    <a:pt x="0" y="8275"/>
                  </a:cubicBezTo>
                  <a:cubicBezTo>
                    <a:pt x="4691" y="14014"/>
                    <a:pt x="11835" y="17693"/>
                    <a:pt x="19824" y="17693"/>
                  </a:cubicBezTo>
                  <a:cubicBezTo>
                    <a:pt x="21408" y="17693"/>
                    <a:pt x="22955" y="17538"/>
                    <a:pt x="24456" y="17276"/>
                  </a:cubicBezTo>
                  <a:cubicBezTo>
                    <a:pt x="21574" y="8358"/>
                    <a:pt x="13919" y="1608"/>
                    <a:pt x="451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2640200" y="2757025"/>
              <a:ext cx="225050" cy="216125"/>
            </a:xfrm>
            <a:custGeom>
              <a:avLst/>
              <a:gdLst/>
              <a:ahLst/>
              <a:cxnLst/>
              <a:rect l="l" t="t" r="r" b="b"/>
              <a:pathLst>
                <a:path w="9002" h="8645" extrusionOk="0">
                  <a:moveTo>
                    <a:pt x="4644" y="0"/>
                  </a:moveTo>
                  <a:cubicBezTo>
                    <a:pt x="3048" y="0"/>
                    <a:pt x="1501" y="131"/>
                    <a:pt x="0" y="417"/>
                  </a:cubicBezTo>
                  <a:cubicBezTo>
                    <a:pt x="989" y="3453"/>
                    <a:pt x="2513" y="6215"/>
                    <a:pt x="4501" y="8644"/>
                  </a:cubicBezTo>
                  <a:cubicBezTo>
                    <a:pt x="6477" y="6215"/>
                    <a:pt x="8013" y="3417"/>
                    <a:pt x="9002" y="369"/>
                  </a:cubicBezTo>
                  <a:cubicBezTo>
                    <a:pt x="7597" y="131"/>
                    <a:pt x="6132" y="0"/>
                    <a:pt x="464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9" name="Google Shape;279;p38"/>
          <p:cNvCxnSpPr/>
          <p:nvPr/>
        </p:nvCxnSpPr>
        <p:spPr>
          <a:xfrm>
            <a:off x="4617800" y="2826500"/>
            <a:ext cx="1453500" cy="72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  <p:bldP spid="276" grpId="0" build="p"/>
      <p:bldP spid="277" grpId="0" build="p"/>
      <p:bldP spid="27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"/>
          <p:cNvSpPr txBox="1">
            <a:spLocks noGrp="1"/>
          </p:cNvSpPr>
          <p:nvPr>
            <p:ph type="title" idx="4294967295"/>
          </p:nvPr>
        </p:nvSpPr>
        <p:spPr>
          <a:xfrm>
            <a:off x="1522860" y="2571750"/>
            <a:ext cx="5060820" cy="1307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 err="1">
                <a:solidFill>
                  <a:schemeClr val="bg2"/>
                </a:solidFill>
              </a:rPr>
              <a:t>Định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dirty="0" err="1">
                <a:solidFill>
                  <a:schemeClr val="bg2"/>
                </a:solidFill>
              </a:rPr>
              <a:t>nghĩa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vi-VN" sz="3000" dirty="0">
                <a:solidFill>
                  <a:schemeClr val="bg2"/>
                </a:solidFill>
              </a:rPr>
              <a:t>đường ống và mô hình đồ thị</a:t>
            </a:r>
          </a:p>
        </p:txBody>
      </p:sp>
      <p:pic>
        <p:nvPicPr>
          <p:cNvPr id="8" name="Picture 7" descr="A black background with a drop of water&#10;&#10;Description automatically generated">
            <a:extLst>
              <a:ext uri="{FF2B5EF4-FFF2-40B4-BE49-F238E27FC236}">
                <a16:creationId xmlns:a16="http://schemas.microsoft.com/office/drawing/2014/main" id="{37522B82-3299-6069-3497-DDA57DD981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b="31902"/>
          <a:stretch/>
        </p:blipFill>
        <p:spPr>
          <a:xfrm>
            <a:off x="1627626" y="-745887"/>
            <a:ext cx="4393467" cy="2991840"/>
          </a:xfrm>
          <a:prstGeom prst="rect">
            <a:avLst/>
          </a:prstGeom>
        </p:spPr>
      </p:pic>
      <p:pic>
        <p:nvPicPr>
          <p:cNvPr id="9" name="Picture 8" descr="A black background with a drop of water&#10;&#10;Description automatically generated">
            <a:extLst>
              <a:ext uri="{FF2B5EF4-FFF2-40B4-BE49-F238E27FC236}">
                <a16:creationId xmlns:a16="http://schemas.microsoft.com/office/drawing/2014/main" id="{659105ED-35D6-6547-60B0-DB8EE6629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72367"/>
          <a:stretch/>
        </p:blipFill>
        <p:spPr>
          <a:xfrm>
            <a:off x="0" y="750033"/>
            <a:ext cx="1214034" cy="43934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4F860-CEC5-292B-8485-2038177077FE}"/>
              </a:ext>
            </a:extLst>
          </p:cNvPr>
          <p:cNvSpPr/>
          <p:nvPr/>
        </p:nvSpPr>
        <p:spPr>
          <a:xfrm>
            <a:off x="1797805" y="-2897548"/>
            <a:ext cx="883404" cy="2295697"/>
          </a:xfrm>
          <a:prstGeom prst="rect">
            <a:avLst/>
          </a:prstGeom>
          <a:solidFill>
            <a:srgbClr val="1A5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background with a drop of water&#10;&#10;Description automatically generated">
            <a:extLst>
              <a:ext uri="{FF2B5EF4-FFF2-40B4-BE49-F238E27FC236}">
                <a16:creationId xmlns:a16="http://schemas.microsoft.com/office/drawing/2014/main" id="{B793F0F4-18D6-F423-1C02-31CB223C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48269" b="31902"/>
          <a:stretch/>
        </p:blipFill>
        <p:spPr>
          <a:xfrm>
            <a:off x="7072696" y="3004298"/>
            <a:ext cx="2272781" cy="2991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>
          <a:extLst>
            <a:ext uri="{FF2B5EF4-FFF2-40B4-BE49-F238E27FC236}">
              <a16:creationId xmlns:a16="http://schemas.microsoft.com/office/drawing/2014/main" id="{02874C09-0234-343F-13DC-FE3427C5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white pipe with black outline&#10;&#10;Description automatically generated">
            <a:extLst>
              <a:ext uri="{FF2B5EF4-FFF2-40B4-BE49-F238E27FC236}">
                <a16:creationId xmlns:a16="http://schemas.microsoft.com/office/drawing/2014/main" id="{A0D1685F-BC66-0595-505D-14120B2A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92" y="369446"/>
            <a:ext cx="1155377" cy="1155377"/>
          </a:xfrm>
          <a:prstGeom prst="rect">
            <a:avLst/>
          </a:prstGeom>
        </p:spPr>
      </p:pic>
      <p:pic>
        <p:nvPicPr>
          <p:cNvPr id="19" name="Picture 18" descr="A white column with black outline&#10;&#10;Description automatically generated">
            <a:extLst>
              <a:ext uri="{FF2B5EF4-FFF2-40B4-BE49-F238E27FC236}">
                <a16:creationId xmlns:a16="http://schemas.microsoft.com/office/drawing/2014/main" id="{38B9D5D0-1FF9-05A8-05B5-D0E133618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74" y="1500607"/>
            <a:ext cx="1427582" cy="14275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F8DB18-09D3-8BBD-A2B8-5511ADE4075A}"/>
              </a:ext>
            </a:extLst>
          </p:cNvPr>
          <p:cNvSpPr txBox="1"/>
          <p:nvPr/>
        </p:nvSpPr>
        <p:spPr>
          <a:xfrm>
            <a:off x="4300779" y="325124"/>
            <a:ext cx="278969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       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Ống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cong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Xoay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0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ở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phải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Xoay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90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ở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phải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dưới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Xoay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180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ở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dưới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trái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Xoay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270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độ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Kết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nối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ở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trái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trên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CAA73-A252-AA4D-DA08-A2409E3292EF}"/>
              </a:ext>
            </a:extLst>
          </p:cNvPr>
          <p:cNvSpPr txBox="1"/>
          <p:nvPr/>
        </p:nvSpPr>
        <p:spPr>
          <a:xfrm>
            <a:off x="2260367" y="3149045"/>
            <a:ext cx="301994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Ống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thẳng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chemeClr val="bg2"/>
                </a:solidFill>
                <a:latin typeface="Montserrat" panose="00000500000000000000" pitchFamily="2" charset="0"/>
              </a:rPr>
              <a:t>Xoay 0 hoặc 180 độ</a:t>
            </a:r>
            <a:r>
              <a:rPr lang="vi-VN" sz="1600" dirty="0">
                <a:latin typeface="Montserrat" panose="00000500000000000000" pitchFamily="2" charset="0"/>
              </a:rPr>
              <a:t>: Kết nối ở trên và dưới.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chemeClr val="bg2"/>
                </a:solidFill>
                <a:latin typeface="Montserrat" panose="00000500000000000000" pitchFamily="2" charset="0"/>
              </a:rPr>
              <a:t>Xoay 90 hoặc 270 độ</a:t>
            </a:r>
            <a:r>
              <a:rPr lang="vi-VN" sz="1600" dirty="0">
                <a:latin typeface="Montserrat" panose="00000500000000000000" pitchFamily="2" charset="0"/>
              </a:rPr>
              <a:t>: Kết nối ở trái và phải.</a:t>
            </a:r>
          </a:p>
        </p:txBody>
      </p:sp>
      <p:pic>
        <p:nvPicPr>
          <p:cNvPr id="23" name="Picture 22" descr="A white column with black outline&#10;&#10;Description automatically generated">
            <a:extLst>
              <a:ext uri="{FF2B5EF4-FFF2-40B4-BE49-F238E27FC236}">
                <a16:creationId xmlns:a16="http://schemas.microsoft.com/office/drawing/2014/main" id="{AE5E6372-B082-C673-111A-264097325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8462" y="3096084"/>
            <a:ext cx="1427582" cy="142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A white pipe with black outline&#10;&#10;Description automatically generated">
            <a:extLst>
              <a:ext uri="{FF2B5EF4-FFF2-40B4-BE49-F238E27FC236}">
                <a16:creationId xmlns:a16="http://schemas.microsoft.com/office/drawing/2014/main" id="{9502099D-B8D0-2ACB-CA7E-F662AA452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32426" y="1461847"/>
            <a:ext cx="1155377" cy="1155377"/>
          </a:xfrm>
          <a:prstGeom prst="rect">
            <a:avLst/>
          </a:prstGeom>
        </p:spPr>
      </p:pic>
      <p:pic>
        <p:nvPicPr>
          <p:cNvPr id="27" name="Picture 26" descr="A white pipe with black outline&#10;&#10;Description automatically generated">
            <a:extLst>
              <a:ext uri="{FF2B5EF4-FFF2-40B4-BE49-F238E27FC236}">
                <a16:creationId xmlns:a16="http://schemas.microsoft.com/office/drawing/2014/main" id="{ABA50CD1-3453-1E23-FAFC-0AE41D9D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6956322" y="2603072"/>
            <a:ext cx="1155377" cy="1155377"/>
          </a:xfrm>
          <a:prstGeom prst="rect">
            <a:avLst/>
          </a:prstGeom>
        </p:spPr>
      </p:pic>
      <p:pic>
        <p:nvPicPr>
          <p:cNvPr id="28" name="Picture 27" descr="A white pipe with black outline&#10;&#10;Description automatically generated">
            <a:extLst>
              <a:ext uri="{FF2B5EF4-FFF2-40B4-BE49-F238E27FC236}">
                <a16:creationId xmlns:a16="http://schemas.microsoft.com/office/drawing/2014/main" id="{4F7EE28D-1523-6E3A-7735-9B47F535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77828" y="3707950"/>
            <a:ext cx="1155377" cy="11553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308ECB9-D2A1-548C-55E0-69C96AF56E91}"/>
              </a:ext>
            </a:extLst>
          </p:cNvPr>
          <p:cNvSpPr txBox="1"/>
          <p:nvPr/>
        </p:nvSpPr>
        <p:spPr>
          <a:xfrm>
            <a:off x="244939" y="17123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2.1 </a:t>
            </a:r>
            <a:r>
              <a:rPr lang="vi-VN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Bài toán kết nối đường ống và mô hình đồ thị</a:t>
            </a:r>
            <a:endParaRPr lang="en-US" sz="20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86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</p:bld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970</Words>
  <Application>Microsoft Office PowerPoint</Application>
  <PresentationFormat>On-screen Show (16:9)</PresentationFormat>
  <Paragraphs>112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Montserrat</vt:lpstr>
      <vt:lpstr>Montserrat SemiBold</vt:lpstr>
      <vt:lpstr>Fira Sans Extra Condensed Medium</vt:lpstr>
      <vt:lpstr>Arial</vt:lpstr>
      <vt:lpstr>Didact Gothic</vt:lpstr>
      <vt:lpstr>Wingdings</vt:lpstr>
      <vt:lpstr>Times New Roman</vt:lpstr>
      <vt:lpstr>Management Consulting Toolkit by Slidesgo</vt:lpstr>
      <vt:lpstr>GAME KẾT NỐI ỐNG NƯỚC TỪ ĐIỂM A ĐẾN B</vt:lpstr>
      <vt:lpstr>MỤC LỤC</vt:lpstr>
      <vt:lpstr>Giới thiệu</vt:lpstr>
      <vt:lpstr>Game nối ống nước</vt:lpstr>
      <vt:lpstr>PowerPoint Presentation</vt:lpstr>
      <vt:lpstr>Cách thức triển khai</vt:lpstr>
      <vt:lpstr>3 Vấn đề cần giải quyết của chương trình </vt:lpstr>
      <vt:lpstr>Định nghĩa đường ống và mô hình đồ thị</vt:lpstr>
      <vt:lpstr>PowerPoint Presentation</vt:lpstr>
      <vt:lpstr>Cấu trúc dữ liệu đường ống</vt:lpstr>
      <vt:lpstr>Mô tả cách kết nối đường ống</vt:lpstr>
      <vt:lpstr>Xét tính giải được của trò chơi</vt:lpstr>
      <vt:lpstr>PowerPoint Presentation</vt:lpstr>
      <vt:lpstr>PowerPoint Presentation</vt:lpstr>
      <vt:lpstr>Ứng dụng thuật toán tìm đường vào chương trình</vt:lpstr>
      <vt:lpstr>2.3 Cách hoạt động</vt:lpstr>
      <vt:lpstr>Cải thiện điểm số </vt:lpstr>
      <vt:lpstr>Công cụ tính điểm</vt:lpstr>
      <vt:lpstr>Kết luận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KẾT NỐI ỐNG NƯỚC TỪ ĐIỂM A ĐẾN B</dc:title>
  <cp:lastModifiedBy>Trương Đình Quốc Bảo</cp:lastModifiedBy>
  <cp:revision>10</cp:revision>
  <dcterms:modified xsi:type="dcterms:W3CDTF">2024-12-02T06:18:45Z</dcterms:modified>
</cp:coreProperties>
</file>