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Aileron Bold" panose="020B0604020202020204" charset="0"/>
      <p:regular r:id="rId20"/>
    </p:embeddedFont>
    <p:embeddedFont>
      <p:font typeface="League Spartan" panose="020B0604020202020204" charset="0"/>
      <p:regular r:id="rId21"/>
    </p:embeddedFont>
    <p:embeddedFont>
      <p:font typeface="DG Jory Bold" panose="020B0604020202020204" charset="-78"/>
      <p:regular r:id="rId22"/>
    </p:embeddedFont>
    <p:embeddedFont>
      <p:font typeface="Aileron" panose="020B0604020202020204" charset="0"/>
      <p:regular r:id="rId23"/>
    </p:embeddedFont>
    <p:embeddedFont>
      <p:font typeface="DG Jory" panose="020B0604020202020204" charset="-78"/>
      <p:regular r:id="rId24"/>
    </p:embeddedFont>
    <p:embeddedFont>
      <p:font typeface="DM Sans" panose="020B0604020202020204" charset="0"/>
      <p:regular r:id="rId25"/>
    </p:embeddedFont>
    <p:embeddedFont>
      <p:font typeface="DM Sans Bold" panose="020B0604020202020204" charset="0"/>
      <p:regular r:id="rId26"/>
    </p:embeddedFont>
    <p:embeddedFont>
      <p:font typeface="Calibri" panose="020F0502020204030204" pitchFamily="34" charset="0"/>
      <p:regular r:id="rId27"/>
      <p:bold r:id="rId28"/>
      <p:italic r:id="rId29"/>
      <p:boldItalic r:id="rId30"/>
    </p:embeddedFont>
    <p:embeddedFont>
      <p:font typeface="Aileron Ultra-Bold"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7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 Id="rId5" Type="http://schemas.openxmlformats.org/officeDocument/2006/relationships/image" Target="../media/image21.jpeg"/><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 Id="rId5" Type="http://schemas.openxmlformats.org/officeDocument/2006/relationships/image" Target="../media/image25.jpeg"/><Relationship Id="rId4" Type="http://schemas.openxmlformats.org/officeDocument/2006/relationships/image" Target="../media/image24.jpeg"/></Relationships>
</file>

<file path=ppt/slides/_rels/slide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sv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4607933" y="59261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sp>
        <p:nvSpPr>
          <p:cNvPr id="5" name="Freeform 5"/>
          <p:cNvSpPr/>
          <p:nvPr/>
        </p:nvSpPr>
        <p:spPr>
          <a:xfrm flipH="1" flipV="1">
            <a:off x="-3680067" y="-2511057"/>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sp>
        <p:nvSpPr>
          <p:cNvPr id="6" name="TextBox 6"/>
          <p:cNvSpPr txBox="1"/>
          <p:nvPr/>
        </p:nvSpPr>
        <p:spPr>
          <a:xfrm>
            <a:off x="4234852" y="5221376"/>
            <a:ext cx="6621697" cy="3429000"/>
          </a:xfrm>
          <a:prstGeom prst="rect">
            <a:avLst/>
          </a:prstGeom>
        </p:spPr>
        <p:txBody>
          <a:bodyPr lIns="0" tIns="0" rIns="0" bIns="0" rtlCol="0" anchor="t">
            <a:spAutoFit/>
          </a:bodyPr>
          <a:lstStyle/>
          <a:p>
            <a:pPr algn="just">
              <a:lnSpc>
                <a:spcPts val="4537"/>
              </a:lnSpc>
            </a:pPr>
            <a:r>
              <a:rPr lang="en-US" sz="3781" dirty="0">
                <a:solidFill>
                  <a:srgbClr val="000000"/>
                </a:solidFill>
                <a:latin typeface="DM Sans"/>
                <a:ea typeface="DM Sans"/>
                <a:cs typeface="DM Sans"/>
                <a:sym typeface="DM Sans"/>
              </a:rPr>
              <a:t>Team 1:</a:t>
            </a:r>
          </a:p>
          <a:p>
            <a:pPr marL="816457" lvl="1" indent="-408228" algn="l">
              <a:lnSpc>
                <a:spcPts val="4537"/>
              </a:lnSpc>
              <a:buAutoNum type="arabicPeriod"/>
            </a:pPr>
            <a:r>
              <a:rPr lang="en-US" sz="3781" dirty="0">
                <a:solidFill>
                  <a:srgbClr val="000000"/>
                </a:solidFill>
                <a:latin typeface="DM Sans"/>
                <a:ea typeface="DM Sans"/>
                <a:cs typeface="DM Sans"/>
                <a:sym typeface="DM Sans"/>
              </a:rPr>
              <a:t> Akshay </a:t>
            </a:r>
            <a:r>
              <a:rPr lang="en-US" sz="3781" dirty="0" err="1" smtClean="0">
                <a:solidFill>
                  <a:srgbClr val="000000"/>
                </a:solidFill>
                <a:latin typeface="DM Sans"/>
                <a:ea typeface="DM Sans"/>
                <a:cs typeface="DM Sans"/>
                <a:sym typeface="DM Sans"/>
              </a:rPr>
              <a:t>Alave</a:t>
            </a:r>
            <a:r>
              <a:rPr lang="en-US" sz="3781" dirty="0" smtClean="0">
                <a:solidFill>
                  <a:srgbClr val="000000"/>
                </a:solidFill>
                <a:latin typeface="DM Sans"/>
                <a:ea typeface="DM Sans"/>
                <a:cs typeface="DM Sans"/>
                <a:sym typeface="DM Sans"/>
              </a:rPr>
              <a:t>.</a:t>
            </a:r>
            <a:endParaRPr lang="en-US" sz="3781" dirty="0">
              <a:solidFill>
                <a:srgbClr val="000000"/>
              </a:solidFill>
              <a:latin typeface="DM Sans"/>
              <a:ea typeface="DM Sans"/>
              <a:cs typeface="DM Sans"/>
              <a:sym typeface="DM Sans"/>
            </a:endParaRPr>
          </a:p>
          <a:p>
            <a:pPr marL="816457" lvl="1" indent="-408228" algn="l">
              <a:lnSpc>
                <a:spcPts val="4537"/>
              </a:lnSpc>
              <a:buAutoNum type="arabicPeriod"/>
            </a:pPr>
            <a:r>
              <a:rPr lang="en-US" sz="3781" dirty="0" err="1">
                <a:solidFill>
                  <a:srgbClr val="000000"/>
                </a:solidFill>
                <a:latin typeface="DM Sans"/>
                <a:ea typeface="DM Sans"/>
                <a:cs typeface="DM Sans"/>
                <a:sym typeface="DM Sans"/>
              </a:rPr>
              <a:t>Amirtha</a:t>
            </a:r>
            <a:r>
              <a:rPr lang="en-US" sz="3781" dirty="0">
                <a:solidFill>
                  <a:srgbClr val="000000"/>
                </a:solidFill>
                <a:latin typeface="DM Sans"/>
                <a:ea typeface="DM Sans"/>
                <a:cs typeface="DM Sans"/>
                <a:sym typeface="DM Sans"/>
              </a:rPr>
              <a:t> </a:t>
            </a:r>
            <a:r>
              <a:rPr lang="en-US" sz="3781" dirty="0" smtClean="0">
                <a:solidFill>
                  <a:srgbClr val="000000"/>
                </a:solidFill>
                <a:latin typeface="DM Sans"/>
                <a:ea typeface="DM Sans"/>
                <a:cs typeface="DM Sans"/>
                <a:sym typeface="DM Sans"/>
              </a:rPr>
              <a:t>Lakshmi.</a:t>
            </a:r>
            <a:endParaRPr lang="en-US" sz="3781" dirty="0">
              <a:solidFill>
                <a:srgbClr val="000000"/>
              </a:solidFill>
              <a:latin typeface="DM Sans"/>
              <a:ea typeface="DM Sans"/>
              <a:cs typeface="DM Sans"/>
              <a:sym typeface="DM Sans"/>
            </a:endParaRPr>
          </a:p>
          <a:p>
            <a:pPr marL="816457" lvl="1" indent="-408228" algn="l">
              <a:lnSpc>
                <a:spcPts val="4537"/>
              </a:lnSpc>
              <a:buAutoNum type="arabicPeriod"/>
            </a:pPr>
            <a:r>
              <a:rPr lang="en-US" sz="3781" dirty="0">
                <a:solidFill>
                  <a:srgbClr val="000000"/>
                </a:solidFill>
                <a:latin typeface="DM Sans"/>
                <a:ea typeface="DM Sans"/>
                <a:cs typeface="DM Sans"/>
                <a:sym typeface="DM Sans"/>
              </a:rPr>
              <a:t> </a:t>
            </a:r>
            <a:r>
              <a:rPr lang="en-US" sz="3781" dirty="0" err="1">
                <a:solidFill>
                  <a:srgbClr val="000000"/>
                </a:solidFill>
                <a:latin typeface="DM Sans"/>
                <a:ea typeface="DM Sans"/>
                <a:cs typeface="DM Sans"/>
                <a:sym typeface="DM Sans"/>
              </a:rPr>
              <a:t>Arpita</a:t>
            </a:r>
            <a:r>
              <a:rPr lang="en-US" sz="3781" dirty="0">
                <a:solidFill>
                  <a:srgbClr val="000000"/>
                </a:solidFill>
                <a:latin typeface="DM Sans"/>
                <a:ea typeface="DM Sans"/>
                <a:cs typeface="DM Sans"/>
                <a:sym typeface="DM Sans"/>
              </a:rPr>
              <a:t> </a:t>
            </a:r>
          </a:p>
          <a:p>
            <a:pPr marL="816457" lvl="1" indent="-408228" algn="l">
              <a:lnSpc>
                <a:spcPts val="4537"/>
              </a:lnSpc>
              <a:buAutoNum type="arabicPeriod"/>
            </a:pPr>
            <a:r>
              <a:rPr lang="en-US" sz="3781" dirty="0">
                <a:solidFill>
                  <a:srgbClr val="000000"/>
                </a:solidFill>
                <a:latin typeface="DM Sans"/>
                <a:ea typeface="DM Sans"/>
                <a:cs typeface="DM Sans"/>
                <a:sym typeface="DM Sans"/>
              </a:rPr>
              <a:t> </a:t>
            </a:r>
            <a:r>
              <a:rPr lang="en-US" sz="3781" dirty="0" err="1">
                <a:solidFill>
                  <a:srgbClr val="000000"/>
                </a:solidFill>
                <a:latin typeface="DM Sans"/>
                <a:ea typeface="DM Sans"/>
                <a:cs typeface="DM Sans"/>
                <a:sym typeface="DM Sans"/>
              </a:rPr>
              <a:t>Suprajaa</a:t>
            </a:r>
            <a:endParaRPr lang="en-US" sz="3781" dirty="0">
              <a:solidFill>
                <a:srgbClr val="000000"/>
              </a:solidFill>
              <a:latin typeface="DM Sans"/>
              <a:ea typeface="DM Sans"/>
              <a:cs typeface="DM Sans"/>
              <a:sym typeface="DM Sans"/>
            </a:endParaRPr>
          </a:p>
          <a:p>
            <a:pPr algn="l">
              <a:lnSpc>
                <a:spcPts val="4537"/>
              </a:lnSpc>
            </a:pPr>
            <a:endParaRPr lang="en-US" sz="3781" dirty="0">
              <a:solidFill>
                <a:srgbClr val="000000"/>
              </a:solidFill>
              <a:latin typeface="DM Sans"/>
              <a:ea typeface="DM Sans"/>
              <a:cs typeface="DM Sans"/>
              <a:sym typeface="DM Sans"/>
            </a:endParaRPr>
          </a:p>
        </p:txBody>
      </p:sp>
      <p:sp>
        <p:nvSpPr>
          <p:cNvPr id="7" name="TextBox 7"/>
          <p:cNvSpPr txBox="1"/>
          <p:nvPr/>
        </p:nvSpPr>
        <p:spPr>
          <a:xfrm>
            <a:off x="2749437" y="3010209"/>
            <a:ext cx="13215459" cy="1143000"/>
          </a:xfrm>
          <a:prstGeom prst="rect">
            <a:avLst/>
          </a:prstGeom>
        </p:spPr>
        <p:txBody>
          <a:bodyPr lIns="0" tIns="0" rIns="0" bIns="0" rtlCol="0" anchor="t">
            <a:spAutoFit/>
          </a:bodyPr>
          <a:lstStyle/>
          <a:p>
            <a:pPr algn="ctr">
              <a:lnSpc>
                <a:spcPts val="9000"/>
              </a:lnSpc>
            </a:pPr>
            <a:r>
              <a:rPr lang="en-US" sz="7500">
                <a:solidFill>
                  <a:srgbClr val="000000"/>
                </a:solidFill>
                <a:latin typeface="League Spartan"/>
                <a:ea typeface="League Spartan"/>
                <a:cs typeface="League Spartan"/>
                <a:sym typeface="League Spartan"/>
              </a:rPr>
              <a:t>E-LEARNING SYSTEM</a:t>
            </a:r>
          </a:p>
        </p:txBody>
      </p:sp>
      <p:sp>
        <p:nvSpPr>
          <p:cNvPr id="8" name="TextBox 8"/>
          <p:cNvSpPr txBox="1"/>
          <p:nvPr/>
        </p:nvSpPr>
        <p:spPr>
          <a:xfrm>
            <a:off x="4234852" y="4440481"/>
            <a:ext cx="5376029" cy="571500"/>
          </a:xfrm>
          <a:prstGeom prst="rect">
            <a:avLst/>
          </a:prstGeom>
        </p:spPr>
        <p:txBody>
          <a:bodyPr lIns="0" tIns="0" rIns="0" bIns="0" rtlCol="0" anchor="t">
            <a:spAutoFit/>
          </a:bodyPr>
          <a:lstStyle/>
          <a:p>
            <a:pPr algn="l">
              <a:lnSpc>
                <a:spcPts val="4537"/>
              </a:lnSpc>
              <a:spcBef>
                <a:spcPct val="0"/>
              </a:spcBef>
            </a:pPr>
            <a:r>
              <a:rPr lang="en-US" sz="3781">
                <a:solidFill>
                  <a:srgbClr val="000000"/>
                </a:solidFill>
                <a:latin typeface="DM Sans"/>
                <a:ea typeface="DM Sans"/>
                <a:cs typeface="DM Sans"/>
                <a:sym typeface="DM Sans"/>
              </a:rPr>
              <a:t>-Mentor :Sanjeeva Gone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39238" y="1019175"/>
            <a:ext cx="9525" cy="752475"/>
          </a:xfrm>
          <a:prstGeom prst="rect">
            <a:avLst/>
          </a:prstGeom>
        </p:spPr>
        <p:txBody>
          <a:bodyPr lIns="0" tIns="0" rIns="0" bIns="0" rtlCol="0" anchor="t">
            <a:spAutoFit/>
          </a:bodyPr>
          <a:lstStyle/>
          <a:p>
            <a:pPr algn="ctr">
              <a:lnSpc>
                <a:spcPts val="5917"/>
              </a:lnSpc>
              <a:spcBef>
                <a:spcPct val="0"/>
              </a:spcBef>
            </a:pPr>
            <a:endParaRPr/>
          </a:p>
        </p:txBody>
      </p:sp>
      <p:sp>
        <p:nvSpPr>
          <p:cNvPr id="3" name="TextBox 3"/>
          <p:cNvSpPr txBox="1"/>
          <p:nvPr/>
        </p:nvSpPr>
        <p:spPr>
          <a:xfrm>
            <a:off x="1340879" y="2482933"/>
            <a:ext cx="15918421" cy="5511687"/>
          </a:xfrm>
          <a:prstGeom prst="rect">
            <a:avLst/>
          </a:prstGeom>
        </p:spPr>
        <p:txBody>
          <a:bodyPr lIns="0" tIns="0" rIns="0" bIns="0" rtlCol="0" anchor="t">
            <a:spAutoFit/>
          </a:bodyPr>
          <a:lstStyle/>
          <a:p>
            <a:pPr marL="675648" lvl="1" indent="-337824" algn="just">
              <a:lnSpc>
                <a:spcPts val="4381"/>
              </a:lnSpc>
              <a:buAutoNum type="arabicPeriod"/>
            </a:pPr>
            <a:r>
              <a:rPr lang="en-US" sz="3129" b="1">
                <a:solidFill>
                  <a:srgbClr val="000000"/>
                </a:solidFill>
                <a:latin typeface="DG Jory Bold"/>
                <a:ea typeface="DG Jory Bold"/>
                <a:cs typeface="DG Jory Bold"/>
                <a:sym typeface="DG Jory Bold"/>
              </a:rPr>
              <a:t>Prototype Developed: </a:t>
            </a:r>
            <a:r>
              <a:rPr lang="en-US" sz="3129">
                <a:solidFill>
                  <a:srgbClr val="000000"/>
                </a:solidFill>
                <a:latin typeface="DG Jory"/>
                <a:ea typeface="DG Jory"/>
                <a:cs typeface="DG Jory"/>
                <a:sym typeface="DG Jory"/>
              </a:rPr>
              <a:t>Functional prototype with all core features implemented</a:t>
            </a:r>
            <a:r>
              <a:rPr lang="en-US" sz="3129" b="1">
                <a:solidFill>
                  <a:srgbClr val="000000"/>
                </a:solidFill>
                <a:latin typeface="DG Jory Bold"/>
                <a:ea typeface="DG Jory Bold"/>
                <a:cs typeface="DG Jory Bold"/>
                <a:sym typeface="DG Jory Bold"/>
              </a:rPr>
              <a:t>.</a:t>
            </a:r>
          </a:p>
          <a:p>
            <a:pPr marL="675648" lvl="1" indent="-337824" algn="just">
              <a:lnSpc>
                <a:spcPts val="4381"/>
              </a:lnSpc>
              <a:buAutoNum type="arabicPeriod"/>
            </a:pPr>
            <a:r>
              <a:rPr lang="en-US" sz="3129" b="1">
                <a:solidFill>
                  <a:srgbClr val="000000"/>
                </a:solidFill>
                <a:latin typeface="DG Jory Bold"/>
                <a:ea typeface="DG Jory Bold"/>
                <a:cs typeface="DG Jory Bold"/>
                <a:sym typeface="DG Jory Bold"/>
              </a:rPr>
              <a:t>Core Features:</a:t>
            </a:r>
          </a:p>
          <a:p>
            <a:pPr marL="1351297" lvl="2" indent="-450432" algn="just">
              <a:lnSpc>
                <a:spcPts val="4381"/>
              </a:lnSpc>
              <a:buFont typeface="Arial"/>
              <a:buChar char="⚬"/>
            </a:pPr>
            <a:r>
              <a:rPr lang="en-US" sz="3129" b="1">
                <a:solidFill>
                  <a:srgbClr val="000000"/>
                </a:solidFill>
                <a:latin typeface="DG Jory Bold"/>
                <a:ea typeface="DG Jory Bold"/>
                <a:cs typeface="DG Jory Bold"/>
                <a:sym typeface="DG Jory Bold"/>
              </a:rPr>
              <a:t>Secure login and registration.</a:t>
            </a:r>
          </a:p>
          <a:p>
            <a:pPr marL="1351297" lvl="2" indent="-450432" algn="just">
              <a:lnSpc>
                <a:spcPts val="4381"/>
              </a:lnSpc>
              <a:buFont typeface="Arial"/>
              <a:buChar char="⚬"/>
            </a:pPr>
            <a:r>
              <a:rPr lang="en-US" sz="3129" b="1">
                <a:solidFill>
                  <a:srgbClr val="000000"/>
                </a:solidFill>
                <a:latin typeface="DG Jory Bold"/>
                <a:ea typeface="DG Jory Bold"/>
                <a:cs typeface="DG Jory Bold"/>
                <a:sym typeface="DG Jory Bold"/>
              </a:rPr>
              <a:t>Course management, slot booking, and progress tracking.</a:t>
            </a:r>
          </a:p>
          <a:p>
            <a:pPr marL="1351297" lvl="2" indent="-450432" algn="just">
              <a:lnSpc>
                <a:spcPts val="4381"/>
              </a:lnSpc>
              <a:buFont typeface="Arial"/>
              <a:buChar char="⚬"/>
            </a:pPr>
            <a:r>
              <a:rPr lang="en-US" sz="3129" b="1">
                <a:solidFill>
                  <a:srgbClr val="000000"/>
                </a:solidFill>
                <a:latin typeface="DG Jory Bold"/>
                <a:ea typeface="DG Jory Bold"/>
                <a:cs typeface="DG Jory Bold"/>
                <a:sym typeface="DG Jory Bold"/>
              </a:rPr>
              <a:t>Automated email/SMS notifications.</a:t>
            </a:r>
          </a:p>
          <a:p>
            <a:pPr marL="675648" lvl="1" indent="-337824" algn="just">
              <a:lnSpc>
                <a:spcPts val="4381"/>
              </a:lnSpc>
              <a:buAutoNum type="arabicPeriod"/>
            </a:pPr>
            <a:r>
              <a:rPr lang="en-US" sz="3129" b="1">
                <a:solidFill>
                  <a:srgbClr val="000000"/>
                </a:solidFill>
                <a:latin typeface="DG Jory Bold"/>
                <a:ea typeface="DG Jory Bold"/>
                <a:cs typeface="DG Jory Bold"/>
                <a:sym typeface="DG Jory Bold"/>
              </a:rPr>
              <a:t>User Interface:</a:t>
            </a:r>
          </a:p>
          <a:p>
            <a:pPr marL="1351297" lvl="2" indent="-450432" algn="just">
              <a:lnSpc>
                <a:spcPts val="4381"/>
              </a:lnSpc>
              <a:buFont typeface="Arial"/>
              <a:buChar char="⚬"/>
            </a:pPr>
            <a:r>
              <a:rPr lang="en-US" sz="3129" b="1">
                <a:solidFill>
                  <a:srgbClr val="000000"/>
                </a:solidFill>
                <a:latin typeface="DG Jory Bold"/>
                <a:ea typeface="DG Jory Bold"/>
                <a:cs typeface="DG Jory Bold"/>
                <a:sym typeface="DG Jory Bold"/>
              </a:rPr>
              <a:t>Intuitive design for learners to explore, book, and track courses.</a:t>
            </a:r>
          </a:p>
          <a:p>
            <a:pPr marL="1351297" lvl="2" indent="-450432" algn="just">
              <a:lnSpc>
                <a:spcPts val="4381"/>
              </a:lnSpc>
              <a:buFont typeface="Arial"/>
              <a:buChar char="⚬"/>
            </a:pPr>
            <a:r>
              <a:rPr lang="en-US" sz="3129" b="1">
                <a:solidFill>
                  <a:srgbClr val="000000"/>
                </a:solidFill>
                <a:latin typeface="DG Jory Bold"/>
                <a:ea typeface="DG Jory Bold"/>
                <a:cs typeface="DG Jory Bold"/>
                <a:sym typeface="DG Jory Bold"/>
              </a:rPr>
              <a:t>Admin dashboard for efficient management of users and courses.</a:t>
            </a:r>
          </a:p>
          <a:p>
            <a:pPr marL="675648" lvl="1" indent="-337824" algn="just">
              <a:lnSpc>
                <a:spcPts val="4381"/>
              </a:lnSpc>
              <a:buAutoNum type="arabicPeriod"/>
            </a:pPr>
            <a:r>
              <a:rPr lang="en-US" sz="3129" b="1">
                <a:solidFill>
                  <a:srgbClr val="000000"/>
                </a:solidFill>
                <a:latin typeface="DG Jory Bold"/>
                <a:ea typeface="DG Jory Bold"/>
                <a:cs typeface="DG Jory Bold"/>
                <a:sym typeface="DG Jory Bold"/>
              </a:rPr>
              <a:t>Impact</a:t>
            </a:r>
            <a:r>
              <a:rPr lang="en-US" sz="3129">
                <a:solidFill>
                  <a:srgbClr val="000000"/>
                </a:solidFill>
                <a:latin typeface="DG Jory"/>
                <a:ea typeface="DG Jory"/>
                <a:cs typeface="DG Jory"/>
                <a:sym typeface="DG Jory"/>
              </a:rPr>
              <a:t>: Improved user experience, accessibility, and engagement for flexible learning.</a:t>
            </a:r>
          </a:p>
          <a:p>
            <a:pPr algn="just">
              <a:lnSpc>
                <a:spcPts val="4381"/>
              </a:lnSpc>
            </a:pPr>
            <a:endParaRPr lang="en-US" sz="3129">
              <a:solidFill>
                <a:srgbClr val="000000"/>
              </a:solidFill>
              <a:latin typeface="DG Jory"/>
              <a:ea typeface="DG Jory"/>
              <a:cs typeface="DG Jory"/>
              <a:sym typeface="DG Jory"/>
            </a:endParaRPr>
          </a:p>
        </p:txBody>
      </p:sp>
      <p:sp>
        <p:nvSpPr>
          <p:cNvPr id="4" name="Freeform 4"/>
          <p:cNvSpPr/>
          <p:nvPr/>
        </p:nvSpPr>
        <p:spPr>
          <a:xfrm flipH="1" flipV="1">
            <a:off x="-5095251" y="-4263176"/>
            <a:ext cx="7360133" cy="6664266"/>
          </a:xfrm>
          <a:custGeom>
            <a:avLst/>
            <a:gdLst/>
            <a:ahLst/>
            <a:cxnLst/>
            <a:rect l="l" t="t" r="r" b="b"/>
            <a:pathLst>
              <a:path w="7360133" h="6664266">
                <a:moveTo>
                  <a:pt x="7360133" y="6664267"/>
                </a:moveTo>
                <a:lnTo>
                  <a:pt x="0" y="6664267"/>
                </a:lnTo>
                <a:lnTo>
                  <a:pt x="0" y="0"/>
                </a:lnTo>
                <a:lnTo>
                  <a:pt x="7360133" y="0"/>
                </a:lnTo>
                <a:lnTo>
                  <a:pt x="7360133" y="6664267"/>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sp>
        <p:nvSpPr>
          <p:cNvPr id="5" name="Freeform 5"/>
          <p:cNvSpPr/>
          <p:nvPr/>
        </p:nvSpPr>
        <p:spPr>
          <a:xfrm>
            <a:off x="-4424901" y="5143500"/>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TextBox 6"/>
          <p:cNvSpPr txBox="1"/>
          <p:nvPr/>
        </p:nvSpPr>
        <p:spPr>
          <a:xfrm>
            <a:off x="5906676" y="580711"/>
            <a:ext cx="6027748" cy="748614"/>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RESULTS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52326" y="1499851"/>
            <a:ext cx="8135296" cy="3270644"/>
          </a:xfrm>
          <a:custGeom>
            <a:avLst/>
            <a:gdLst/>
            <a:ahLst/>
            <a:cxnLst/>
            <a:rect l="l" t="t" r="r" b="b"/>
            <a:pathLst>
              <a:path w="8135296" h="3270644">
                <a:moveTo>
                  <a:pt x="0" y="0"/>
                </a:moveTo>
                <a:lnTo>
                  <a:pt x="8135296" y="0"/>
                </a:lnTo>
                <a:lnTo>
                  <a:pt x="8135296" y="3270644"/>
                </a:lnTo>
                <a:lnTo>
                  <a:pt x="0" y="3270644"/>
                </a:lnTo>
                <a:lnTo>
                  <a:pt x="0" y="0"/>
                </a:lnTo>
                <a:close/>
              </a:path>
            </a:pathLst>
          </a:custGeom>
          <a:blipFill>
            <a:blip r:embed="rId2"/>
            <a:stretch>
              <a:fillRect l="-4328" r="-4328"/>
            </a:stretch>
          </a:blipFill>
        </p:spPr>
      </p:sp>
      <p:sp>
        <p:nvSpPr>
          <p:cNvPr id="3" name="Freeform 3"/>
          <p:cNvSpPr/>
          <p:nvPr/>
        </p:nvSpPr>
        <p:spPr>
          <a:xfrm>
            <a:off x="9179803" y="1499851"/>
            <a:ext cx="8080749" cy="3515126"/>
          </a:xfrm>
          <a:custGeom>
            <a:avLst/>
            <a:gdLst/>
            <a:ahLst/>
            <a:cxnLst/>
            <a:rect l="l" t="t" r="r" b="b"/>
            <a:pathLst>
              <a:path w="8080749" h="3515126">
                <a:moveTo>
                  <a:pt x="0" y="0"/>
                </a:moveTo>
                <a:lnTo>
                  <a:pt x="8080749" y="0"/>
                </a:lnTo>
                <a:lnTo>
                  <a:pt x="8080749" y="3515126"/>
                </a:lnTo>
                <a:lnTo>
                  <a:pt x="0" y="3515126"/>
                </a:lnTo>
                <a:lnTo>
                  <a:pt x="0" y="0"/>
                </a:lnTo>
                <a:close/>
              </a:path>
            </a:pathLst>
          </a:custGeom>
          <a:blipFill>
            <a:blip r:embed="rId3"/>
            <a:stretch>
              <a:fillRect/>
            </a:stretch>
          </a:blipFill>
        </p:spPr>
      </p:sp>
      <p:sp>
        <p:nvSpPr>
          <p:cNvPr id="4" name="Freeform 4"/>
          <p:cNvSpPr/>
          <p:nvPr/>
        </p:nvSpPr>
        <p:spPr>
          <a:xfrm>
            <a:off x="652326" y="5681316"/>
            <a:ext cx="8135296" cy="3982282"/>
          </a:xfrm>
          <a:custGeom>
            <a:avLst/>
            <a:gdLst/>
            <a:ahLst/>
            <a:cxnLst/>
            <a:rect l="l" t="t" r="r" b="b"/>
            <a:pathLst>
              <a:path w="8135296" h="3982282">
                <a:moveTo>
                  <a:pt x="0" y="0"/>
                </a:moveTo>
                <a:lnTo>
                  <a:pt x="8135296" y="0"/>
                </a:lnTo>
                <a:lnTo>
                  <a:pt x="8135296" y="3982282"/>
                </a:lnTo>
                <a:lnTo>
                  <a:pt x="0" y="3982282"/>
                </a:lnTo>
                <a:lnTo>
                  <a:pt x="0" y="0"/>
                </a:lnTo>
                <a:close/>
              </a:path>
            </a:pathLst>
          </a:custGeom>
          <a:blipFill>
            <a:blip r:embed="rId4"/>
            <a:stretch>
              <a:fillRect l="-5000" r="-5000"/>
            </a:stretch>
          </a:blipFill>
        </p:spPr>
      </p:sp>
      <p:sp>
        <p:nvSpPr>
          <p:cNvPr id="5" name="Freeform 5"/>
          <p:cNvSpPr/>
          <p:nvPr/>
        </p:nvSpPr>
        <p:spPr>
          <a:xfrm>
            <a:off x="9314425" y="5688461"/>
            <a:ext cx="8321249" cy="3975137"/>
          </a:xfrm>
          <a:custGeom>
            <a:avLst/>
            <a:gdLst/>
            <a:ahLst/>
            <a:cxnLst/>
            <a:rect l="l" t="t" r="r" b="b"/>
            <a:pathLst>
              <a:path w="8321249" h="3975137">
                <a:moveTo>
                  <a:pt x="0" y="0"/>
                </a:moveTo>
                <a:lnTo>
                  <a:pt x="8321249" y="0"/>
                </a:lnTo>
                <a:lnTo>
                  <a:pt x="8321249" y="3975137"/>
                </a:lnTo>
                <a:lnTo>
                  <a:pt x="0" y="3975137"/>
                </a:lnTo>
                <a:lnTo>
                  <a:pt x="0" y="0"/>
                </a:lnTo>
                <a:close/>
              </a:path>
            </a:pathLst>
          </a:custGeom>
          <a:blipFill>
            <a:blip r:embed="rId5"/>
            <a:stretch>
              <a:fillRect l="-3675" r="-3675"/>
            </a:stretch>
          </a:blipFill>
        </p:spPr>
      </p:sp>
      <p:sp>
        <p:nvSpPr>
          <p:cNvPr id="6" name="TextBox 6"/>
          <p:cNvSpPr txBox="1"/>
          <p:nvPr/>
        </p:nvSpPr>
        <p:spPr>
          <a:xfrm>
            <a:off x="5984276" y="448180"/>
            <a:ext cx="6027748" cy="748614"/>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OUTPUT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47225" y="1028700"/>
            <a:ext cx="8321249" cy="3702956"/>
          </a:xfrm>
          <a:custGeom>
            <a:avLst/>
            <a:gdLst/>
            <a:ahLst/>
            <a:cxnLst/>
            <a:rect l="l" t="t" r="r" b="b"/>
            <a:pathLst>
              <a:path w="8321249" h="3702956">
                <a:moveTo>
                  <a:pt x="0" y="0"/>
                </a:moveTo>
                <a:lnTo>
                  <a:pt x="8321249" y="0"/>
                </a:lnTo>
                <a:lnTo>
                  <a:pt x="8321249" y="3702956"/>
                </a:lnTo>
                <a:lnTo>
                  <a:pt x="0" y="3702956"/>
                </a:lnTo>
                <a:lnTo>
                  <a:pt x="0" y="0"/>
                </a:lnTo>
                <a:close/>
              </a:path>
            </a:pathLst>
          </a:custGeom>
          <a:blipFill>
            <a:blip r:embed="rId2"/>
            <a:stretch>
              <a:fillRect/>
            </a:stretch>
          </a:blipFill>
        </p:spPr>
      </p:sp>
      <p:sp>
        <p:nvSpPr>
          <p:cNvPr id="3" name="Freeform 3"/>
          <p:cNvSpPr/>
          <p:nvPr/>
        </p:nvSpPr>
        <p:spPr>
          <a:xfrm>
            <a:off x="9442695" y="1028700"/>
            <a:ext cx="7816605" cy="3526294"/>
          </a:xfrm>
          <a:custGeom>
            <a:avLst/>
            <a:gdLst/>
            <a:ahLst/>
            <a:cxnLst/>
            <a:rect l="l" t="t" r="r" b="b"/>
            <a:pathLst>
              <a:path w="7816605" h="3526294">
                <a:moveTo>
                  <a:pt x="0" y="0"/>
                </a:moveTo>
                <a:lnTo>
                  <a:pt x="7816605" y="0"/>
                </a:lnTo>
                <a:lnTo>
                  <a:pt x="7816605" y="3526294"/>
                </a:lnTo>
                <a:lnTo>
                  <a:pt x="0" y="3526294"/>
                </a:lnTo>
                <a:lnTo>
                  <a:pt x="0" y="0"/>
                </a:lnTo>
                <a:close/>
              </a:path>
            </a:pathLst>
          </a:custGeom>
          <a:blipFill>
            <a:blip r:embed="rId3"/>
            <a:stretch>
              <a:fillRect t="-151" b="-151"/>
            </a:stretch>
          </a:blipFill>
        </p:spPr>
      </p:sp>
      <p:sp>
        <p:nvSpPr>
          <p:cNvPr id="4" name="Freeform 4"/>
          <p:cNvSpPr/>
          <p:nvPr/>
        </p:nvSpPr>
        <p:spPr>
          <a:xfrm>
            <a:off x="471699" y="5530340"/>
            <a:ext cx="8496775" cy="3727960"/>
          </a:xfrm>
          <a:custGeom>
            <a:avLst/>
            <a:gdLst/>
            <a:ahLst/>
            <a:cxnLst/>
            <a:rect l="l" t="t" r="r" b="b"/>
            <a:pathLst>
              <a:path w="8496775" h="3727960">
                <a:moveTo>
                  <a:pt x="0" y="0"/>
                </a:moveTo>
                <a:lnTo>
                  <a:pt x="8496775" y="0"/>
                </a:lnTo>
                <a:lnTo>
                  <a:pt x="8496775" y="3727960"/>
                </a:lnTo>
                <a:lnTo>
                  <a:pt x="0" y="3727960"/>
                </a:lnTo>
                <a:lnTo>
                  <a:pt x="0" y="0"/>
                </a:lnTo>
                <a:close/>
              </a:path>
            </a:pathLst>
          </a:custGeom>
          <a:blipFill>
            <a:blip r:embed="rId4"/>
            <a:stretch>
              <a:fillRect/>
            </a:stretch>
          </a:blipFill>
        </p:spPr>
      </p:sp>
      <p:sp>
        <p:nvSpPr>
          <p:cNvPr id="5" name="Freeform 5"/>
          <p:cNvSpPr/>
          <p:nvPr/>
        </p:nvSpPr>
        <p:spPr>
          <a:xfrm>
            <a:off x="9442695" y="5530340"/>
            <a:ext cx="7519187" cy="3727960"/>
          </a:xfrm>
          <a:custGeom>
            <a:avLst/>
            <a:gdLst/>
            <a:ahLst/>
            <a:cxnLst/>
            <a:rect l="l" t="t" r="r" b="b"/>
            <a:pathLst>
              <a:path w="7519187" h="3727960">
                <a:moveTo>
                  <a:pt x="0" y="0"/>
                </a:moveTo>
                <a:lnTo>
                  <a:pt x="7519187" y="0"/>
                </a:lnTo>
                <a:lnTo>
                  <a:pt x="7519187" y="3727960"/>
                </a:lnTo>
                <a:lnTo>
                  <a:pt x="0" y="3727960"/>
                </a:lnTo>
                <a:lnTo>
                  <a:pt x="0" y="0"/>
                </a:lnTo>
                <a:close/>
              </a:path>
            </a:pathLst>
          </a:custGeom>
          <a:blipFill>
            <a:blip r:embed="rId5"/>
            <a:stretch>
              <a:fillRect l="-6180" r="-6180"/>
            </a:stretch>
          </a:blipFill>
        </p:spPr>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14384" y="675357"/>
            <a:ext cx="8679432" cy="3764703"/>
          </a:xfrm>
          <a:custGeom>
            <a:avLst/>
            <a:gdLst/>
            <a:ahLst/>
            <a:cxnLst/>
            <a:rect l="l" t="t" r="r" b="b"/>
            <a:pathLst>
              <a:path w="8679432" h="3764703">
                <a:moveTo>
                  <a:pt x="0" y="0"/>
                </a:moveTo>
                <a:lnTo>
                  <a:pt x="8679431" y="0"/>
                </a:lnTo>
                <a:lnTo>
                  <a:pt x="8679431" y="3764704"/>
                </a:lnTo>
                <a:lnTo>
                  <a:pt x="0" y="3764704"/>
                </a:lnTo>
                <a:lnTo>
                  <a:pt x="0" y="0"/>
                </a:lnTo>
                <a:close/>
              </a:path>
            </a:pathLst>
          </a:custGeom>
          <a:blipFill>
            <a:blip r:embed="rId2"/>
            <a:stretch>
              <a:fillRect/>
            </a:stretch>
          </a:blipFill>
        </p:spPr>
      </p:sp>
      <p:sp>
        <p:nvSpPr>
          <p:cNvPr id="3" name="Freeform 3"/>
          <p:cNvSpPr/>
          <p:nvPr/>
        </p:nvSpPr>
        <p:spPr>
          <a:xfrm>
            <a:off x="9460317" y="675357"/>
            <a:ext cx="8235689" cy="3764703"/>
          </a:xfrm>
          <a:custGeom>
            <a:avLst/>
            <a:gdLst/>
            <a:ahLst/>
            <a:cxnLst/>
            <a:rect l="l" t="t" r="r" b="b"/>
            <a:pathLst>
              <a:path w="8235689" h="3764703">
                <a:moveTo>
                  <a:pt x="0" y="0"/>
                </a:moveTo>
                <a:lnTo>
                  <a:pt x="8235688" y="0"/>
                </a:lnTo>
                <a:lnTo>
                  <a:pt x="8235688" y="3764704"/>
                </a:lnTo>
                <a:lnTo>
                  <a:pt x="0" y="3764704"/>
                </a:lnTo>
                <a:lnTo>
                  <a:pt x="0" y="0"/>
                </a:lnTo>
                <a:close/>
              </a:path>
            </a:pathLst>
          </a:custGeom>
          <a:blipFill>
            <a:blip r:embed="rId3"/>
            <a:stretch>
              <a:fillRect l="-1361" r="-1361"/>
            </a:stretch>
          </a:blipFill>
        </p:spPr>
      </p:sp>
      <p:sp>
        <p:nvSpPr>
          <p:cNvPr id="4" name="Freeform 4"/>
          <p:cNvSpPr/>
          <p:nvPr/>
        </p:nvSpPr>
        <p:spPr>
          <a:xfrm>
            <a:off x="320604" y="5342918"/>
            <a:ext cx="8823396" cy="3915382"/>
          </a:xfrm>
          <a:custGeom>
            <a:avLst/>
            <a:gdLst/>
            <a:ahLst/>
            <a:cxnLst/>
            <a:rect l="l" t="t" r="r" b="b"/>
            <a:pathLst>
              <a:path w="8823396" h="3915382">
                <a:moveTo>
                  <a:pt x="0" y="0"/>
                </a:moveTo>
                <a:lnTo>
                  <a:pt x="8823396" y="0"/>
                </a:lnTo>
                <a:lnTo>
                  <a:pt x="8823396" y="3915382"/>
                </a:lnTo>
                <a:lnTo>
                  <a:pt x="0" y="3915382"/>
                </a:lnTo>
                <a:lnTo>
                  <a:pt x="0" y="0"/>
                </a:lnTo>
                <a:close/>
              </a:path>
            </a:pathLst>
          </a:custGeom>
          <a:blipFill>
            <a:blip r:embed="rId4"/>
            <a:stretch>
              <a:fillRect/>
            </a:stretch>
          </a:blipFill>
        </p:spPr>
      </p:sp>
      <p:sp>
        <p:nvSpPr>
          <p:cNvPr id="5" name="Freeform 5"/>
          <p:cNvSpPr/>
          <p:nvPr/>
        </p:nvSpPr>
        <p:spPr>
          <a:xfrm>
            <a:off x="9460317" y="5342918"/>
            <a:ext cx="8308693" cy="3614282"/>
          </a:xfrm>
          <a:custGeom>
            <a:avLst/>
            <a:gdLst/>
            <a:ahLst/>
            <a:cxnLst/>
            <a:rect l="l" t="t" r="r" b="b"/>
            <a:pathLst>
              <a:path w="8308693" h="3614282">
                <a:moveTo>
                  <a:pt x="0" y="0"/>
                </a:moveTo>
                <a:lnTo>
                  <a:pt x="8308693" y="0"/>
                </a:lnTo>
                <a:lnTo>
                  <a:pt x="8308693" y="3614281"/>
                </a:lnTo>
                <a:lnTo>
                  <a:pt x="0" y="3614281"/>
                </a:lnTo>
                <a:lnTo>
                  <a:pt x="0" y="0"/>
                </a:lnTo>
                <a:close/>
              </a:path>
            </a:pathLst>
          </a:custGeom>
          <a:blipFill>
            <a:blip r:embed="rId5"/>
            <a:stretch>
              <a:fillRect/>
            </a:stretch>
          </a:blipFill>
        </p:spPr>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40258" y="487490"/>
            <a:ext cx="8376682" cy="4065284"/>
          </a:xfrm>
          <a:custGeom>
            <a:avLst/>
            <a:gdLst/>
            <a:ahLst/>
            <a:cxnLst/>
            <a:rect l="l" t="t" r="r" b="b"/>
            <a:pathLst>
              <a:path w="8376682" h="4065284">
                <a:moveTo>
                  <a:pt x="0" y="0"/>
                </a:moveTo>
                <a:lnTo>
                  <a:pt x="8376681" y="0"/>
                </a:lnTo>
                <a:lnTo>
                  <a:pt x="8376681" y="4065284"/>
                </a:lnTo>
                <a:lnTo>
                  <a:pt x="0" y="4065284"/>
                </a:lnTo>
                <a:lnTo>
                  <a:pt x="0" y="0"/>
                </a:lnTo>
                <a:close/>
              </a:path>
            </a:pathLst>
          </a:custGeom>
          <a:blipFill>
            <a:blip r:embed="rId2"/>
            <a:stretch>
              <a:fillRect l="-4529" r="-4529"/>
            </a:stretch>
          </a:blipFill>
        </p:spPr>
      </p:sp>
      <p:sp>
        <p:nvSpPr>
          <p:cNvPr id="3" name="Freeform 3"/>
          <p:cNvSpPr/>
          <p:nvPr/>
        </p:nvSpPr>
        <p:spPr>
          <a:xfrm>
            <a:off x="9381657" y="487490"/>
            <a:ext cx="8307646" cy="4065284"/>
          </a:xfrm>
          <a:custGeom>
            <a:avLst/>
            <a:gdLst/>
            <a:ahLst/>
            <a:cxnLst/>
            <a:rect l="l" t="t" r="r" b="b"/>
            <a:pathLst>
              <a:path w="8307646" h="4065284">
                <a:moveTo>
                  <a:pt x="0" y="0"/>
                </a:moveTo>
                <a:lnTo>
                  <a:pt x="8307646" y="0"/>
                </a:lnTo>
                <a:lnTo>
                  <a:pt x="8307646" y="4065284"/>
                </a:lnTo>
                <a:lnTo>
                  <a:pt x="0" y="4065284"/>
                </a:lnTo>
                <a:lnTo>
                  <a:pt x="0" y="0"/>
                </a:lnTo>
                <a:close/>
              </a:path>
            </a:pathLst>
          </a:custGeom>
          <a:blipFill>
            <a:blip r:embed="rId3"/>
            <a:stretch>
              <a:fillRect l="-4828" r="-4828"/>
            </a:stretch>
          </a:blipFill>
        </p:spPr>
      </p:sp>
      <p:sp>
        <p:nvSpPr>
          <p:cNvPr id="4" name="Freeform 4"/>
          <p:cNvSpPr/>
          <p:nvPr/>
        </p:nvSpPr>
        <p:spPr>
          <a:xfrm>
            <a:off x="540258" y="5329688"/>
            <a:ext cx="8319845" cy="3928612"/>
          </a:xfrm>
          <a:custGeom>
            <a:avLst/>
            <a:gdLst/>
            <a:ahLst/>
            <a:cxnLst/>
            <a:rect l="l" t="t" r="r" b="b"/>
            <a:pathLst>
              <a:path w="8319845" h="3928612">
                <a:moveTo>
                  <a:pt x="0" y="0"/>
                </a:moveTo>
                <a:lnTo>
                  <a:pt x="8319845" y="0"/>
                </a:lnTo>
                <a:lnTo>
                  <a:pt x="8319845" y="3928612"/>
                </a:lnTo>
                <a:lnTo>
                  <a:pt x="0" y="3928612"/>
                </a:lnTo>
                <a:lnTo>
                  <a:pt x="0" y="0"/>
                </a:lnTo>
                <a:close/>
              </a:path>
            </a:pathLst>
          </a:custGeom>
          <a:blipFill>
            <a:blip r:embed="rId4"/>
            <a:stretch>
              <a:fillRect r="-5814"/>
            </a:stretch>
          </a:blipFill>
        </p:spPr>
      </p:sp>
      <p:sp>
        <p:nvSpPr>
          <p:cNvPr id="5" name="Freeform 5"/>
          <p:cNvSpPr/>
          <p:nvPr/>
        </p:nvSpPr>
        <p:spPr>
          <a:xfrm>
            <a:off x="9400707" y="5143500"/>
            <a:ext cx="8307646" cy="4114800"/>
          </a:xfrm>
          <a:custGeom>
            <a:avLst/>
            <a:gdLst/>
            <a:ahLst/>
            <a:cxnLst/>
            <a:rect l="l" t="t" r="r" b="b"/>
            <a:pathLst>
              <a:path w="8307646" h="4114800">
                <a:moveTo>
                  <a:pt x="0" y="0"/>
                </a:moveTo>
                <a:lnTo>
                  <a:pt x="8307646" y="0"/>
                </a:lnTo>
                <a:lnTo>
                  <a:pt x="8307646" y="4114800"/>
                </a:lnTo>
                <a:lnTo>
                  <a:pt x="0" y="4114800"/>
                </a:lnTo>
                <a:lnTo>
                  <a:pt x="0" y="0"/>
                </a:lnTo>
                <a:close/>
              </a:path>
            </a:pathLst>
          </a:custGeom>
          <a:blipFill>
            <a:blip r:embed="rId5"/>
            <a:stretch>
              <a:fillRect l="-2635" r="-8668"/>
            </a:stretch>
          </a:blipFill>
        </p:spPr>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01885" y="2207726"/>
            <a:ext cx="13084230" cy="5871548"/>
          </a:xfrm>
          <a:custGeom>
            <a:avLst/>
            <a:gdLst/>
            <a:ahLst/>
            <a:cxnLst/>
            <a:rect l="l" t="t" r="r" b="b"/>
            <a:pathLst>
              <a:path w="13084230" h="5871548">
                <a:moveTo>
                  <a:pt x="0" y="0"/>
                </a:moveTo>
                <a:lnTo>
                  <a:pt x="13084230" y="0"/>
                </a:lnTo>
                <a:lnTo>
                  <a:pt x="13084230" y="5871548"/>
                </a:lnTo>
                <a:lnTo>
                  <a:pt x="0" y="5871548"/>
                </a:lnTo>
                <a:lnTo>
                  <a:pt x="0" y="0"/>
                </a:lnTo>
                <a:close/>
              </a:path>
            </a:pathLst>
          </a:custGeom>
          <a:blipFill>
            <a:blip r:embed="rId2"/>
            <a:stretch>
              <a:fillRect/>
            </a:stretch>
          </a:blipFill>
        </p:spPr>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39238" y="1019175"/>
            <a:ext cx="9525" cy="752475"/>
          </a:xfrm>
          <a:prstGeom prst="rect">
            <a:avLst/>
          </a:prstGeom>
        </p:spPr>
        <p:txBody>
          <a:bodyPr lIns="0" tIns="0" rIns="0" bIns="0" rtlCol="0" anchor="t">
            <a:spAutoFit/>
          </a:bodyPr>
          <a:lstStyle/>
          <a:p>
            <a:pPr algn="ctr">
              <a:lnSpc>
                <a:spcPts val="5917"/>
              </a:lnSpc>
              <a:spcBef>
                <a:spcPct val="0"/>
              </a:spcBef>
            </a:pPr>
            <a:endParaRPr/>
          </a:p>
        </p:txBody>
      </p:sp>
      <p:sp>
        <p:nvSpPr>
          <p:cNvPr id="3" name="TextBox 3"/>
          <p:cNvSpPr txBox="1"/>
          <p:nvPr/>
        </p:nvSpPr>
        <p:spPr>
          <a:xfrm>
            <a:off x="2264882" y="2343941"/>
            <a:ext cx="14274186" cy="5502162"/>
          </a:xfrm>
          <a:prstGeom prst="rect">
            <a:avLst/>
          </a:prstGeom>
        </p:spPr>
        <p:txBody>
          <a:bodyPr lIns="0" tIns="0" rIns="0" bIns="0" rtlCol="0" anchor="t">
            <a:spAutoFit/>
          </a:bodyPr>
          <a:lstStyle/>
          <a:p>
            <a:pPr algn="just">
              <a:lnSpc>
                <a:spcPts val="4381"/>
              </a:lnSpc>
            </a:pPr>
            <a:endParaRPr/>
          </a:p>
          <a:p>
            <a:pPr algn="just">
              <a:lnSpc>
                <a:spcPts val="4381"/>
              </a:lnSpc>
            </a:pPr>
            <a:r>
              <a:rPr lang="en-US" sz="3129">
                <a:solidFill>
                  <a:srgbClr val="000000"/>
                </a:solidFill>
                <a:latin typeface="DM Sans"/>
                <a:ea typeface="DM Sans"/>
                <a:cs typeface="DM Sans"/>
                <a:sym typeface="DM Sans"/>
              </a:rPr>
              <a:t>The E-Learning System successfully delivers a robust and user-friendly platform that enhances remote learning experiences. It combines secure user authentication, efficient course management, intuitive booking and scheduling, progress tracking, and automated notifications, ensuring a seamless experience for both learners and administrators. The project demonstrates the potential of technology to make education more accessible, flexible, and engaging while laying a strong foundation for future scalability and enhancements.</a:t>
            </a:r>
          </a:p>
          <a:p>
            <a:pPr algn="just">
              <a:lnSpc>
                <a:spcPts val="4381"/>
              </a:lnSpc>
            </a:pPr>
            <a:endParaRPr lang="en-US" sz="3129">
              <a:solidFill>
                <a:srgbClr val="000000"/>
              </a:solidFill>
              <a:latin typeface="DM Sans"/>
              <a:ea typeface="DM Sans"/>
              <a:cs typeface="DM Sans"/>
              <a:sym typeface="DM Sans"/>
            </a:endParaRPr>
          </a:p>
        </p:txBody>
      </p:sp>
      <p:sp>
        <p:nvSpPr>
          <p:cNvPr id="4" name="Freeform 4"/>
          <p:cNvSpPr/>
          <p:nvPr/>
        </p:nvSpPr>
        <p:spPr>
          <a:xfrm flipH="1" flipV="1">
            <a:off x="-5095251" y="-4263176"/>
            <a:ext cx="7360133" cy="6664266"/>
          </a:xfrm>
          <a:custGeom>
            <a:avLst/>
            <a:gdLst/>
            <a:ahLst/>
            <a:cxnLst/>
            <a:rect l="l" t="t" r="r" b="b"/>
            <a:pathLst>
              <a:path w="7360133" h="6664266">
                <a:moveTo>
                  <a:pt x="7360133" y="6664267"/>
                </a:moveTo>
                <a:lnTo>
                  <a:pt x="0" y="6664267"/>
                </a:lnTo>
                <a:lnTo>
                  <a:pt x="0" y="0"/>
                </a:lnTo>
                <a:lnTo>
                  <a:pt x="7360133" y="0"/>
                </a:lnTo>
                <a:lnTo>
                  <a:pt x="7360133" y="6664267"/>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sp>
        <p:nvSpPr>
          <p:cNvPr id="5" name="Freeform 5"/>
          <p:cNvSpPr/>
          <p:nvPr/>
        </p:nvSpPr>
        <p:spPr>
          <a:xfrm>
            <a:off x="-4424901" y="5143500"/>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TextBox 6"/>
          <p:cNvSpPr txBox="1"/>
          <p:nvPr/>
        </p:nvSpPr>
        <p:spPr>
          <a:xfrm>
            <a:off x="5906676" y="580711"/>
            <a:ext cx="6027748" cy="748614"/>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CONCLUSION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39238" y="1019175"/>
            <a:ext cx="9525" cy="752475"/>
          </a:xfrm>
          <a:prstGeom prst="rect">
            <a:avLst/>
          </a:prstGeom>
        </p:spPr>
        <p:txBody>
          <a:bodyPr lIns="0" tIns="0" rIns="0" bIns="0" rtlCol="0" anchor="t">
            <a:spAutoFit/>
          </a:bodyPr>
          <a:lstStyle/>
          <a:p>
            <a:pPr algn="ctr">
              <a:lnSpc>
                <a:spcPts val="5917"/>
              </a:lnSpc>
              <a:spcBef>
                <a:spcPct val="0"/>
              </a:spcBef>
            </a:pPr>
            <a:endParaRPr/>
          </a:p>
        </p:txBody>
      </p:sp>
      <p:sp>
        <p:nvSpPr>
          <p:cNvPr id="3" name="TextBox 3"/>
          <p:cNvSpPr txBox="1"/>
          <p:nvPr/>
        </p:nvSpPr>
        <p:spPr>
          <a:xfrm>
            <a:off x="2264882" y="2343941"/>
            <a:ext cx="14274186" cy="7159512"/>
          </a:xfrm>
          <a:prstGeom prst="rect">
            <a:avLst/>
          </a:prstGeom>
        </p:spPr>
        <p:txBody>
          <a:bodyPr lIns="0" tIns="0" rIns="0" bIns="0" rtlCol="0" anchor="t">
            <a:spAutoFit/>
          </a:bodyPr>
          <a:lstStyle/>
          <a:p>
            <a:pPr algn="just">
              <a:lnSpc>
                <a:spcPts val="4381"/>
              </a:lnSpc>
            </a:pPr>
            <a:r>
              <a:rPr lang="en-US" sz="3129">
                <a:solidFill>
                  <a:srgbClr val="000000"/>
                </a:solidFill>
                <a:latin typeface="DM Sans"/>
                <a:ea typeface="DM Sans"/>
                <a:cs typeface="DM Sans"/>
                <a:sym typeface="DM Sans"/>
              </a:rPr>
              <a:t>We would like to express our heartfelt gratitude to our mentor, Mr. Sanjeeva Gone, for providing us with the opportunity to work on this E-Learning System project. His valuable guidance, support, and insights were instrumental in navigating challenges and enhancing our understanding throughout the project. We are deeply thankful for his mentorship and the knowledge he imparted to us.</a:t>
            </a:r>
          </a:p>
          <a:p>
            <a:pPr algn="just">
              <a:lnSpc>
                <a:spcPts val="4381"/>
              </a:lnSpc>
            </a:pPr>
            <a:endParaRPr lang="en-US" sz="3129">
              <a:solidFill>
                <a:srgbClr val="000000"/>
              </a:solidFill>
              <a:latin typeface="DM Sans"/>
              <a:ea typeface="DM Sans"/>
              <a:cs typeface="DM Sans"/>
              <a:sym typeface="DM Sans"/>
            </a:endParaRPr>
          </a:p>
          <a:p>
            <a:pPr algn="just">
              <a:lnSpc>
                <a:spcPts val="4381"/>
              </a:lnSpc>
            </a:pPr>
            <a:r>
              <a:rPr lang="en-US" sz="3129">
                <a:solidFill>
                  <a:srgbClr val="000000"/>
                </a:solidFill>
                <a:latin typeface="DM Sans"/>
                <a:ea typeface="DM Sans"/>
                <a:cs typeface="DM Sans"/>
                <a:sym typeface="DM Sans"/>
              </a:rPr>
              <a:t>We also extend our sincere appreciation to our team members for their dedication, hard work, and collaborative spirit. Each member's contributions and commitment were vital in achieving the project objectives and delivering a successful outcome. The teamwork and mutual support made this journey both productive and fulfilling.</a:t>
            </a:r>
          </a:p>
          <a:p>
            <a:pPr algn="just">
              <a:lnSpc>
                <a:spcPts val="4381"/>
              </a:lnSpc>
            </a:pPr>
            <a:endParaRPr lang="en-US" sz="3129">
              <a:solidFill>
                <a:srgbClr val="000000"/>
              </a:solidFill>
              <a:latin typeface="DM Sans"/>
              <a:ea typeface="DM Sans"/>
              <a:cs typeface="DM Sans"/>
              <a:sym typeface="DM Sans"/>
            </a:endParaRPr>
          </a:p>
        </p:txBody>
      </p:sp>
      <p:sp>
        <p:nvSpPr>
          <p:cNvPr id="4" name="Freeform 4"/>
          <p:cNvSpPr/>
          <p:nvPr/>
        </p:nvSpPr>
        <p:spPr>
          <a:xfrm flipH="1" flipV="1">
            <a:off x="-5095251" y="-4263176"/>
            <a:ext cx="7360133" cy="6664266"/>
          </a:xfrm>
          <a:custGeom>
            <a:avLst/>
            <a:gdLst/>
            <a:ahLst/>
            <a:cxnLst/>
            <a:rect l="l" t="t" r="r" b="b"/>
            <a:pathLst>
              <a:path w="7360133" h="6664266">
                <a:moveTo>
                  <a:pt x="7360133" y="6664267"/>
                </a:moveTo>
                <a:lnTo>
                  <a:pt x="0" y="6664267"/>
                </a:lnTo>
                <a:lnTo>
                  <a:pt x="0" y="0"/>
                </a:lnTo>
                <a:lnTo>
                  <a:pt x="7360133" y="0"/>
                </a:lnTo>
                <a:lnTo>
                  <a:pt x="7360133" y="6664267"/>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sp>
        <p:nvSpPr>
          <p:cNvPr id="5" name="Freeform 5"/>
          <p:cNvSpPr/>
          <p:nvPr/>
        </p:nvSpPr>
        <p:spPr>
          <a:xfrm>
            <a:off x="-4424901" y="5143500"/>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TextBox 6"/>
          <p:cNvSpPr txBox="1"/>
          <p:nvPr/>
        </p:nvSpPr>
        <p:spPr>
          <a:xfrm>
            <a:off x="5726093" y="1028700"/>
            <a:ext cx="7351766" cy="748614"/>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ACKNOWLEDGEMENT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sp>
        <p:nvSpPr>
          <p:cNvPr id="6" name="TextBox 6"/>
          <p:cNvSpPr txBox="1"/>
          <p:nvPr/>
        </p:nvSpPr>
        <p:spPr>
          <a:xfrm>
            <a:off x="4751838" y="4153209"/>
            <a:ext cx="8784324" cy="1261363"/>
          </a:xfrm>
          <a:prstGeom prst="rect">
            <a:avLst/>
          </a:prstGeom>
        </p:spPr>
        <p:txBody>
          <a:bodyPr lIns="0" tIns="0" rIns="0" bIns="0" rtlCol="0" anchor="t">
            <a:spAutoFit/>
          </a:bodyPr>
          <a:lstStyle/>
          <a:p>
            <a:pPr marL="0" lvl="0" indent="0" algn="ctr">
              <a:lnSpc>
                <a:spcPts val="10012"/>
              </a:lnSpc>
              <a:spcBef>
                <a:spcPct val="0"/>
              </a:spcBef>
            </a:pPr>
            <a:r>
              <a:rPr lang="en-US" sz="8344" b="1" u="none" strike="noStrike">
                <a:solidFill>
                  <a:srgbClr val="000000"/>
                </a:solidFill>
                <a:latin typeface="League Spartan"/>
                <a:ea typeface="League Spartan"/>
                <a:cs typeface="League Spartan"/>
                <a:sym typeface="League Spartan"/>
              </a:rPr>
              <a:t>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72078" y="5646859"/>
            <a:ext cx="7360133" cy="6664266"/>
          </a:xfrm>
          <a:custGeom>
            <a:avLst/>
            <a:gdLst/>
            <a:ahLst/>
            <a:cxnLst/>
            <a:rect l="l" t="t" r="r" b="b"/>
            <a:pathLst>
              <a:path w="7360133" h="6664266">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flipH="1" flipV="1">
            <a:off x="-4752241" y="-3667630"/>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grpSp>
        <p:nvGrpSpPr>
          <p:cNvPr id="4" name="Group 4"/>
          <p:cNvGrpSpPr/>
          <p:nvPr/>
        </p:nvGrpSpPr>
        <p:grpSpPr>
          <a:xfrm>
            <a:off x="6163750" y="1223315"/>
            <a:ext cx="5994124" cy="1773322"/>
            <a:chOff x="0" y="0"/>
            <a:chExt cx="2747400" cy="812800"/>
          </a:xfrm>
        </p:grpSpPr>
        <p:sp>
          <p:nvSpPr>
            <p:cNvPr id="5" name="Freeform 5"/>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6" name="TextBox 6"/>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sp>
        <p:nvSpPr>
          <p:cNvPr id="7" name="Freeform 7"/>
          <p:cNvSpPr/>
          <p:nvPr/>
        </p:nvSpPr>
        <p:spPr>
          <a:xfrm>
            <a:off x="2607893" y="3971745"/>
            <a:ext cx="4214413" cy="4114800"/>
          </a:xfrm>
          <a:custGeom>
            <a:avLst/>
            <a:gdLst/>
            <a:ahLst/>
            <a:cxnLst/>
            <a:rect l="l" t="t" r="r" b="b"/>
            <a:pathLst>
              <a:path w="4214413" h="4114800">
                <a:moveTo>
                  <a:pt x="0" y="0"/>
                </a:moveTo>
                <a:lnTo>
                  <a:pt x="4214413" y="0"/>
                </a:lnTo>
                <a:lnTo>
                  <a:pt x="4214413"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TextBox 8"/>
          <p:cNvSpPr txBox="1"/>
          <p:nvPr/>
        </p:nvSpPr>
        <p:spPr>
          <a:xfrm>
            <a:off x="6981268" y="3697031"/>
            <a:ext cx="8967062" cy="5015865"/>
          </a:xfrm>
          <a:prstGeom prst="rect">
            <a:avLst/>
          </a:prstGeom>
        </p:spPr>
        <p:txBody>
          <a:bodyPr lIns="0" tIns="0" rIns="0" bIns="0" rtlCol="0" anchor="t">
            <a:spAutoFit/>
          </a:bodyPr>
          <a:lstStyle/>
          <a:p>
            <a:pPr marL="518160" lvl="1" indent="-259080" algn="just">
              <a:lnSpc>
                <a:spcPts val="3359"/>
              </a:lnSpc>
              <a:buFont typeface="Arial"/>
              <a:buChar char="•"/>
            </a:pPr>
            <a:r>
              <a:rPr lang="en-US" sz="2400">
                <a:solidFill>
                  <a:srgbClr val="000000"/>
                </a:solidFill>
                <a:latin typeface="DM Sans"/>
                <a:ea typeface="DM Sans"/>
                <a:cs typeface="DM Sans"/>
                <a:sym typeface="DM Sans"/>
              </a:rPr>
              <a:t>The E-Learning System is an online platform designed to provide convenient and flexible learning opportunities.</a:t>
            </a:r>
          </a:p>
          <a:p>
            <a:pPr algn="just">
              <a:lnSpc>
                <a:spcPts val="3359"/>
              </a:lnSpc>
            </a:pPr>
            <a:endParaRPr lang="en-US" sz="2400">
              <a:solidFill>
                <a:srgbClr val="000000"/>
              </a:solidFill>
              <a:latin typeface="DM Sans"/>
              <a:ea typeface="DM Sans"/>
              <a:cs typeface="DM Sans"/>
              <a:sym typeface="DM Sans"/>
            </a:endParaRPr>
          </a:p>
          <a:p>
            <a:pPr marL="518160" lvl="1" indent="-259080" algn="just">
              <a:lnSpc>
                <a:spcPts val="3359"/>
              </a:lnSpc>
              <a:buFont typeface="Arial"/>
              <a:buChar char="•"/>
            </a:pPr>
            <a:r>
              <a:rPr lang="en-US" sz="2400">
                <a:solidFill>
                  <a:srgbClr val="000000"/>
                </a:solidFill>
                <a:latin typeface="DM Sans"/>
                <a:ea typeface="DM Sans"/>
                <a:cs typeface="DM Sans"/>
                <a:sym typeface="DM Sans"/>
              </a:rPr>
              <a:t> It allows users, such as students, working professionals, and job seekers, to access courses, manage their learning schedules, and track their progress, all from a single, user-friendly interface.</a:t>
            </a:r>
          </a:p>
          <a:p>
            <a:pPr algn="just">
              <a:lnSpc>
                <a:spcPts val="3359"/>
              </a:lnSpc>
            </a:pPr>
            <a:endParaRPr lang="en-US" sz="2400">
              <a:solidFill>
                <a:srgbClr val="000000"/>
              </a:solidFill>
              <a:latin typeface="DM Sans"/>
              <a:ea typeface="DM Sans"/>
              <a:cs typeface="DM Sans"/>
              <a:sym typeface="DM Sans"/>
            </a:endParaRPr>
          </a:p>
          <a:p>
            <a:pPr marL="518160" lvl="1" indent="-259080" algn="just">
              <a:lnSpc>
                <a:spcPts val="3359"/>
              </a:lnSpc>
              <a:buFont typeface="Arial"/>
              <a:buChar char="•"/>
            </a:pPr>
            <a:r>
              <a:rPr lang="en-US" sz="2400">
                <a:solidFill>
                  <a:srgbClr val="000000"/>
                </a:solidFill>
                <a:latin typeface="DM Sans"/>
                <a:ea typeface="DM Sans"/>
                <a:cs typeface="DM Sans"/>
                <a:sym typeface="DM Sans"/>
              </a:rPr>
              <a:t>The E-Learning System includes secure user accounts, course management, booking and scheduling, progress tracking, and automated notifications.</a:t>
            </a:r>
          </a:p>
          <a:p>
            <a:pPr algn="just">
              <a:lnSpc>
                <a:spcPts val="3359"/>
              </a:lnSpc>
            </a:pPr>
            <a:endParaRPr lang="en-US" sz="2400">
              <a:solidFill>
                <a:srgbClr val="000000"/>
              </a:solidFill>
              <a:latin typeface="DM Sans"/>
              <a:ea typeface="DM Sans"/>
              <a:cs typeface="DM Sans"/>
              <a:sym typeface="DM Sans"/>
            </a:endParaRPr>
          </a:p>
        </p:txBody>
      </p:sp>
      <p:sp>
        <p:nvSpPr>
          <p:cNvPr id="9" name="TextBox 9"/>
          <p:cNvSpPr txBox="1"/>
          <p:nvPr/>
        </p:nvSpPr>
        <p:spPr>
          <a:xfrm>
            <a:off x="6130126" y="1593493"/>
            <a:ext cx="6027748" cy="748598"/>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INTRODUCTION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3195682" y="-1117381"/>
            <a:ext cx="9287959" cy="8409825"/>
          </a:xfrm>
          <a:custGeom>
            <a:avLst/>
            <a:gdLst/>
            <a:ahLst/>
            <a:cxnLst/>
            <a:rect l="l" t="t" r="r" b="b"/>
            <a:pathLst>
              <a:path w="9287959" h="8409825">
                <a:moveTo>
                  <a:pt x="9287959" y="8409824"/>
                </a:moveTo>
                <a:lnTo>
                  <a:pt x="0" y="8409824"/>
                </a:lnTo>
                <a:lnTo>
                  <a:pt x="0" y="0"/>
                </a:lnTo>
                <a:lnTo>
                  <a:pt x="9287959" y="0"/>
                </a:lnTo>
                <a:lnTo>
                  <a:pt x="9287959" y="8409824"/>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170884" y="1170884"/>
            <a:ext cx="5994124" cy="1773322"/>
            <a:chOff x="0" y="0"/>
            <a:chExt cx="2747400" cy="812800"/>
          </a:xfrm>
        </p:grpSpPr>
        <p:sp>
          <p:nvSpPr>
            <p:cNvPr id="4" name="Freeform 4"/>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5" name="TextBox 5"/>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2489962" y="3378861"/>
            <a:ext cx="11764373" cy="5511687"/>
          </a:xfrm>
          <a:prstGeom prst="rect">
            <a:avLst/>
          </a:prstGeom>
        </p:spPr>
        <p:txBody>
          <a:bodyPr lIns="0" tIns="0" rIns="0" bIns="0" rtlCol="0" anchor="t">
            <a:spAutoFit/>
          </a:bodyPr>
          <a:lstStyle/>
          <a:p>
            <a:pPr algn="l">
              <a:lnSpc>
                <a:spcPts val="4381"/>
              </a:lnSpc>
            </a:pPr>
            <a:r>
              <a:rPr lang="en-US" sz="3129">
                <a:solidFill>
                  <a:srgbClr val="000000"/>
                </a:solidFill>
                <a:latin typeface="DG Jory"/>
                <a:ea typeface="DG Jory"/>
                <a:cs typeface="DG Jory"/>
                <a:sym typeface="DG Jory"/>
              </a:rPr>
              <a:t>Ease of Access and Security</a:t>
            </a:r>
          </a:p>
          <a:p>
            <a:pPr algn="l">
              <a:lnSpc>
                <a:spcPts val="4381"/>
              </a:lnSpc>
            </a:pPr>
            <a:endParaRPr lang="en-US" sz="3129">
              <a:solidFill>
                <a:srgbClr val="000000"/>
              </a:solidFill>
              <a:latin typeface="DG Jory"/>
              <a:ea typeface="DG Jory"/>
              <a:cs typeface="DG Jory"/>
              <a:sym typeface="DG Jory"/>
            </a:endParaRPr>
          </a:p>
          <a:p>
            <a:pPr algn="l">
              <a:lnSpc>
                <a:spcPts val="4381"/>
              </a:lnSpc>
            </a:pPr>
            <a:r>
              <a:rPr lang="en-US" sz="3129">
                <a:solidFill>
                  <a:srgbClr val="000000"/>
                </a:solidFill>
                <a:latin typeface="DG Jory"/>
                <a:ea typeface="DG Jory"/>
                <a:cs typeface="DG Jory"/>
                <a:sym typeface="DG Jory"/>
              </a:rPr>
              <a:t>Comprehensive Course Management</a:t>
            </a:r>
          </a:p>
          <a:p>
            <a:pPr algn="l">
              <a:lnSpc>
                <a:spcPts val="4381"/>
              </a:lnSpc>
            </a:pPr>
            <a:endParaRPr lang="en-US" sz="3129">
              <a:solidFill>
                <a:srgbClr val="000000"/>
              </a:solidFill>
              <a:latin typeface="DG Jory"/>
              <a:ea typeface="DG Jory"/>
              <a:cs typeface="DG Jory"/>
              <a:sym typeface="DG Jory"/>
            </a:endParaRPr>
          </a:p>
          <a:p>
            <a:pPr algn="l">
              <a:lnSpc>
                <a:spcPts val="4381"/>
              </a:lnSpc>
            </a:pPr>
            <a:r>
              <a:rPr lang="en-US" sz="3129">
                <a:solidFill>
                  <a:srgbClr val="000000"/>
                </a:solidFill>
                <a:latin typeface="DG Jory"/>
                <a:ea typeface="DG Jory"/>
                <a:cs typeface="DG Jory"/>
                <a:sym typeface="DG Jory"/>
              </a:rPr>
              <a:t>Flexible Scheduling and Booking</a:t>
            </a:r>
          </a:p>
          <a:p>
            <a:pPr algn="l">
              <a:lnSpc>
                <a:spcPts val="4381"/>
              </a:lnSpc>
            </a:pPr>
            <a:endParaRPr lang="en-US" sz="3129">
              <a:solidFill>
                <a:srgbClr val="000000"/>
              </a:solidFill>
              <a:latin typeface="DG Jory"/>
              <a:ea typeface="DG Jory"/>
              <a:cs typeface="DG Jory"/>
              <a:sym typeface="DG Jory"/>
            </a:endParaRPr>
          </a:p>
          <a:p>
            <a:pPr algn="l">
              <a:lnSpc>
                <a:spcPts val="4381"/>
              </a:lnSpc>
            </a:pPr>
            <a:r>
              <a:rPr lang="en-US" sz="3129">
                <a:solidFill>
                  <a:srgbClr val="000000"/>
                </a:solidFill>
                <a:latin typeface="DG Jory"/>
                <a:ea typeface="DG Jory"/>
                <a:cs typeface="DG Jory"/>
                <a:sym typeface="DG Jory"/>
              </a:rPr>
              <a:t>Effective Learning Progress Tracking</a:t>
            </a:r>
          </a:p>
          <a:p>
            <a:pPr algn="l">
              <a:lnSpc>
                <a:spcPts val="4381"/>
              </a:lnSpc>
            </a:pPr>
            <a:endParaRPr lang="en-US" sz="3129">
              <a:solidFill>
                <a:srgbClr val="000000"/>
              </a:solidFill>
              <a:latin typeface="DG Jory"/>
              <a:ea typeface="DG Jory"/>
              <a:cs typeface="DG Jory"/>
              <a:sym typeface="DG Jory"/>
            </a:endParaRPr>
          </a:p>
          <a:p>
            <a:pPr algn="l">
              <a:lnSpc>
                <a:spcPts val="4381"/>
              </a:lnSpc>
            </a:pPr>
            <a:r>
              <a:rPr lang="en-US" sz="3129">
                <a:solidFill>
                  <a:srgbClr val="000000"/>
                </a:solidFill>
                <a:latin typeface="DG Jory"/>
                <a:ea typeface="DG Jory"/>
                <a:cs typeface="DG Jory"/>
                <a:sym typeface="DG Jory"/>
              </a:rPr>
              <a:t>Timely Notifications and Reminders</a:t>
            </a:r>
          </a:p>
          <a:p>
            <a:pPr algn="l">
              <a:lnSpc>
                <a:spcPts val="4381"/>
              </a:lnSpc>
            </a:pPr>
            <a:endParaRPr lang="en-US" sz="3129">
              <a:solidFill>
                <a:srgbClr val="000000"/>
              </a:solidFill>
              <a:latin typeface="DG Jory"/>
              <a:ea typeface="DG Jory"/>
              <a:cs typeface="DG Jory"/>
              <a:sym typeface="DG Jory"/>
            </a:endParaRPr>
          </a:p>
        </p:txBody>
      </p:sp>
      <p:sp>
        <p:nvSpPr>
          <p:cNvPr id="7" name="Freeform 7"/>
          <p:cNvSpPr/>
          <p:nvPr/>
        </p:nvSpPr>
        <p:spPr>
          <a:xfrm>
            <a:off x="1910381" y="3303088"/>
            <a:ext cx="579581" cy="579581"/>
          </a:xfrm>
          <a:custGeom>
            <a:avLst/>
            <a:gdLst/>
            <a:ahLst/>
            <a:cxnLst/>
            <a:rect l="l" t="t" r="r" b="b"/>
            <a:pathLst>
              <a:path w="579581" h="579581">
                <a:moveTo>
                  <a:pt x="0" y="0"/>
                </a:moveTo>
                <a:lnTo>
                  <a:pt x="579581" y="0"/>
                </a:lnTo>
                <a:lnTo>
                  <a:pt x="579581" y="579581"/>
                </a:lnTo>
                <a:lnTo>
                  <a:pt x="0" y="57958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8" name="TextBox 8"/>
          <p:cNvSpPr txBox="1"/>
          <p:nvPr/>
        </p:nvSpPr>
        <p:spPr>
          <a:xfrm>
            <a:off x="1137260" y="1541062"/>
            <a:ext cx="6027748" cy="748614"/>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OBJECTIVES</a:t>
            </a:r>
          </a:p>
        </p:txBody>
      </p:sp>
      <p:sp>
        <p:nvSpPr>
          <p:cNvPr id="9" name="Freeform 9"/>
          <p:cNvSpPr/>
          <p:nvPr/>
        </p:nvSpPr>
        <p:spPr>
          <a:xfrm>
            <a:off x="1910381" y="4446906"/>
            <a:ext cx="579581" cy="579581"/>
          </a:xfrm>
          <a:custGeom>
            <a:avLst/>
            <a:gdLst/>
            <a:ahLst/>
            <a:cxnLst/>
            <a:rect l="l" t="t" r="r" b="b"/>
            <a:pathLst>
              <a:path w="579581" h="579581">
                <a:moveTo>
                  <a:pt x="0" y="0"/>
                </a:moveTo>
                <a:lnTo>
                  <a:pt x="579581" y="0"/>
                </a:lnTo>
                <a:lnTo>
                  <a:pt x="579581" y="579581"/>
                </a:lnTo>
                <a:lnTo>
                  <a:pt x="0" y="57958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a:off x="1910381" y="6595849"/>
            <a:ext cx="579581" cy="579581"/>
          </a:xfrm>
          <a:custGeom>
            <a:avLst/>
            <a:gdLst/>
            <a:ahLst/>
            <a:cxnLst/>
            <a:rect l="l" t="t" r="r" b="b"/>
            <a:pathLst>
              <a:path w="579581" h="579581">
                <a:moveTo>
                  <a:pt x="0" y="0"/>
                </a:moveTo>
                <a:lnTo>
                  <a:pt x="579581" y="0"/>
                </a:lnTo>
                <a:lnTo>
                  <a:pt x="579581" y="579581"/>
                </a:lnTo>
                <a:lnTo>
                  <a:pt x="0" y="57958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1" name="Freeform 11"/>
          <p:cNvSpPr/>
          <p:nvPr/>
        </p:nvSpPr>
        <p:spPr>
          <a:xfrm>
            <a:off x="1910381" y="7737405"/>
            <a:ext cx="579581" cy="579581"/>
          </a:xfrm>
          <a:custGeom>
            <a:avLst/>
            <a:gdLst/>
            <a:ahLst/>
            <a:cxnLst/>
            <a:rect l="l" t="t" r="r" b="b"/>
            <a:pathLst>
              <a:path w="579581" h="579581">
                <a:moveTo>
                  <a:pt x="0" y="0"/>
                </a:moveTo>
                <a:lnTo>
                  <a:pt x="579581" y="0"/>
                </a:lnTo>
                <a:lnTo>
                  <a:pt x="579581" y="579581"/>
                </a:lnTo>
                <a:lnTo>
                  <a:pt x="0" y="57958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a:off x="1910381" y="5588462"/>
            <a:ext cx="579581" cy="579581"/>
          </a:xfrm>
          <a:custGeom>
            <a:avLst/>
            <a:gdLst/>
            <a:ahLst/>
            <a:cxnLst/>
            <a:rect l="l" t="t" r="r" b="b"/>
            <a:pathLst>
              <a:path w="579581" h="579581">
                <a:moveTo>
                  <a:pt x="0" y="0"/>
                </a:moveTo>
                <a:lnTo>
                  <a:pt x="579581" y="0"/>
                </a:lnTo>
                <a:lnTo>
                  <a:pt x="579581" y="579580"/>
                </a:lnTo>
                <a:lnTo>
                  <a:pt x="0" y="57958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323576">
            <a:off x="-5512743" y="8171065"/>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0813290" y="3602598"/>
            <a:ext cx="6166933" cy="5513343"/>
            <a:chOff x="0" y="0"/>
            <a:chExt cx="1624213" cy="1452074"/>
          </a:xfrm>
        </p:grpSpPr>
        <p:sp>
          <p:nvSpPr>
            <p:cNvPr id="4" name="Freeform 4"/>
            <p:cNvSpPr/>
            <p:nvPr/>
          </p:nvSpPr>
          <p:spPr>
            <a:xfrm>
              <a:off x="0" y="0"/>
              <a:ext cx="1624213" cy="1452074"/>
            </a:xfrm>
            <a:custGeom>
              <a:avLst/>
              <a:gdLst/>
              <a:ahLst/>
              <a:cxnLst/>
              <a:rect l="l" t="t" r="r" b="b"/>
              <a:pathLst>
                <a:path w="1624213" h="1452074">
                  <a:moveTo>
                    <a:pt x="0" y="0"/>
                  </a:moveTo>
                  <a:lnTo>
                    <a:pt x="1624213" y="0"/>
                  </a:lnTo>
                  <a:lnTo>
                    <a:pt x="1624213" y="1452074"/>
                  </a:lnTo>
                  <a:lnTo>
                    <a:pt x="0" y="1452074"/>
                  </a:lnTo>
                  <a:close/>
                </a:path>
              </a:pathLst>
            </a:custGeom>
            <a:solidFill>
              <a:srgbClr val="000000">
                <a:alpha val="0"/>
              </a:srgbClr>
            </a:solidFill>
            <a:ln w="38100" cap="sq">
              <a:solidFill>
                <a:srgbClr val="4FCDCC">
                  <a:alpha val="49804"/>
                </a:srgbClr>
              </a:solidFill>
              <a:prstDash val="solid"/>
              <a:miter/>
            </a:ln>
          </p:spPr>
        </p:sp>
        <p:sp>
          <p:nvSpPr>
            <p:cNvPr id="5" name="TextBox 5"/>
            <p:cNvSpPr txBox="1"/>
            <p:nvPr/>
          </p:nvSpPr>
          <p:spPr>
            <a:xfrm>
              <a:off x="0" y="-38100"/>
              <a:ext cx="1624213" cy="1490174"/>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flipH="1" flipV="1">
            <a:off x="-5522268" y="-4149457"/>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sp>
        <p:nvSpPr>
          <p:cNvPr id="7" name="TextBox 7"/>
          <p:cNvSpPr txBox="1"/>
          <p:nvPr/>
        </p:nvSpPr>
        <p:spPr>
          <a:xfrm>
            <a:off x="1580438" y="3020066"/>
            <a:ext cx="7927227" cy="5512105"/>
          </a:xfrm>
          <a:prstGeom prst="rect">
            <a:avLst/>
          </a:prstGeom>
        </p:spPr>
        <p:txBody>
          <a:bodyPr lIns="0" tIns="0" rIns="0" bIns="0" rtlCol="0" anchor="t">
            <a:spAutoFit/>
          </a:bodyPr>
          <a:lstStyle/>
          <a:p>
            <a:pPr algn="just">
              <a:lnSpc>
                <a:spcPts val="4358"/>
              </a:lnSpc>
            </a:pPr>
            <a:endParaRPr/>
          </a:p>
          <a:p>
            <a:pPr marL="672091" lvl="1" indent="-336045" algn="just">
              <a:lnSpc>
                <a:spcPts val="4358"/>
              </a:lnSpc>
              <a:buAutoNum type="arabicPeriod"/>
            </a:pPr>
            <a:r>
              <a:rPr lang="en-US" sz="3112" b="1">
                <a:solidFill>
                  <a:srgbClr val="000000"/>
                </a:solidFill>
                <a:latin typeface="DM Sans Bold"/>
                <a:ea typeface="DM Sans Bold"/>
                <a:cs typeface="DM Sans Bold"/>
                <a:sym typeface="DM Sans Bold"/>
              </a:rPr>
              <a:t>Agile Development:</a:t>
            </a:r>
            <a:r>
              <a:rPr lang="en-US" sz="3112">
                <a:solidFill>
                  <a:srgbClr val="000000"/>
                </a:solidFill>
                <a:latin typeface="DM Sans"/>
                <a:ea typeface="DM Sans"/>
                <a:cs typeface="DM Sans"/>
                <a:sym typeface="DM Sans"/>
              </a:rPr>
              <a:t> Daily stand-up meetings to track progress and resolve issues quickly.</a:t>
            </a:r>
          </a:p>
          <a:p>
            <a:pPr marL="672091" lvl="1" indent="-336045" algn="just">
              <a:lnSpc>
                <a:spcPts val="4358"/>
              </a:lnSpc>
              <a:buAutoNum type="arabicPeriod"/>
            </a:pPr>
            <a:r>
              <a:rPr lang="en-US" sz="3112" b="1">
                <a:solidFill>
                  <a:srgbClr val="000000"/>
                </a:solidFill>
                <a:latin typeface="DM Sans Bold"/>
                <a:ea typeface="DM Sans Bold"/>
                <a:cs typeface="DM Sans Bold"/>
                <a:sym typeface="DM Sans Bold"/>
              </a:rPr>
              <a:t>Code Reviews: </a:t>
            </a:r>
            <a:r>
              <a:rPr lang="en-US" sz="3112">
                <a:solidFill>
                  <a:srgbClr val="000000"/>
                </a:solidFill>
                <a:latin typeface="DM Sans"/>
                <a:ea typeface="DM Sans"/>
                <a:cs typeface="DM Sans"/>
                <a:sym typeface="DM Sans"/>
              </a:rPr>
              <a:t>Frequent reviews to ensure quality and teamwork.</a:t>
            </a:r>
          </a:p>
          <a:p>
            <a:pPr marL="672091" lvl="1" indent="-336045" algn="just">
              <a:lnSpc>
                <a:spcPts val="4358"/>
              </a:lnSpc>
              <a:buAutoNum type="arabicPeriod"/>
            </a:pPr>
            <a:r>
              <a:rPr lang="en-US" sz="3112" b="1">
                <a:solidFill>
                  <a:srgbClr val="000000"/>
                </a:solidFill>
                <a:latin typeface="DM Sans Bold"/>
                <a:ea typeface="DM Sans Bold"/>
                <a:cs typeface="DM Sans Bold"/>
                <a:sym typeface="DM Sans Bold"/>
              </a:rPr>
              <a:t>Feature Discussions:</a:t>
            </a:r>
            <a:r>
              <a:rPr lang="en-US" sz="3112">
                <a:solidFill>
                  <a:srgbClr val="000000"/>
                </a:solidFill>
                <a:latin typeface="DM Sans"/>
                <a:ea typeface="DM Sans"/>
                <a:cs typeface="DM Sans"/>
                <a:sym typeface="DM Sans"/>
              </a:rPr>
              <a:t> Regular sessions to refine features, improve design, and address challenges.</a:t>
            </a:r>
          </a:p>
          <a:p>
            <a:pPr algn="just">
              <a:lnSpc>
                <a:spcPts val="4358"/>
              </a:lnSpc>
            </a:pPr>
            <a:endParaRPr lang="en-US" sz="3112">
              <a:solidFill>
                <a:srgbClr val="000000"/>
              </a:solidFill>
              <a:latin typeface="DM Sans"/>
              <a:ea typeface="DM Sans"/>
              <a:cs typeface="DM Sans"/>
              <a:sym typeface="DM Sans"/>
            </a:endParaRPr>
          </a:p>
        </p:txBody>
      </p:sp>
      <p:grpSp>
        <p:nvGrpSpPr>
          <p:cNvPr id="8" name="Group 8"/>
          <p:cNvGrpSpPr/>
          <p:nvPr/>
        </p:nvGrpSpPr>
        <p:grpSpPr>
          <a:xfrm>
            <a:off x="2008031" y="1544557"/>
            <a:ext cx="5994124" cy="1773322"/>
            <a:chOff x="0" y="0"/>
            <a:chExt cx="2747400" cy="812800"/>
          </a:xfrm>
        </p:grpSpPr>
        <p:sp>
          <p:nvSpPr>
            <p:cNvPr id="9" name="Freeform 9"/>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0" name="TextBox 10"/>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0899694" y="1544557"/>
            <a:ext cx="5994124" cy="1773322"/>
            <a:chOff x="0" y="0"/>
            <a:chExt cx="2747400" cy="812800"/>
          </a:xfrm>
        </p:grpSpPr>
        <p:sp>
          <p:nvSpPr>
            <p:cNvPr id="12" name="Freeform 12"/>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id="13" name="TextBox 13"/>
            <p:cNvSpPr txBox="1"/>
            <p:nvPr/>
          </p:nvSpPr>
          <p:spPr>
            <a:xfrm>
              <a:off x="0" y="-38100"/>
              <a:ext cx="2747400" cy="660400"/>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11024346" y="4207276"/>
            <a:ext cx="2654657" cy="1318981"/>
          </a:xfrm>
          <a:custGeom>
            <a:avLst/>
            <a:gdLst/>
            <a:ahLst/>
            <a:cxnLst/>
            <a:rect l="l" t="t" r="r" b="b"/>
            <a:pathLst>
              <a:path w="2654657" h="1318981">
                <a:moveTo>
                  <a:pt x="0" y="0"/>
                </a:moveTo>
                <a:lnTo>
                  <a:pt x="2654657" y="0"/>
                </a:lnTo>
                <a:lnTo>
                  <a:pt x="2654657" y="1318981"/>
                </a:lnTo>
                <a:lnTo>
                  <a:pt x="0" y="1318981"/>
                </a:lnTo>
                <a:lnTo>
                  <a:pt x="0" y="0"/>
                </a:lnTo>
                <a:close/>
              </a:path>
            </a:pathLst>
          </a:custGeom>
          <a:blipFill>
            <a:blip r:embed="rId4"/>
            <a:stretch>
              <a:fillRect/>
            </a:stretch>
          </a:blipFill>
        </p:spPr>
      </p:sp>
      <p:sp>
        <p:nvSpPr>
          <p:cNvPr id="15" name="Freeform 15"/>
          <p:cNvSpPr/>
          <p:nvPr/>
        </p:nvSpPr>
        <p:spPr>
          <a:xfrm>
            <a:off x="13983160" y="3833735"/>
            <a:ext cx="2512094" cy="1296305"/>
          </a:xfrm>
          <a:custGeom>
            <a:avLst/>
            <a:gdLst/>
            <a:ahLst/>
            <a:cxnLst/>
            <a:rect l="l" t="t" r="r" b="b"/>
            <a:pathLst>
              <a:path w="2512094" h="1296305">
                <a:moveTo>
                  <a:pt x="0" y="0"/>
                </a:moveTo>
                <a:lnTo>
                  <a:pt x="2512094" y="0"/>
                </a:lnTo>
                <a:lnTo>
                  <a:pt x="2512094" y="1296305"/>
                </a:lnTo>
                <a:lnTo>
                  <a:pt x="0" y="1296305"/>
                </a:lnTo>
                <a:lnTo>
                  <a:pt x="0" y="0"/>
                </a:lnTo>
                <a:close/>
              </a:path>
            </a:pathLst>
          </a:custGeom>
          <a:blipFill>
            <a:blip r:embed="rId5"/>
            <a:stretch>
              <a:fillRect/>
            </a:stretch>
          </a:blipFill>
        </p:spPr>
      </p:sp>
      <p:sp>
        <p:nvSpPr>
          <p:cNvPr id="16" name="Freeform 16"/>
          <p:cNvSpPr/>
          <p:nvPr/>
        </p:nvSpPr>
        <p:spPr>
          <a:xfrm>
            <a:off x="11350701" y="5667066"/>
            <a:ext cx="1000973" cy="1833108"/>
          </a:xfrm>
          <a:custGeom>
            <a:avLst/>
            <a:gdLst/>
            <a:ahLst/>
            <a:cxnLst/>
            <a:rect l="l" t="t" r="r" b="b"/>
            <a:pathLst>
              <a:path w="1000973" h="1833108">
                <a:moveTo>
                  <a:pt x="0" y="0"/>
                </a:moveTo>
                <a:lnTo>
                  <a:pt x="1000974" y="0"/>
                </a:lnTo>
                <a:lnTo>
                  <a:pt x="1000974" y="1833108"/>
                </a:lnTo>
                <a:lnTo>
                  <a:pt x="0" y="1833108"/>
                </a:lnTo>
                <a:lnTo>
                  <a:pt x="0" y="0"/>
                </a:lnTo>
                <a:close/>
              </a:path>
            </a:pathLst>
          </a:custGeom>
          <a:blipFill>
            <a:blip r:embed="rId6"/>
            <a:stretch>
              <a:fillRect/>
            </a:stretch>
          </a:blipFill>
        </p:spPr>
      </p:sp>
      <p:sp>
        <p:nvSpPr>
          <p:cNvPr id="17" name="Freeform 17"/>
          <p:cNvSpPr/>
          <p:nvPr/>
        </p:nvSpPr>
        <p:spPr>
          <a:xfrm>
            <a:off x="12850357" y="5834346"/>
            <a:ext cx="1657292" cy="1498548"/>
          </a:xfrm>
          <a:custGeom>
            <a:avLst/>
            <a:gdLst/>
            <a:ahLst/>
            <a:cxnLst/>
            <a:rect l="l" t="t" r="r" b="b"/>
            <a:pathLst>
              <a:path w="1657292" h="1498548">
                <a:moveTo>
                  <a:pt x="0" y="0"/>
                </a:moveTo>
                <a:lnTo>
                  <a:pt x="1657292" y="0"/>
                </a:lnTo>
                <a:lnTo>
                  <a:pt x="1657292" y="1498548"/>
                </a:lnTo>
                <a:lnTo>
                  <a:pt x="0" y="1498548"/>
                </a:lnTo>
                <a:lnTo>
                  <a:pt x="0" y="0"/>
                </a:lnTo>
                <a:close/>
              </a:path>
            </a:pathLst>
          </a:custGeom>
          <a:blipFill>
            <a:blip r:embed="rId7"/>
            <a:stretch>
              <a:fillRect/>
            </a:stretch>
          </a:blipFill>
        </p:spPr>
      </p:sp>
      <p:sp>
        <p:nvSpPr>
          <p:cNvPr id="18" name="Freeform 18"/>
          <p:cNvSpPr/>
          <p:nvPr/>
        </p:nvSpPr>
        <p:spPr>
          <a:xfrm>
            <a:off x="15002949" y="5834346"/>
            <a:ext cx="1372814" cy="1372814"/>
          </a:xfrm>
          <a:custGeom>
            <a:avLst/>
            <a:gdLst/>
            <a:ahLst/>
            <a:cxnLst/>
            <a:rect l="l" t="t" r="r" b="b"/>
            <a:pathLst>
              <a:path w="1372814" h="1372814">
                <a:moveTo>
                  <a:pt x="0" y="0"/>
                </a:moveTo>
                <a:lnTo>
                  <a:pt x="1372814" y="0"/>
                </a:lnTo>
                <a:lnTo>
                  <a:pt x="1372814" y="1372814"/>
                </a:lnTo>
                <a:lnTo>
                  <a:pt x="0" y="1372814"/>
                </a:lnTo>
                <a:lnTo>
                  <a:pt x="0" y="0"/>
                </a:lnTo>
                <a:close/>
              </a:path>
            </a:pathLst>
          </a:custGeom>
          <a:blipFill>
            <a:blip r:embed="rId8"/>
            <a:stretch>
              <a:fillRect/>
            </a:stretch>
          </a:blipFill>
        </p:spPr>
      </p:sp>
      <p:sp>
        <p:nvSpPr>
          <p:cNvPr id="19" name="Freeform 19"/>
          <p:cNvSpPr/>
          <p:nvPr/>
        </p:nvSpPr>
        <p:spPr>
          <a:xfrm>
            <a:off x="12770867" y="7463225"/>
            <a:ext cx="2218156" cy="1395165"/>
          </a:xfrm>
          <a:custGeom>
            <a:avLst/>
            <a:gdLst/>
            <a:ahLst/>
            <a:cxnLst/>
            <a:rect l="l" t="t" r="r" b="b"/>
            <a:pathLst>
              <a:path w="2218156" h="1395165">
                <a:moveTo>
                  <a:pt x="0" y="0"/>
                </a:moveTo>
                <a:lnTo>
                  <a:pt x="2218155" y="0"/>
                </a:lnTo>
                <a:lnTo>
                  <a:pt x="2218155" y="1395165"/>
                </a:lnTo>
                <a:lnTo>
                  <a:pt x="0" y="1395165"/>
                </a:lnTo>
                <a:lnTo>
                  <a:pt x="0" y="0"/>
                </a:lnTo>
                <a:close/>
              </a:path>
            </a:pathLst>
          </a:custGeom>
          <a:blipFill>
            <a:blip r:embed="rId9"/>
            <a:stretch>
              <a:fillRect/>
            </a:stretch>
          </a:blipFill>
        </p:spPr>
      </p:sp>
      <p:sp>
        <p:nvSpPr>
          <p:cNvPr id="20" name="TextBox 20"/>
          <p:cNvSpPr txBox="1"/>
          <p:nvPr/>
        </p:nvSpPr>
        <p:spPr>
          <a:xfrm>
            <a:off x="2008031" y="1914735"/>
            <a:ext cx="6027748" cy="600075"/>
          </a:xfrm>
          <a:prstGeom prst="rect">
            <a:avLst/>
          </a:prstGeom>
        </p:spPr>
        <p:txBody>
          <a:bodyPr lIns="0" tIns="0" rIns="0" bIns="0" rtlCol="0" anchor="t">
            <a:spAutoFit/>
          </a:bodyPr>
          <a:lstStyle/>
          <a:p>
            <a:pPr algn="ctr">
              <a:lnSpc>
                <a:spcPts val="4799"/>
              </a:lnSpc>
            </a:pPr>
            <a:r>
              <a:rPr lang="en-US" sz="3999">
                <a:solidFill>
                  <a:srgbClr val="000000"/>
                </a:solidFill>
                <a:latin typeface="League Spartan"/>
                <a:ea typeface="League Spartan"/>
                <a:cs typeface="League Spartan"/>
                <a:sym typeface="League Spartan"/>
              </a:rPr>
              <a:t>METHADOLOGY</a:t>
            </a:r>
          </a:p>
        </p:txBody>
      </p:sp>
      <p:sp>
        <p:nvSpPr>
          <p:cNvPr id="21" name="TextBox 21"/>
          <p:cNvSpPr txBox="1"/>
          <p:nvPr/>
        </p:nvSpPr>
        <p:spPr>
          <a:xfrm>
            <a:off x="10866071" y="1914735"/>
            <a:ext cx="6027748" cy="1200150"/>
          </a:xfrm>
          <a:prstGeom prst="rect">
            <a:avLst/>
          </a:prstGeom>
        </p:spPr>
        <p:txBody>
          <a:bodyPr lIns="0" tIns="0" rIns="0" bIns="0" rtlCol="0" anchor="t">
            <a:spAutoFit/>
          </a:bodyPr>
          <a:lstStyle/>
          <a:p>
            <a:pPr algn="ctr">
              <a:lnSpc>
                <a:spcPts val="4799"/>
              </a:lnSpc>
            </a:pPr>
            <a:r>
              <a:rPr lang="en-US" sz="3999">
                <a:solidFill>
                  <a:srgbClr val="000000"/>
                </a:solidFill>
                <a:latin typeface="League Spartan"/>
                <a:ea typeface="League Spartan"/>
                <a:cs typeface="League Spartan"/>
                <a:sym typeface="League Spartan"/>
              </a:rPr>
              <a:t>TECH STACK USED</a:t>
            </a:r>
          </a:p>
          <a:p>
            <a:pPr algn="ctr">
              <a:lnSpc>
                <a:spcPts val="4799"/>
              </a:lnSpc>
            </a:pPr>
            <a:r>
              <a:rPr lang="en-US" sz="3999">
                <a:solidFill>
                  <a:srgbClr val="000000"/>
                </a:solidFill>
                <a:latin typeface="League Spartan"/>
                <a:ea typeface="League Spartan"/>
                <a:cs typeface="League Spartan"/>
                <a:sym typeface="League Spartan"/>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88922" y="972022"/>
            <a:ext cx="10699867" cy="1634134"/>
            <a:chOff x="0" y="0"/>
            <a:chExt cx="2836643" cy="433225"/>
          </a:xfrm>
        </p:grpSpPr>
        <p:sp>
          <p:nvSpPr>
            <p:cNvPr id="3" name="Freeform 3"/>
            <p:cNvSpPr/>
            <p:nvPr/>
          </p:nvSpPr>
          <p:spPr>
            <a:xfrm>
              <a:off x="0" y="0"/>
              <a:ext cx="2836643" cy="433225"/>
            </a:xfrm>
            <a:custGeom>
              <a:avLst/>
              <a:gdLst/>
              <a:ahLst/>
              <a:cxnLst/>
              <a:rect l="l" t="t" r="r" b="b"/>
              <a:pathLst>
                <a:path w="2836643" h="433225">
                  <a:moveTo>
                    <a:pt x="0" y="0"/>
                  </a:moveTo>
                  <a:lnTo>
                    <a:pt x="2836643" y="0"/>
                  </a:lnTo>
                  <a:lnTo>
                    <a:pt x="2836643" y="433225"/>
                  </a:lnTo>
                  <a:lnTo>
                    <a:pt x="0" y="433225"/>
                  </a:lnTo>
                  <a:close/>
                </a:path>
              </a:pathLst>
            </a:custGeom>
            <a:solidFill>
              <a:srgbClr val="78DDE4"/>
            </a:solidFill>
          </p:spPr>
        </p:sp>
        <p:sp>
          <p:nvSpPr>
            <p:cNvPr id="4" name="TextBox 4"/>
            <p:cNvSpPr txBox="1"/>
            <p:nvPr/>
          </p:nvSpPr>
          <p:spPr>
            <a:xfrm>
              <a:off x="0" y="-9525"/>
              <a:ext cx="2836643" cy="442750"/>
            </a:xfrm>
            <a:prstGeom prst="rect">
              <a:avLst/>
            </a:prstGeom>
          </p:spPr>
          <p:txBody>
            <a:bodyPr lIns="254000" tIns="254000" rIns="254000" bIns="254000" rtlCol="0" anchor="ctr"/>
            <a:lstStyle/>
            <a:p>
              <a:pPr algn="l">
                <a:lnSpc>
                  <a:spcPts val="3120"/>
                </a:lnSpc>
              </a:pPr>
              <a:r>
                <a:rPr lang="en-US" sz="2600" b="1" dirty="0">
                  <a:solidFill>
                    <a:srgbClr val="FFFFFF"/>
                  </a:solidFill>
                  <a:latin typeface="Aileron Bold"/>
                  <a:ea typeface="Aileron Bold"/>
                  <a:cs typeface="Aileron Bold"/>
                  <a:sym typeface="Aileron Bold"/>
                </a:rPr>
                <a:t>                 PROJECT PLANNING AND SETUP SOFTWARE TOOLS</a:t>
              </a:r>
            </a:p>
          </p:txBody>
        </p:sp>
      </p:grpSp>
      <p:grpSp>
        <p:nvGrpSpPr>
          <p:cNvPr id="5" name="Group 5"/>
          <p:cNvGrpSpPr/>
          <p:nvPr/>
        </p:nvGrpSpPr>
        <p:grpSpPr>
          <a:xfrm>
            <a:off x="6935531" y="1478686"/>
            <a:ext cx="620806" cy="620806"/>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7" name="TextBox 7"/>
            <p:cNvSpPr txBox="1"/>
            <p:nvPr/>
          </p:nvSpPr>
          <p:spPr>
            <a:xfrm>
              <a:off x="76200" y="19050"/>
              <a:ext cx="660400" cy="717550"/>
            </a:xfrm>
            <a:prstGeom prst="rect">
              <a:avLst/>
            </a:prstGeom>
          </p:spPr>
          <p:txBody>
            <a:bodyPr lIns="0" tIns="0" rIns="0" bIns="0" rtlCol="0" anchor="ctr"/>
            <a:lstStyle/>
            <a:p>
              <a:pPr algn="ctr">
                <a:lnSpc>
                  <a:spcPts val="3640"/>
                </a:lnSpc>
              </a:pPr>
              <a:r>
                <a:rPr lang="en-US" sz="2600" b="1">
                  <a:solidFill>
                    <a:srgbClr val="78DDE4"/>
                  </a:solidFill>
                  <a:latin typeface="Aileron Bold"/>
                  <a:ea typeface="Aileron Bold"/>
                  <a:cs typeface="Aileron Bold"/>
                  <a:sym typeface="Aileron Bold"/>
                </a:rPr>
                <a:t>1</a:t>
              </a:r>
            </a:p>
          </p:txBody>
        </p:sp>
      </p:grpSp>
      <p:grpSp>
        <p:nvGrpSpPr>
          <p:cNvPr id="8" name="Group 8"/>
          <p:cNvGrpSpPr/>
          <p:nvPr/>
        </p:nvGrpSpPr>
        <p:grpSpPr>
          <a:xfrm>
            <a:off x="1028700" y="4563341"/>
            <a:ext cx="4554551" cy="1160318"/>
            <a:chOff x="0" y="0"/>
            <a:chExt cx="6072735" cy="1547090"/>
          </a:xfrm>
        </p:grpSpPr>
        <p:sp>
          <p:nvSpPr>
            <p:cNvPr id="9" name="TextBox 9"/>
            <p:cNvSpPr txBox="1"/>
            <p:nvPr/>
          </p:nvSpPr>
          <p:spPr>
            <a:xfrm>
              <a:off x="0" y="-38100"/>
              <a:ext cx="6072735" cy="764540"/>
            </a:xfrm>
            <a:prstGeom prst="rect">
              <a:avLst/>
            </a:prstGeom>
          </p:spPr>
          <p:txBody>
            <a:bodyPr lIns="0" tIns="0" rIns="0" bIns="0" rtlCol="0" anchor="t">
              <a:spAutoFit/>
            </a:bodyPr>
            <a:lstStyle/>
            <a:p>
              <a:pPr marL="0" lvl="0" indent="0" algn="l">
                <a:lnSpc>
                  <a:spcPts val="4680"/>
                </a:lnSpc>
              </a:pPr>
              <a:r>
                <a:rPr lang="en-US" sz="3600" b="1">
                  <a:solidFill>
                    <a:srgbClr val="000000"/>
                  </a:solidFill>
                  <a:latin typeface="Aileron Bold"/>
                  <a:ea typeface="Aileron Bold"/>
                  <a:cs typeface="Aileron Bold"/>
                  <a:sym typeface="Aileron Bold"/>
                </a:rPr>
                <a:t>PROJECT TIMELINE</a:t>
              </a:r>
            </a:p>
          </p:txBody>
        </p:sp>
        <p:sp>
          <p:nvSpPr>
            <p:cNvPr id="10" name="TextBox 10"/>
            <p:cNvSpPr txBox="1"/>
            <p:nvPr/>
          </p:nvSpPr>
          <p:spPr>
            <a:xfrm>
              <a:off x="0" y="968393"/>
              <a:ext cx="6072735" cy="578697"/>
            </a:xfrm>
            <a:prstGeom prst="rect">
              <a:avLst/>
            </a:prstGeom>
          </p:spPr>
          <p:txBody>
            <a:bodyPr lIns="0" tIns="0" rIns="0" bIns="0" rtlCol="0" anchor="t">
              <a:spAutoFit/>
            </a:bodyPr>
            <a:lstStyle/>
            <a:p>
              <a:pPr marL="0" lvl="0" indent="0" algn="l">
                <a:lnSpc>
                  <a:spcPts val="3640"/>
                </a:lnSpc>
              </a:pPr>
              <a:endParaRPr/>
            </a:p>
          </p:txBody>
        </p:sp>
      </p:grpSp>
      <p:grpSp>
        <p:nvGrpSpPr>
          <p:cNvPr id="11" name="Group 11"/>
          <p:cNvGrpSpPr/>
          <p:nvPr/>
        </p:nvGrpSpPr>
        <p:grpSpPr>
          <a:xfrm>
            <a:off x="6488922" y="2634309"/>
            <a:ext cx="10699867" cy="1634134"/>
            <a:chOff x="0" y="0"/>
            <a:chExt cx="2836643" cy="433225"/>
          </a:xfrm>
        </p:grpSpPr>
        <p:sp>
          <p:nvSpPr>
            <p:cNvPr id="12" name="Freeform 12"/>
            <p:cNvSpPr/>
            <p:nvPr/>
          </p:nvSpPr>
          <p:spPr>
            <a:xfrm>
              <a:off x="0" y="0"/>
              <a:ext cx="2836643" cy="433225"/>
            </a:xfrm>
            <a:custGeom>
              <a:avLst/>
              <a:gdLst/>
              <a:ahLst/>
              <a:cxnLst/>
              <a:rect l="l" t="t" r="r" b="b"/>
              <a:pathLst>
                <a:path w="2836643" h="433225">
                  <a:moveTo>
                    <a:pt x="0" y="0"/>
                  </a:moveTo>
                  <a:lnTo>
                    <a:pt x="2836643" y="0"/>
                  </a:lnTo>
                  <a:lnTo>
                    <a:pt x="2836643" y="433225"/>
                  </a:lnTo>
                  <a:lnTo>
                    <a:pt x="0" y="433225"/>
                  </a:lnTo>
                  <a:close/>
                </a:path>
              </a:pathLst>
            </a:custGeom>
            <a:solidFill>
              <a:srgbClr val="36D1D6"/>
            </a:solidFill>
          </p:spPr>
        </p:sp>
        <p:sp>
          <p:nvSpPr>
            <p:cNvPr id="13" name="TextBox 13"/>
            <p:cNvSpPr txBox="1"/>
            <p:nvPr/>
          </p:nvSpPr>
          <p:spPr>
            <a:xfrm>
              <a:off x="0" y="-9525"/>
              <a:ext cx="2836643" cy="442750"/>
            </a:xfrm>
            <a:prstGeom prst="rect">
              <a:avLst/>
            </a:prstGeom>
          </p:spPr>
          <p:txBody>
            <a:bodyPr lIns="254000" tIns="254000" rIns="254000" bIns="254000" rtlCol="0" anchor="ctr"/>
            <a:lstStyle/>
            <a:p>
              <a:pPr algn="l">
                <a:lnSpc>
                  <a:spcPts val="3120"/>
                </a:lnSpc>
              </a:pPr>
              <a:r>
                <a:rPr lang="en-US" sz="2600" b="1">
                  <a:solidFill>
                    <a:srgbClr val="FFFFFF"/>
                  </a:solidFill>
                  <a:latin typeface="Aileron Bold"/>
                  <a:ea typeface="Aileron Bold"/>
                  <a:cs typeface="Aileron Bold"/>
                  <a:sym typeface="Aileron Bold"/>
                </a:rPr>
                <a:t>                 USER REGISTRATION AND LOGIN</a:t>
              </a:r>
            </a:p>
          </p:txBody>
        </p:sp>
      </p:grpSp>
      <p:grpSp>
        <p:nvGrpSpPr>
          <p:cNvPr id="14" name="Group 14"/>
          <p:cNvGrpSpPr/>
          <p:nvPr/>
        </p:nvGrpSpPr>
        <p:grpSpPr>
          <a:xfrm>
            <a:off x="6935531" y="3140973"/>
            <a:ext cx="620806" cy="620806"/>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6" name="TextBox 16"/>
            <p:cNvSpPr txBox="1"/>
            <p:nvPr/>
          </p:nvSpPr>
          <p:spPr>
            <a:xfrm>
              <a:off x="76200" y="19050"/>
              <a:ext cx="660400" cy="717550"/>
            </a:xfrm>
            <a:prstGeom prst="rect">
              <a:avLst/>
            </a:prstGeom>
          </p:spPr>
          <p:txBody>
            <a:bodyPr lIns="0" tIns="0" rIns="0" bIns="0" rtlCol="0" anchor="ctr"/>
            <a:lstStyle/>
            <a:p>
              <a:pPr algn="ctr">
                <a:lnSpc>
                  <a:spcPts val="3640"/>
                </a:lnSpc>
              </a:pPr>
              <a:r>
                <a:rPr lang="en-US" sz="2600" b="1">
                  <a:solidFill>
                    <a:srgbClr val="36D1D6"/>
                  </a:solidFill>
                  <a:latin typeface="Aileron Bold"/>
                  <a:ea typeface="Aileron Bold"/>
                  <a:cs typeface="Aileron Bold"/>
                  <a:sym typeface="Aileron Bold"/>
                </a:rPr>
                <a:t>2</a:t>
              </a:r>
            </a:p>
          </p:txBody>
        </p:sp>
      </p:grpSp>
      <p:grpSp>
        <p:nvGrpSpPr>
          <p:cNvPr id="17" name="Group 17"/>
          <p:cNvGrpSpPr/>
          <p:nvPr/>
        </p:nvGrpSpPr>
        <p:grpSpPr>
          <a:xfrm>
            <a:off x="6488922" y="4299124"/>
            <a:ext cx="10699867" cy="1634134"/>
            <a:chOff x="0" y="0"/>
            <a:chExt cx="2836643" cy="433225"/>
          </a:xfrm>
        </p:grpSpPr>
        <p:sp>
          <p:nvSpPr>
            <p:cNvPr id="18" name="Freeform 18"/>
            <p:cNvSpPr/>
            <p:nvPr/>
          </p:nvSpPr>
          <p:spPr>
            <a:xfrm>
              <a:off x="0" y="0"/>
              <a:ext cx="2836643" cy="433225"/>
            </a:xfrm>
            <a:custGeom>
              <a:avLst/>
              <a:gdLst/>
              <a:ahLst/>
              <a:cxnLst/>
              <a:rect l="l" t="t" r="r" b="b"/>
              <a:pathLst>
                <a:path w="2836643" h="433225">
                  <a:moveTo>
                    <a:pt x="0" y="0"/>
                  </a:moveTo>
                  <a:lnTo>
                    <a:pt x="2836643" y="0"/>
                  </a:lnTo>
                  <a:lnTo>
                    <a:pt x="2836643" y="433225"/>
                  </a:lnTo>
                  <a:lnTo>
                    <a:pt x="0" y="433225"/>
                  </a:lnTo>
                  <a:close/>
                </a:path>
              </a:pathLst>
            </a:custGeom>
            <a:solidFill>
              <a:srgbClr val="37C9EF"/>
            </a:solidFill>
          </p:spPr>
        </p:sp>
        <p:sp>
          <p:nvSpPr>
            <p:cNvPr id="19" name="TextBox 19"/>
            <p:cNvSpPr txBox="1"/>
            <p:nvPr/>
          </p:nvSpPr>
          <p:spPr>
            <a:xfrm>
              <a:off x="0" y="-9525"/>
              <a:ext cx="2836643" cy="442750"/>
            </a:xfrm>
            <a:prstGeom prst="rect">
              <a:avLst/>
            </a:prstGeom>
          </p:spPr>
          <p:txBody>
            <a:bodyPr lIns="254000" tIns="254000" rIns="254000" bIns="254000" rtlCol="0" anchor="ctr"/>
            <a:lstStyle/>
            <a:p>
              <a:pPr algn="l">
                <a:lnSpc>
                  <a:spcPts val="3120"/>
                </a:lnSpc>
              </a:pPr>
              <a:r>
                <a:rPr lang="en-US" sz="2600" b="1">
                  <a:solidFill>
                    <a:srgbClr val="FFFFFF"/>
                  </a:solidFill>
                  <a:latin typeface="Aileron Bold"/>
                  <a:ea typeface="Aileron Bold"/>
                  <a:cs typeface="Aileron Bold"/>
                  <a:sym typeface="Aileron Bold"/>
                </a:rPr>
                <a:t>                 COURSE BOOKING AND EMAIL INTEGRATION</a:t>
              </a:r>
            </a:p>
          </p:txBody>
        </p:sp>
      </p:grpSp>
      <p:grpSp>
        <p:nvGrpSpPr>
          <p:cNvPr id="20" name="Group 20"/>
          <p:cNvGrpSpPr/>
          <p:nvPr/>
        </p:nvGrpSpPr>
        <p:grpSpPr>
          <a:xfrm>
            <a:off x="6935531" y="4807813"/>
            <a:ext cx="620806" cy="620806"/>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2" name="TextBox 22"/>
            <p:cNvSpPr txBox="1"/>
            <p:nvPr/>
          </p:nvSpPr>
          <p:spPr>
            <a:xfrm>
              <a:off x="76200" y="19050"/>
              <a:ext cx="660400" cy="717550"/>
            </a:xfrm>
            <a:prstGeom prst="rect">
              <a:avLst/>
            </a:prstGeom>
          </p:spPr>
          <p:txBody>
            <a:bodyPr lIns="0" tIns="0" rIns="0" bIns="0" rtlCol="0" anchor="ctr"/>
            <a:lstStyle/>
            <a:p>
              <a:pPr algn="ctr">
                <a:lnSpc>
                  <a:spcPts val="3640"/>
                </a:lnSpc>
              </a:pPr>
              <a:r>
                <a:rPr lang="en-US" sz="2600" b="1">
                  <a:solidFill>
                    <a:srgbClr val="37C9EF"/>
                  </a:solidFill>
                  <a:latin typeface="Aileron Bold"/>
                  <a:ea typeface="Aileron Bold"/>
                  <a:cs typeface="Aileron Bold"/>
                  <a:sym typeface="Aileron Bold"/>
                </a:rPr>
                <a:t>3</a:t>
              </a:r>
            </a:p>
          </p:txBody>
        </p:sp>
      </p:grpSp>
      <p:grpSp>
        <p:nvGrpSpPr>
          <p:cNvPr id="23" name="Group 23"/>
          <p:cNvGrpSpPr/>
          <p:nvPr/>
        </p:nvGrpSpPr>
        <p:grpSpPr>
          <a:xfrm>
            <a:off x="6488922" y="5961645"/>
            <a:ext cx="10699867" cy="1634134"/>
            <a:chOff x="0" y="0"/>
            <a:chExt cx="2836643" cy="433225"/>
          </a:xfrm>
        </p:grpSpPr>
        <p:sp>
          <p:nvSpPr>
            <p:cNvPr id="24" name="Freeform 24"/>
            <p:cNvSpPr/>
            <p:nvPr/>
          </p:nvSpPr>
          <p:spPr>
            <a:xfrm>
              <a:off x="0" y="0"/>
              <a:ext cx="2836643" cy="433225"/>
            </a:xfrm>
            <a:custGeom>
              <a:avLst/>
              <a:gdLst/>
              <a:ahLst/>
              <a:cxnLst/>
              <a:rect l="l" t="t" r="r" b="b"/>
              <a:pathLst>
                <a:path w="2836643" h="433225">
                  <a:moveTo>
                    <a:pt x="0" y="0"/>
                  </a:moveTo>
                  <a:lnTo>
                    <a:pt x="2836643" y="0"/>
                  </a:lnTo>
                  <a:lnTo>
                    <a:pt x="2836643" y="433225"/>
                  </a:lnTo>
                  <a:lnTo>
                    <a:pt x="0" y="433225"/>
                  </a:lnTo>
                  <a:close/>
                </a:path>
              </a:pathLst>
            </a:custGeom>
            <a:solidFill>
              <a:srgbClr val="2C92D5"/>
            </a:solidFill>
          </p:spPr>
        </p:sp>
        <p:sp>
          <p:nvSpPr>
            <p:cNvPr id="25" name="TextBox 25"/>
            <p:cNvSpPr txBox="1"/>
            <p:nvPr/>
          </p:nvSpPr>
          <p:spPr>
            <a:xfrm>
              <a:off x="0" y="-9525"/>
              <a:ext cx="2836643" cy="442750"/>
            </a:xfrm>
            <a:prstGeom prst="rect">
              <a:avLst/>
            </a:prstGeom>
          </p:spPr>
          <p:txBody>
            <a:bodyPr lIns="254000" tIns="254000" rIns="254000" bIns="254000" rtlCol="0" anchor="ctr"/>
            <a:lstStyle/>
            <a:p>
              <a:pPr algn="l">
                <a:lnSpc>
                  <a:spcPts val="3120"/>
                </a:lnSpc>
              </a:pPr>
              <a:r>
                <a:rPr lang="en-US" sz="2600">
                  <a:solidFill>
                    <a:srgbClr val="FFFFFF"/>
                  </a:solidFill>
                  <a:latin typeface="Aileron"/>
                  <a:ea typeface="Aileron"/>
                  <a:cs typeface="Aileron"/>
                  <a:sym typeface="Aileron"/>
                </a:rPr>
                <a:t>               CUSTOMER FEEDBACK AND ADMIN PAGE DESIGNING</a:t>
              </a:r>
            </a:p>
          </p:txBody>
        </p:sp>
      </p:grpSp>
      <p:grpSp>
        <p:nvGrpSpPr>
          <p:cNvPr id="26" name="Group 26"/>
          <p:cNvGrpSpPr/>
          <p:nvPr/>
        </p:nvGrpSpPr>
        <p:grpSpPr>
          <a:xfrm>
            <a:off x="6935531" y="6472628"/>
            <a:ext cx="620806" cy="620806"/>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28" name="TextBox 28"/>
            <p:cNvSpPr txBox="1"/>
            <p:nvPr/>
          </p:nvSpPr>
          <p:spPr>
            <a:xfrm>
              <a:off x="76200" y="19050"/>
              <a:ext cx="660400" cy="717550"/>
            </a:xfrm>
            <a:prstGeom prst="rect">
              <a:avLst/>
            </a:prstGeom>
          </p:spPr>
          <p:txBody>
            <a:bodyPr lIns="0" tIns="0" rIns="0" bIns="0" rtlCol="0" anchor="ctr"/>
            <a:lstStyle/>
            <a:p>
              <a:pPr algn="ctr">
                <a:lnSpc>
                  <a:spcPts val="3640"/>
                </a:lnSpc>
              </a:pPr>
              <a:r>
                <a:rPr lang="en-US" sz="2600" b="1">
                  <a:solidFill>
                    <a:srgbClr val="2C92D5"/>
                  </a:solidFill>
                  <a:latin typeface="Aileron Bold"/>
                  <a:ea typeface="Aileron Bold"/>
                  <a:cs typeface="Aileron Bold"/>
                  <a:sym typeface="Aileron Bold"/>
                </a:rPr>
                <a:t>4</a:t>
              </a:r>
            </a:p>
          </p:txBody>
        </p:sp>
      </p:grpSp>
      <p:grpSp>
        <p:nvGrpSpPr>
          <p:cNvPr id="29" name="Group 29"/>
          <p:cNvGrpSpPr/>
          <p:nvPr/>
        </p:nvGrpSpPr>
        <p:grpSpPr>
          <a:xfrm>
            <a:off x="6488922" y="7624166"/>
            <a:ext cx="10699867" cy="1634134"/>
            <a:chOff x="0" y="0"/>
            <a:chExt cx="2836643" cy="433225"/>
          </a:xfrm>
        </p:grpSpPr>
        <p:sp>
          <p:nvSpPr>
            <p:cNvPr id="30" name="Freeform 30"/>
            <p:cNvSpPr/>
            <p:nvPr/>
          </p:nvSpPr>
          <p:spPr>
            <a:xfrm>
              <a:off x="0" y="0"/>
              <a:ext cx="2836643" cy="433225"/>
            </a:xfrm>
            <a:custGeom>
              <a:avLst/>
              <a:gdLst/>
              <a:ahLst/>
              <a:cxnLst/>
              <a:rect l="l" t="t" r="r" b="b"/>
              <a:pathLst>
                <a:path w="2836643" h="433225">
                  <a:moveTo>
                    <a:pt x="0" y="0"/>
                  </a:moveTo>
                  <a:lnTo>
                    <a:pt x="2836643" y="0"/>
                  </a:lnTo>
                  <a:lnTo>
                    <a:pt x="2836643" y="433225"/>
                  </a:lnTo>
                  <a:lnTo>
                    <a:pt x="0" y="433225"/>
                  </a:lnTo>
                  <a:close/>
                </a:path>
              </a:pathLst>
            </a:custGeom>
            <a:solidFill>
              <a:srgbClr val="13538A"/>
            </a:solidFill>
          </p:spPr>
        </p:sp>
        <p:sp>
          <p:nvSpPr>
            <p:cNvPr id="31" name="TextBox 31"/>
            <p:cNvSpPr txBox="1"/>
            <p:nvPr/>
          </p:nvSpPr>
          <p:spPr>
            <a:xfrm>
              <a:off x="0" y="-9525"/>
              <a:ext cx="2836643" cy="442750"/>
            </a:xfrm>
            <a:prstGeom prst="rect">
              <a:avLst/>
            </a:prstGeom>
          </p:spPr>
          <p:txBody>
            <a:bodyPr lIns="254000" tIns="254000" rIns="254000" bIns="254000" rtlCol="0" anchor="ctr"/>
            <a:lstStyle/>
            <a:p>
              <a:pPr algn="l">
                <a:lnSpc>
                  <a:spcPts val="3120"/>
                </a:lnSpc>
              </a:pPr>
              <a:r>
                <a:rPr lang="en-US" sz="2600" b="1">
                  <a:solidFill>
                    <a:srgbClr val="FFFFFF"/>
                  </a:solidFill>
                  <a:latin typeface="Aileron Bold"/>
                  <a:ea typeface="Aileron Bold"/>
                  <a:cs typeface="Aileron Bold"/>
                  <a:sym typeface="Aileron Bold"/>
                </a:rPr>
                <a:t>                    FINAL REWIEW</a:t>
              </a:r>
            </a:p>
          </p:txBody>
        </p:sp>
      </p:grpSp>
      <p:grpSp>
        <p:nvGrpSpPr>
          <p:cNvPr id="32" name="Group 32"/>
          <p:cNvGrpSpPr/>
          <p:nvPr/>
        </p:nvGrpSpPr>
        <p:grpSpPr>
          <a:xfrm>
            <a:off x="6935531" y="8135149"/>
            <a:ext cx="620806" cy="620806"/>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34" name="TextBox 34"/>
            <p:cNvSpPr txBox="1"/>
            <p:nvPr/>
          </p:nvSpPr>
          <p:spPr>
            <a:xfrm>
              <a:off x="76200" y="19050"/>
              <a:ext cx="660400" cy="717550"/>
            </a:xfrm>
            <a:prstGeom prst="rect">
              <a:avLst/>
            </a:prstGeom>
          </p:spPr>
          <p:txBody>
            <a:bodyPr lIns="0" tIns="0" rIns="0" bIns="0" rtlCol="0" anchor="ctr"/>
            <a:lstStyle/>
            <a:p>
              <a:pPr algn="ctr">
                <a:lnSpc>
                  <a:spcPts val="3640"/>
                </a:lnSpc>
              </a:pPr>
              <a:r>
                <a:rPr lang="en-US" sz="2600" b="1">
                  <a:solidFill>
                    <a:srgbClr val="13538A"/>
                  </a:solidFill>
                  <a:latin typeface="Aileron Bold"/>
                  <a:ea typeface="Aileron Bold"/>
                  <a:cs typeface="Aileron Bold"/>
                  <a:sym typeface="Aileron Bold"/>
                </a:rPr>
                <a:t>5</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91849" y="6250534"/>
            <a:ext cx="3525022" cy="2030323"/>
            <a:chOff x="0" y="0"/>
            <a:chExt cx="928401" cy="534735"/>
          </a:xfrm>
        </p:grpSpPr>
        <p:sp>
          <p:nvSpPr>
            <p:cNvPr id="3" name="Freeform 3"/>
            <p:cNvSpPr/>
            <p:nvPr/>
          </p:nvSpPr>
          <p:spPr>
            <a:xfrm>
              <a:off x="0" y="0"/>
              <a:ext cx="928401" cy="534735"/>
            </a:xfrm>
            <a:custGeom>
              <a:avLst/>
              <a:gdLst/>
              <a:ahLst/>
              <a:cxnLst/>
              <a:rect l="l" t="t" r="r" b="b"/>
              <a:pathLst>
                <a:path w="928401" h="534735">
                  <a:moveTo>
                    <a:pt x="0" y="0"/>
                  </a:moveTo>
                  <a:lnTo>
                    <a:pt x="928401" y="0"/>
                  </a:lnTo>
                  <a:lnTo>
                    <a:pt x="928401" y="534735"/>
                  </a:lnTo>
                  <a:lnTo>
                    <a:pt x="0" y="534735"/>
                  </a:lnTo>
                  <a:close/>
                </a:path>
              </a:pathLst>
            </a:custGeom>
            <a:solidFill>
              <a:srgbClr val="4FCDCC"/>
            </a:solidFill>
          </p:spPr>
        </p:sp>
        <p:sp>
          <p:nvSpPr>
            <p:cNvPr id="4" name="TextBox 4"/>
            <p:cNvSpPr txBox="1"/>
            <p:nvPr/>
          </p:nvSpPr>
          <p:spPr>
            <a:xfrm>
              <a:off x="0" y="-76200"/>
              <a:ext cx="928401" cy="610935"/>
            </a:xfrm>
            <a:prstGeom prst="rect">
              <a:avLst/>
            </a:prstGeom>
          </p:spPr>
          <p:txBody>
            <a:bodyPr lIns="50800" tIns="50800" rIns="50800" bIns="50800" rtlCol="0" anchor="ctr"/>
            <a:lstStyle/>
            <a:p>
              <a:pPr algn="ctr">
                <a:lnSpc>
                  <a:spcPts val="5599"/>
                </a:lnSpc>
              </a:pPr>
              <a:r>
                <a:rPr lang="en-US" sz="3999" b="1" spc="199">
                  <a:solidFill>
                    <a:srgbClr val="FFFFFF"/>
                  </a:solidFill>
                  <a:latin typeface="Aileron Ultra-Bold"/>
                  <a:ea typeface="Aileron Ultra-Bold"/>
                  <a:cs typeface="Aileron Ultra-Bold"/>
                  <a:sym typeface="Aileron Ultra-Bold"/>
                </a:rPr>
                <a:t>1-3</a:t>
              </a:r>
            </a:p>
          </p:txBody>
        </p:sp>
      </p:grpSp>
      <p:grpSp>
        <p:nvGrpSpPr>
          <p:cNvPr id="5" name="Group 5"/>
          <p:cNvGrpSpPr/>
          <p:nvPr/>
        </p:nvGrpSpPr>
        <p:grpSpPr>
          <a:xfrm rot="-10800000">
            <a:off x="3872846" y="7663689"/>
            <a:ext cx="644024" cy="617168"/>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18B6B4">
                <a:alpha val="49804"/>
              </a:srgbClr>
            </a:solidFill>
          </p:spPr>
        </p:sp>
      </p:grpSp>
      <p:grpSp>
        <p:nvGrpSpPr>
          <p:cNvPr id="7" name="Group 7"/>
          <p:cNvGrpSpPr/>
          <p:nvPr/>
        </p:nvGrpSpPr>
        <p:grpSpPr>
          <a:xfrm>
            <a:off x="3872846" y="5633366"/>
            <a:ext cx="3525022" cy="2030323"/>
            <a:chOff x="0" y="0"/>
            <a:chExt cx="928401" cy="534735"/>
          </a:xfrm>
        </p:grpSpPr>
        <p:sp>
          <p:nvSpPr>
            <p:cNvPr id="8" name="Freeform 8"/>
            <p:cNvSpPr/>
            <p:nvPr/>
          </p:nvSpPr>
          <p:spPr>
            <a:xfrm>
              <a:off x="0" y="0"/>
              <a:ext cx="928401" cy="534735"/>
            </a:xfrm>
            <a:custGeom>
              <a:avLst/>
              <a:gdLst/>
              <a:ahLst/>
              <a:cxnLst/>
              <a:rect l="l" t="t" r="r" b="b"/>
              <a:pathLst>
                <a:path w="928401" h="534735">
                  <a:moveTo>
                    <a:pt x="0" y="0"/>
                  </a:moveTo>
                  <a:lnTo>
                    <a:pt x="928401" y="0"/>
                  </a:lnTo>
                  <a:lnTo>
                    <a:pt x="928401" y="534735"/>
                  </a:lnTo>
                  <a:lnTo>
                    <a:pt x="0" y="534735"/>
                  </a:lnTo>
                  <a:close/>
                </a:path>
              </a:pathLst>
            </a:custGeom>
            <a:solidFill>
              <a:srgbClr val="18B6B4"/>
            </a:solidFill>
          </p:spPr>
        </p:sp>
        <p:sp>
          <p:nvSpPr>
            <p:cNvPr id="9" name="TextBox 9"/>
            <p:cNvSpPr txBox="1"/>
            <p:nvPr/>
          </p:nvSpPr>
          <p:spPr>
            <a:xfrm>
              <a:off x="0" y="-76200"/>
              <a:ext cx="928401" cy="610935"/>
            </a:xfrm>
            <a:prstGeom prst="rect">
              <a:avLst/>
            </a:prstGeom>
          </p:spPr>
          <p:txBody>
            <a:bodyPr lIns="50800" tIns="50800" rIns="50800" bIns="50800" rtlCol="0" anchor="ctr"/>
            <a:lstStyle/>
            <a:p>
              <a:pPr algn="ctr">
                <a:lnSpc>
                  <a:spcPts val="5599"/>
                </a:lnSpc>
              </a:pPr>
              <a:r>
                <a:rPr lang="en-US" sz="3999" b="1" spc="199">
                  <a:solidFill>
                    <a:srgbClr val="FFFFFF"/>
                  </a:solidFill>
                  <a:latin typeface="Aileron Ultra-Bold"/>
                  <a:ea typeface="Aileron Ultra-Bold"/>
                  <a:cs typeface="Aileron Ultra-Bold"/>
                  <a:sym typeface="Aileron Ultra-Bold"/>
                </a:rPr>
                <a:t>4-5</a:t>
              </a:r>
            </a:p>
          </p:txBody>
        </p:sp>
      </p:grpSp>
      <p:grpSp>
        <p:nvGrpSpPr>
          <p:cNvPr id="10" name="Group 10"/>
          <p:cNvGrpSpPr/>
          <p:nvPr/>
        </p:nvGrpSpPr>
        <p:grpSpPr>
          <a:xfrm>
            <a:off x="6728475" y="4882634"/>
            <a:ext cx="3525022" cy="2030323"/>
            <a:chOff x="0" y="0"/>
            <a:chExt cx="928401" cy="534735"/>
          </a:xfrm>
        </p:grpSpPr>
        <p:sp>
          <p:nvSpPr>
            <p:cNvPr id="11" name="Freeform 11"/>
            <p:cNvSpPr/>
            <p:nvPr/>
          </p:nvSpPr>
          <p:spPr>
            <a:xfrm>
              <a:off x="0" y="0"/>
              <a:ext cx="928401" cy="534735"/>
            </a:xfrm>
            <a:custGeom>
              <a:avLst/>
              <a:gdLst/>
              <a:ahLst/>
              <a:cxnLst/>
              <a:rect l="l" t="t" r="r" b="b"/>
              <a:pathLst>
                <a:path w="928401" h="534735">
                  <a:moveTo>
                    <a:pt x="0" y="0"/>
                  </a:moveTo>
                  <a:lnTo>
                    <a:pt x="928401" y="0"/>
                  </a:lnTo>
                  <a:lnTo>
                    <a:pt x="928401" y="534735"/>
                  </a:lnTo>
                  <a:lnTo>
                    <a:pt x="0" y="534735"/>
                  </a:lnTo>
                  <a:close/>
                </a:path>
              </a:pathLst>
            </a:custGeom>
            <a:solidFill>
              <a:srgbClr val="37C9EF"/>
            </a:solidFill>
          </p:spPr>
        </p:sp>
        <p:sp>
          <p:nvSpPr>
            <p:cNvPr id="12" name="TextBox 12"/>
            <p:cNvSpPr txBox="1"/>
            <p:nvPr/>
          </p:nvSpPr>
          <p:spPr>
            <a:xfrm>
              <a:off x="0" y="-76200"/>
              <a:ext cx="928401" cy="610935"/>
            </a:xfrm>
            <a:prstGeom prst="rect">
              <a:avLst/>
            </a:prstGeom>
          </p:spPr>
          <p:txBody>
            <a:bodyPr lIns="50800" tIns="50800" rIns="50800" bIns="50800" rtlCol="0" anchor="ctr"/>
            <a:lstStyle/>
            <a:p>
              <a:pPr algn="ctr">
                <a:lnSpc>
                  <a:spcPts val="5599"/>
                </a:lnSpc>
              </a:pPr>
              <a:r>
                <a:rPr lang="en-US" sz="3999" b="1" spc="199">
                  <a:solidFill>
                    <a:srgbClr val="FFFFFF"/>
                  </a:solidFill>
                  <a:latin typeface="Aileron Ultra-Bold"/>
                  <a:ea typeface="Aileron Ultra-Bold"/>
                  <a:cs typeface="Aileron Ultra-Bold"/>
                  <a:sym typeface="Aileron Ultra-Bold"/>
                </a:rPr>
                <a:t>6-7</a:t>
              </a:r>
            </a:p>
          </p:txBody>
        </p:sp>
      </p:grpSp>
      <p:grpSp>
        <p:nvGrpSpPr>
          <p:cNvPr id="13" name="Group 13"/>
          <p:cNvGrpSpPr/>
          <p:nvPr/>
        </p:nvGrpSpPr>
        <p:grpSpPr>
          <a:xfrm>
            <a:off x="9799413" y="4263918"/>
            <a:ext cx="3525022" cy="2030323"/>
            <a:chOff x="0" y="0"/>
            <a:chExt cx="928401" cy="534735"/>
          </a:xfrm>
        </p:grpSpPr>
        <p:sp>
          <p:nvSpPr>
            <p:cNvPr id="14" name="Freeform 14"/>
            <p:cNvSpPr/>
            <p:nvPr/>
          </p:nvSpPr>
          <p:spPr>
            <a:xfrm>
              <a:off x="0" y="0"/>
              <a:ext cx="928401" cy="534735"/>
            </a:xfrm>
            <a:custGeom>
              <a:avLst/>
              <a:gdLst/>
              <a:ahLst/>
              <a:cxnLst/>
              <a:rect l="l" t="t" r="r" b="b"/>
              <a:pathLst>
                <a:path w="928401" h="534735">
                  <a:moveTo>
                    <a:pt x="0" y="0"/>
                  </a:moveTo>
                  <a:lnTo>
                    <a:pt x="928401" y="0"/>
                  </a:lnTo>
                  <a:lnTo>
                    <a:pt x="928401" y="534735"/>
                  </a:lnTo>
                  <a:lnTo>
                    <a:pt x="0" y="534735"/>
                  </a:lnTo>
                  <a:close/>
                </a:path>
              </a:pathLst>
            </a:custGeom>
            <a:solidFill>
              <a:srgbClr val="2C92D5"/>
            </a:solidFill>
          </p:spPr>
        </p:sp>
        <p:sp>
          <p:nvSpPr>
            <p:cNvPr id="15" name="TextBox 15"/>
            <p:cNvSpPr txBox="1"/>
            <p:nvPr/>
          </p:nvSpPr>
          <p:spPr>
            <a:xfrm>
              <a:off x="0" y="-76200"/>
              <a:ext cx="928401" cy="610935"/>
            </a:xfrm>
            <a:prstGeom prst="rect">
              <a:avLst/>
            </a:prstGeom>
          </p:spPr>
          <p:txBody>
            <a:bodyPr lIns="50800" tIns="50800" rIns="50800" bIns="50800" rtlCol="0" anchor="ctr"/>
            <a:lstStyle/>
            <a:p>
              <a:pPr algn="ctr">
                <a:lnSpc>
                  <a:spcPts val="5599"/>
                </a:lnSpc>
              </a:pPr>
              <a:r>
                <a:rPr lang="en-US" sz="3999" b="1" spc="199">
                  <a:solidFill>
                    <a:srgbClr val="FFFFFF"/>
                  </a:solidFill>
                  <a:latin typeface="Aileron Ultra-Bold"/>
                  <a:ea typeface="Aileron Ultra-Bold"/>
                  <a:cs typeface="Aileron Ultra-Bold"/>
                  <a:sym typeface="Aileron Ultra-Bold"/>
                </a:rPr>
                <a:t>8-10</a:t>
              </a:r>
            </a:p>
          </p:txBody>
        </p:sp>
      </p:grpSp>
      <p:grpSp>
        <p:nvGrpSpPr>
          <p:cNvPr id="16" name="Group 16"/>
          <p:cNvGrpSpPr/>
          <p:nvPr/>
        </p:nvGrpSpPr>
        <p:grpSpPr>
          <a:xfrm rot="-10800000">
            <a:off x="9594701" y="6295789"/>
            <a:ext cx="618157" cy="617168"/>
            <a:chOff x="0" y="0"/>
            <a:chExt cx="6350000" cy="6339840"/>
          </a:xfrm>
        </p:grpSpPr>
        <p:sp>
          <p:nvSpPr>
            <p:cNvPr id="17" name="Freeform 17"/>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2C92D5">
                <a:alpha val="49804"/>
              </a:srgbClr>
            </a:solidFill>
          </p:spPr>
        </p:sp>
      </p:grpSp>
      <p:grpSp>
        <p:nvGrpSpPr>
          <p:cNvPr id="18" name="Group 18"/>
          <p:cNvGrpSpPr/>
          <p:nvPr/>
        </p:nvGrpSpPr>
        <p:grpSpPr>
          <a:xfrm rot="-10800000">
            <a:off x="6789236" y="7046521"/>
            <a:ext cx="618157" cy="617168"/>
            <a:chOff x="0" y="0"/>
            <a:chExt cx="6350000" cy="6339840"/>
          </a:xfrm>
        </p:grpSpPr>
        <p:sp>
          <p:nvSpPr>
            <p:cNvPr id="19" name="Freeform 19"/>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37C9EF">
                <a:alpha val="49804"/>
              </a:srgbClr>
            </a:solidFill>
          </p:spPr>
        </p:sp>
      </p:grpSp>
      <p:grpSp>
        <p:nvGrpSpPr>
          <p:cNvPr id="20" name="Group 20"/>
          <p:cNvGrpSpPr/>
          <p:nvPr/>
        </p:nvGrpSpPr>
        <p:grpSpPr>
          <a:xfrm>
            <a:off x="12862250" y="2394081"/>
            <a:ext cx="4525941" cy="4020616"/>
            <a:chOff x="0" y="0"/>
            <a:chExt cx="977479" cy="868343"/>
          </a:xfrm>
        </p:grpSpPr>
        <p:sp>
          <p:nvSpPr>
            <p:cNvPr id="21" name="Freeform 21"/>
            <p:cNvSpPr/>
            <p:nvPr/>
          </p:nvSpPr>
          <p:spPr>
            <a:xfrm>
              <a:off x="0" y="0"/>
              <a:ext cx="977479" cy="868343"/>
            </a:xfrm>
            <a:custGeom>
              <a:avLst/>
              <a:gdLst/>
              <a:ahLst/>
              <a:cxnLst/>
              <a:rect l="l" t="t" r="r" b="b"/>
              <a:pathLst>
                <a:path w="977479" h="868343">
                  <a:moveTo>
                    <a:pt x="977479" y="434171"/>
                  </a:moveTo>
                  <a:lnTo>
                    <a:pt x="571079" y="0"/>
                  </a:lnTo>
                  <a:lnTo>
                    <a:pt x="571079" y="203200"/>
                  </a:lnTo>
                  <a:lnTo>
                    <a:pt x="0" y="203200"/>
                  </a:lnTo>
                  <a:lnTo>
                    <a:pt x="0" y="665143"/>
                  </a:lnTo>
                  <a:lnTo>
                    <a:pt x="571079" y="665143"/>
                  </a:lnTo>
                  <a:lnTo>
                    <a:pt x="571079" y="868343"/>
                  </a:lnTo>
                  <a:lnTo>
                    <a:pt x="977479" y="434171"/>
                  </a:lnTo>
                  <a:close/>
                </a:path>
              </a:pathLst>
            </a:custGeom>
            <a:solidFill>
              <a:srgbClr val="13538A"/>
            </a:solidFill>
          </p:spPr>
        </p:sp>
        <p:sp>
          <p:nvSpPr>
            <p:cNvPr id="22" name="TextBox 22"/>
            <p:cNvSpPr txBox="1"/>
            <p:nvPr/>
          </p:nvSpPr>
          <p:spPr>
            <a:xfrm>
              <a:off x="0" y="127000"/>
              <a:ext cx="875879" cy="538143"/>
            </a:xfrm>
            <a:prstGeom prst="rect">
              <a:avLst/>
            </a:prstGeom>
          </p:spPr>
          <p:txBody>
            <a:bodyPr lIns="50800" tIns="50800" rIns="50800" bIns="50800" rtlCol="0" anchor="ctr"/>
            <a:lstStyle/>
            <a:p>
              <a:pPr algn="ctr">
                <a:lnSpc>
                  <a:spcPts val="5599"/>
                </a:lnSpc>
              </a:pPr>
              <a:r>
                <a:rPr lang="en-US" sz="3999" b="1" spc="199">
                  <a:solidFill>
                    <a:srgbClr val="FFFFFF"/>
                  </a:solidFill>
                  <a:latin typeface="Aileron Ultra-Bold"/>
                  <a:ea typeface="Aileron Ultra-Bold"/>
                  <a:cs typeface="Aileron Ultra-Bold"/>
                  <a:sym typeface="Aileron Ultra-Bold"/>
                </a:rPr>
                <a:t>Ongoing</a:t>
              </a:r>
            </a:p>
          </p:txBody>
        </p:sp>
      </p:grpSp>
      <p:grpSp>
        <p:nvGrpSpPr>
          <p:cNvPr id="23" name="Group 23"/>
          <p:cNvGrpSpPr/>
          <p:nvPr/>
        </p:nvGrpSpPr>
        <p:grpSpPr>
          <a:xfrm rot="-10800000">
            <a:off x="12706278" y="5677073"/>
            <a:ext cx="618157" cy="617168"/>
            <a:chOff x="0" y="0"/>
            <a:chExt cx="6350000" cy="6339840"/>
          </a:xfrm>
        </p:grpSpPr>
        <p:sp>
          <p:nvSpPr>
            <p:cNvPr id="24" name="Freeform 2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13538A">
                <a:alpha val="49804"/>
              </a:srgbClr>
            </a:solidFill>
          </p:spPr>
        </p:sp>
      </p:grpSp>
      <p:sp>
        <p:nvSpPr>
          <p:cNvPr id="25" name="TextBox 25"/>
          <p:cNvSpPr txBox="1"/>
          <p:nvPr/>
        </p:nvSpPr>
        <p:spPr>
          <a:xfrm>
            <a:off x="899810" y="4977259"/>
            <a:ext cx="2973037" cy="1054100"/>
          </a:xfrm>
          <a:prstGeom prst="rect">
            <a:avLst/>
          </a:prstGeom>
        </p:spPr>
        <p:txBody>
          <a:bodyPr lIns="0" tIns="0" rIns="0" bIns="0" rtlCol="0" anchor="t">
            <a:spAutoFit/>
          </a:bodyPr>
          <a:lstStyle/>
          <a:p>
            <a:pPr marL="0" lvl="0" indent="0" algn="ctr">
              <a:lnSpc>
                <a:spcPts val="2800"/>
              </a:lnSpc>
            </a:pPr>
            <a:r>
              <a:rPr lang="en-US" sz="2000" spc="60">
                <a:solidFill>
                  <a:srgbClr val="191919"/>
                </a:solidFill>
                <a:latin typeface="Aileron"/>
                <a:ea typeface="Aileron"/>
                <a:cs typeface="Aileron"/>
                <a:sym typeface="Aileron"/>
              </a:rPr>
              <a:t>User authentication and course availability management.</a:t>
            </a:r>
          </a:p>
        </p:txBody>
      </p:sp>
      <p:sp>
        <p:nvSpPr>
          <p:cNvPr id="26" name="TextBox 26"/>
          <p:cNvSpPr txBox="1"/>
          <p:nvPr/>
        </p:nvSpPr>
        <p:spPr>
          <a:xfrm>
            <a:off x="4318684" y="4650234"/>
            <a:ext cx="2209767" cy="701675"/>
          </a:xfrm>
          <a:prstGeom prst="rect">
            <a:avLst/>
          </a:prstGeom>
        </p:spPr>
        <p:txBody>
          <a:bodyPr lIns="0" tIns="0" rIns="0" bIns="0" rtlCol="0" anchor="t">
            <a:spAutoFit/>
          </a:bodyPr>
          <a:lstStyle/>
          <a:p>
            <a:pPr marL="0" lvl="0" indent="0" algn="ctr">
              <a:lnSpc>
                <a:spcPts val="2800"/>
              </a:lnSpc>
            </a:pPr>
            <a:r>
              <a:rPr lang="en-US" sz="2000" spc="60">
                <a:solidFill>
                  <a:srgbClr val="191919"/>
                </a:solidFill>
                <a:latin typeface="Aileron"/>
                <a:ea typeface="Aileron"/>
                <a:cs typeface="Aileron"/>
                <a:sym typeface="Aileron"/>
              </a:rPr>
              <a:t>Course booking and scheduling</a:t>
            </a:r>
          </a:p>
        </p:txBody>
      </p:sp>
      <p:grpSp>
        <p:nvGrpSpPr>
          <p:cNvPr id="27" name="Group 27"/>
          <p:cNvGrpSpPr/>
          <p:nvPr/>
        </p:nvGrpSpPr>
        <p:grpSpPr>
          <a:xfrm>
            <a:off x="3550138" y="1234872"/>
            <a:ext cx="11187724" cy="1039832"/>
            <a:chOff x="0" y="0"/>
            <a:chExt cx="14916965" cy="1386443"/>
          </a:xfrm>
        </p:grpSpPr>
        <p:sp>
          <p:nvSpPr>
            <p:cNvPr id="28" name="TextBox 28"/>
            <p:cNvSpPr txBox="1"/>
            <p:nvPr/>
          </p:nvSpPr>
          <p:spPr>
            <a:xfrm>
              <a:off x="0" y="807746"/>
              <a:ext cx="14916965" cy="578697"/>
            </a:xfrm>
            <a:prstGeom prst="rect">
              <a:avLst/>
            </a:prstGeom>
          </p:spPr>
          <p:txBody>
            <a:bodyPr lIns="0" tIns="0" rIns="0" bIns="0" rtlCol="0" anchor="t">
              <a:spAutoFit/>
            </a:bodyPr>
            <a:lstStyle/>
            <a:p>
              <a:pPr marL="0" lvl="0" indent="0" algn="ctr">
                <a:lnSpc>
                  <a:spcPts val="3640"/>
                </a:lnSpc>
              </a:pPr>
              <a:endParaRPr/>
            </a:p>
          </p:txBody>
        </p:sp>
        <p:sp>
          <p:nvSpPr>
            <p:cNvPr id="29" name="TextBox 29"/>
            <p:cNvSpPr txBox="1"/>
            <p:nvPr/>
          </p:nvSpPr>
          <p:spPr>
            <a:xfrm>
              <a:off x="0" y="-47625"/>
              <a:ext cx="14916965" cy="767969"/>
            </a:xfrm>
            <a:prstGeom prst="rect">
              <a:avLst/>
            </a:prstGeom>
          </p:spPr>
          <p:txBody>
            <a:bodyPr lIns="0" tIns="0" rIns="0" bIns="0" rtlCol="0" anchor="t">
              <a:spAutoFit/>
            </a:bodyPr>
            <a:lstStyle/>
            <a:p>
              <a:pPr marL="0" lvl="0" indent="0" algn="ctr">
                <a:lnSpc>
                  <a:spcPts val="4716"/>
                </a:lnSpc>
              </a:pPr>
              <a:r>
                <a:rPr lang="en-US" sz="3600" b="1" spc="107">
                  <a:solidFill>
                    <a:srgbClr val="191919"/>
                  </a:solidFill>
                  <a:latin typeface="Aileron Ultra-Bold"/>
                  <a:ea typeface="Aileron Ultra-Bold"/>
                  <a:cs typeface="Aileron Ultra-Bold"/>
                  <a:sym typeface="Aileron Ultra-Bold"/>
                </a:rPr>
                <a:t>PROJECT MILESTONE</a:t>
              </a:r>
            </a:p>
          </p:txBody>
        </p:sp>
      </p:grpSp>
      <p:sp>
        <p:nvSpPr>
          <p:cNvPr id="30" name="TextBox 30"/>
          <p:cNvSpPr txBox="1"/>
          <p:nvPr/>
        </p:nvSpPr>
        <p:spPr>
          <a:xfrm>
            <a:off x="8325104" y="7832547"/>
            <a:ext cx="1887754" cy="448310"/>
          </a:xfrm>
          <a:prstGeom prst="rect">
            <a:avLst/>
          </a:prstGeom>
        </p:spPr>
        <p:txBody>
          <a:bodyPr lIns="0" tIns="0" rIns="0" bIns="0" rtlCol="0" anchor="t">
            <a:spAutoFit/>
          </a:bodyPr>
          <a:lstStyle/>
          <a:p>
            <a:pPr marL="0" lvl="0" indent="0" algn="ctr">
              <a:lnSpc>
                <a:spcPts val="3640"/>
              </a:lnSpc>
            </a:pPr>
            <a:r>
              <a:rPr lang="en-US" sz="2600" spc="78">
                <a:solidFill>
                  <a:srgbClr val="191919"/>
                </a:solidFill>
                <a:latin typeface="Aileron"/>
                <a:ea typeface="Aileron"/>
                <a:cs typeface="Aileron"/>
                <a:sym typeface="Aileron"/>
              </a:rPr>
              <a:t>Weeks</a:t>
            </a:r>
          </a:p>
        </p:txBody>
      </p:sp>
      <p:sp>
        <p:nvSpPr>
          <p:cNvPr id="31" name="TextBox 31"/>
          <p:cNvSpPr txBox="1"/>
          <p:nvPr/>
        </p:nvSpPr>
        <p:spPr>
          <a:xfrm>
            <a:off x="9799413" y="3074707"/>
            <a:ext cx="3113723" cy="1054100"/>
          </a:xfrm>
          <a:prstGeom prst="rect">
            <a:avLst/>
          </a:prstGeom>
        </p:spPr>
        <p:txBody>
          <a:bodyPr lIns="0" tIns="0" rIns="0" bIns="0" rtlCol="0" anchor="t">
            <a:spAutoFit/>
          </a:bodyPr>
          <a:lstStyle/>
          <a:p>
            <a:pPr marL="0" lvl="0" indent="0" algn="ctr">
              <a:lnSpc>
                <a:spcPts val="2800"/>
              </a:lnSpc>
            </a:pPr>
            <a:r>
              <a:rPr lang="en-US" sz="2000" spc="60">
                <a:solidFill>
                  <a:srgbClr val="191919"/>
                </a:solidFill>
                <a:latin typeface="Aileron"/>
                <a:ea typeface="Aileron"/>
                <a:cs typeface="Aileron"/>
                <a:sym typeface="Aileron"/>
              </a:rPr>
              <a:t>Notification system and admin dashboard implementation.</a:t>
            </a:r>
          </a:p>
        </p:txBody>
      </p:sp>
      <p:sp>
        <p:nvSpPr>
          <p:cNvPr id="32" name="TextBox 32"/>
          <p:cNvSpPr txBox="1"/>
          <p:nvPr/>
        </p:nvSpPr>
        <p:spPr>
          <a:xfrm>
            <a:off x="7098315" y="3342546"/>
            <a:ext cx="2496387" cy="1406525"/>
          </a:xfrm>
          <a:prstGeom prst="rect">
            <a:avLst/>
          </a:prstGeom>
        </p:spPr>
        <p:txBody>
          <a:bodyPr lIns="0" tIns="0" rIns="0" bIns="0" rtlCol="0" anchor="t">
            <a:spAutoFit/>
          </a:bodyPr>
          <a:lstStyle/>
          <a:p>
            <a:pPr marL="0" lvl="0" indent="0" algn="ctr">
              <a:lnSpc>
                <a:spcPts val="2800"/>
              </a:lnSpc>
            </a:pPr>
            <a:r>
              <a:rPr lang="en-US" sz="2000" spc="60">
                <a:solidFill>
                  <a:srgbClr val="191919"/>
                </a:solidFill>
                <a:latin typeface="Aileron"/>
                <a:ea typeface="Aileron"/>
                <a:cs typeface="Aileron"/>
                <a:sym typeface="Aileron"/>
              </a:rPr>
              <a:t>Course information management and user dashboard development.</a:t>
            </a:r>
          </a:p>
        </p:txBody>
      </p:sp>
      <p:sp>
        <p:nvSpPr>
          <p:cNvPr id="33" name="TextBox 33"/>
          <p:cNvSpPr txBox="1"/>
          <p:nvPr/>
        </p:nvSpPr>
        <p:spPr>
          <a:xfrm>
            <a:off x="13357242" y="2450470"/>
            <a:ext cx="1887754" cy="701675"/>
          </a:xfrm>
          <a:prstGeom prst="rect">
            <a:avLst/>
          </a:prstGeom>
        </p:spPr>
        <p:txBody>
          <a:bodyPr lIns="0" tIns="0" rIns="0" bIns="0" rtlCol="0" anchor="t">
            <a:spAutoFit/>
          </a:bodyPr>
          <a:lstStyle/>
          <a:p>
            <a:pPr algn="ctr">
              <a:lnSpc>
                <a:spcPts val="2800"/>
              </a:lnSpc>
            </a:pPr>
            <a:r>
              <a:rPr lang="en-US" sz="2000" spc="60">
                <a:solidFill>
                  <a:srgbClr val="191919"/>
                </a:solidFill>
                <a:latin typeface="Aileron"/>
                <a:ea typeface="Aileron"/>
                <a:cs typeface="Aileron"/>
                <a:sym typeface="Aileron"/>
              </a:rPr>
              <a:t>Testing and</a:t>
            </a:r>
          </a:p>
          <a:p>
            <a:pPr marL="0" lvl="0" indent="0" algn="ctr">
              <a:lnSpc>
                <a:spcPts val="2800"/>
              </a:lnSpc>
            </a:pPr>
            <a:r>
              <a:rPr lang="en-US" sz="2000" spc="60">
                <a:solidFill>
                  <a:srgbClr val="191919"/>
                </a:solidFill>
                <a:latin typeface="Aileron"/>
                <a:ea typeface="Aileron"/>
                <a:cs typeface="Aileron"/>
                <a:sym typeface="Aileron"/>
              </a:rPr>
              <a:t>Debugging</a:t>
            </a:r>
          </a:p>
        </p:txBody>
      </p:sp>
      <p:sp>
        <p:nvSpPr>
          <p:cNvPr id="34" name="Freeform 34"/>
          <p:cNvSpPr/>
          <p:nvPr/>
        </p:nvSpPr>
        <p:spPr>
          <a:xfrm flipH="1" flipV="1">
            <a:off x="-5791324" y="-3839146"/>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sp>
        <p:nvSpPr>
          <p:cNvPr id="35" name="Freeform 35"/>
          <p:cNvSpPr/>
          <p:nvPr/>
        </p:nvSpPr>
        <p:spPr>
          <a:xfrm rot="-10800000" flipH="1" flipV="1">
            <a:off x="16776388" y="7355105"/>
            <a:ext cx="7360133" cy="6664266"/>
          </a:xfrm>
          <a:custGeom>
            <a:avLst/>
            <a:gdLst/>
            <a:ahLst/>
            <a:cxnLst/>
            <a:rect l="l" t="t" r="r" b="b"/>
            <a:pathLst>
              <a:path w="7360133" h="6664266">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3082137" y="-495020"/>
            <a:ext cx="9287959" cy="8409825"/>
          </a:xfrm>
          <a:custGeom>
            <a:avLst/>
            <a:gdLst/>
            <a:ahLst/>
            <a:cxnLst/>
            <a:rect l="l" t="t" r="r" b="b"/>
            <a:pathLst>
              <a:path w="9287959" h="8409825">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4607933" y="8049787"/>
            <a:ext cx="7360133" cy="6664266"/>
          </a:xfrm>
          <a:custGeom>
            <a:avLst/>
            <a:gdLst/>
            <a:ahLst/>
            <a:cxnLst/>
            <a:rect l="l" t="t" r="r" b="b"/>
            <a:pathLst>
              <a:path w="7360133" h="6664266">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sp>
        <p:nvSpPr>
          <p:cNvPr id="4" name="TextBox 4"/>
          <p:cNvSpPr txBox="1"/>
          <p:nvPr/>
        </p:nvSpPr>
        <p:spPr>
          <a:xfrm>
            <a:off x="1028700" y="3194163"/>
            <a:ext cx="10964915" cy="6771084"/>
          </a:xfrm>
          <a:prstGeom prst="rect">
            <a:avLst/>
          </a:prstGeom>
        </p:spPr>
        <p:txBody>
          <a:bodyPr lIns="0" tIns="0" rIns="0" bIns="0" rtlCol="0" anchor="t">
            <a:spAutoFit/>
          </a:bodyPr>
          <a:lstStyle/>
          <a:p>
            <a:pPr marL="675648" lvl="1" indent="-337824" algn="l">
              <a:lnSpc>
                <a:spcPts val="4381"/>
              </a:lnSpc>
              <a:buFont typeface="Arial"/>
              <a:buChar char="•"/>
            </a:pPr>
            <a:r>
              <a:rPr lang="en-US" sz="3129" dirty="0">
                <a:solidFill>
                  <a:srgbClr val="000000"/>
                </a:solidFill>
                <a:latin typeface="DG Jory"/>
                <a:ea typeface="DG Jory"/>
                <a:cs typeface="DG Jory"/>
                <a:sym typeface="DG Jory"/>
              </a:rPr>
              <a:t>User Authentication and Registration: Successfully developed and integrated secure user login, registration, and password recovery.</a:t>
            </a:r>
          </a:p>
          <a:p>
            <a:pPr marL="675648" lvl="1" indent="-337824" algn="l">
              <a:lnSpc>
                <a:spcPts val="4381"/>
              </a:lnSpc>
              <a:buFont typeface="Arial"/>
              <a:buChar char="•"/>
            </a:pPr>
            <a:r>
              <a:rPr lang="en-US" sz="3129" dirty="0">
                <a:solidFill>
                  <a:srgbClr val="000000"/>
                </a:solidFill>
                <a:latin typeface="DG Jory"/>
                <a:ea typeface="DG Jory"/>
                <a:cs typeface="DG Jory"/>
                <a:sym typeface="DG Jory"/>
              </a:rPr>
              <a:t> Implemented a robust system for scheduling and booking courses with automated confirmations.</a:t>
            </a:r>
          </a:p>
          <a:p>
            <a:pPr marL="675648" lvl="1" indent="-337824" algn="l">
              <a:lnSpc>
                <a:spcPts val="4381"/>
              </a:lnSpc>
              <a:buFont typeface="Arial"/>
              <a:buChar char="•"/>
            </a:pPr>
            <a:r>
              <a:rPr lang="en-US" sz="3129" dirty="0">
                <a:solidFill>
                  <a:srgbClr val="000000"/>
                </a:solidFill>
                <a:latin typeface="DG Jory"/>
                <a:ea typeface="DG Jory"/>
                <a:cs typeface="DG Jory"/>
                <a:sym typeface="DG Jory"/>
              </a:rPr>
              <a:t>Developed a system to capture and manage user feedback for continuous improvement.</a:t>
            </a:r>
          </a:p>
          <a:p>
            <a:pPr marL="675648" lvl="1" indent="-337824" algn="l">
              <a:lnSpc>
                <a:spcPts val="4381"/>
              </a:lnSpc>
              <a:buFont typeface="Arial"/>
              <a:buChar char="•"/>
            </a:pPr>
            <a:r>
              <a:rPr lang="en-US" sz="3129" dirty="0">
                <a:solidFill>
                  <a:srgbClr val="000000"/>
                </a:solidFill>
                <a:latin typeface="DG Jory"/>
                <a:ea typeface="DG Jory"/>
                <a:cs typeface="DG Jory"/>
                <a:sym typeface="DG Jory"/>
              </a:rPr>
              <a:t>Integrated an automated email notification system for reminders and updates.</a:t>
            </a:r>
          </a:p>
          <a:p>
            <a:pPr marL="675648" lvl="1" indent="-337824" algn="l">
              <a:lnSpc>
                <a:spcPts val="4381"/>
              </a:lnSpc>
              <a:buFont typeface="Arial"/>
              <a:buChar char="•"/>
            </a:pPr>
            <a:r>
              <a:rPr lang="en-US" sz="3129" dirty="0">
                <a:solidFill>
                  <a:srgbClr val="000000"/>
                </a:solidFill>
                <a:latin typeface="DG Jory"/>
                <a:ea typeface="DG Jory"/>
                <a:cs typeface="DG Jory"/>
                <a:sym typeface="DG Jory"/>
              </a:rPr>
              <a:t>Fully functional </a:t>
            </a:r>
            <a:r>
              <a:rPr lang="en-US" sz="3129" dirty="0" err="1" smtClean="0">
                <a:solidFill>
                  <a:srgbClr val="000000"/>
                </a:solidFill>
                <a:latin typeface="DG Jory"/>
                <a:ea typeface="DG Jory"/>
                <a:cs typeface="DG Jory"/>
                <a:sym typeface="DG Jory"/>
              </a:rPr>
              <a:t>E_learning</a:t>
            </a:r>
            <a:r>
              <a:rPr lang="en-US" sz="3129" dirty="0" smtClean="0">
                <a:solidFill>
                  <a:srgbClr val="000000"/>
                </a:solidFill>
                <a:latin typeface="DG Jory"/>
                <a:ea typeface="DG Jory"/>
                <a:cs typeface="DG Jory"/>
                <a:sym typeface="DG Jory"/>
              </a:rPr>
              <a:t> </a:t>
            </a:r>
            <a:r>
              <a:rPr lang="en-US" sz="3129" dirty="0">
                <a:solidFill>
                  <a:srgbClr val="000000"/>
                </a:solidFill>
                <a:latin typeface="DG Jory"/>
                <a:ea typeface="DG Jory"/>
                <a:cs typeface="DG Jory"/>
                <a:sym typeface="DG Jory"/>
              </a:rPr>
              <a:t>management web application</a:t>
            </a:r>
          </a:p>
          <a:p>
            <a:pPr algn="l">
              <a:lnSpc>
                <a:spcPts val="4381"/>
              </a:lnSpc>
            </a:pPr>
            <a:endParaRPr lang="en-US" sz="3129" dirty="0">
              <a:solidFill>
                <a:srgbClr val="000000"/>
              </a:solidFill>
              <a:latin typeface="DG Jory"/>
              <a:ea typeface="DG Jory"/>
              <a:cs typeface="DG Jory"/>
              <a:sym typeface="DG Jory"/>
            </a:endParaRPr>
          </a:p>
          <a:p>
            <a:pPr algn="l">
              <a:lnSpc>
                <a:spcPts val="4381"/>
              </a:lnSpc>
            </a:pPr>
            <a:endParaRPr lang="en-US" sz="3129" dirty="0">
              <a:solidFill>
                <a:srgbClr val="000000"/>
              </a:solidFill>
              <a:latin typeface="DG Jory"/>
              <a:ea typeface="DG Jory"/>
              <a:cs typeface="DG Jory"/>
              <a:sym typeface="DG Jory"/>
            </a:endParaRPr>
          </a:p>
        </p:txBody>
      </p:sp>
      <p:sp>
        <p:nvSpPr>
          <p:cNvPr id="5" name="TextBox 5"/>
          <p:cNvSpPr txBox="1"/>
          <p:nvPr/>
        </p:nvSpPr>
        <p:spPr>
          <a:xfrm>
            <a:off x="491822" y="1014996"/>
            <a:ext cx="11168410" cy="2245842"/>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KEY ACHIEVEMENTS AND DELIVERABLES</a:t>
            </a:r>
          </a:p>
          <a:p>
            <a:pPr algn="ctr">
              <a:lnSpc>
                <a:spcPts val="5917"/>
              </a:lnSpc>
            </a:pPr>
            <a:endParaRPr lang="en-US" sz="4930">
              <a:solidFill>
                <a:srgbClr val="000000"/>
              </a:solidFill>
              <a:latin typeface="League Spartan"/>
              <a:ea typeface="League Spartan"/>
              <a:cs typeface="League Spartan"/>
              <a:sym typeface="League Spart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413935" y="5402512"/>
            <a:ext cx="7360133" cy="6664266"/>
          </a:xfrm>
          <a:custGeom>
            <a:avLst/>
            <a:gdLst/>
            <a:ahLst/>
            <a:cxnLst/>
            <a:rect l="l" t="t" r="r" b="b"/>
            <a:pathLst>
              <a:path w="7360133" h="6664266">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flipH="1" flipV="1">
            <a:off x="-4851941" y="-3332133"/>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sp>
        <p:nvSpPr>
          <p:cNvPr id="4" name="Freeform 4"/>
          <p:cNvSpPr/>
          <p:nvPr/>
        </p:nvSpPr>
        <p:spPr>
          <a:xfrm>
            <a:off x="2102884" y="3332133"/>
            <a:ext cx="15156416" cy="4546899"/>
          </a:xfrm>
          <a:custGeom>
            <a:avLst/>
            <a:gdLst/>
            <a:ahLst/>
            <a:cxnLst/>
            <a:rect l="l" t="t" r="r" b="b"/>
            <a:pathLst>
              <a:path w="15156416" h="4546899">
                <a:moveTo>
                  <a:pt x="0" y="0"/>
                </a:moveTo>
                <a:lnTo>
                  <a:pt x="15156416" y="0"/>
                </a:lnTo>
                <a:lnTo>
                  <a:pt x="15156416" y="4546900"/>
                </a:lnTo>
                <a:lnTo>
                  <a:pt x="0" y="4546900"/>
                </a:lnTo>
                <a:lnTo>
                  <a:pt x="0" y="0"/>
                </a:lnTo>
                <a:close/>
              </a:path>
            </a:pathLst>
          </a:custGeom>
          <a:blipFill>
            <a:blip r:embed="rId4"/>
            <a:stretch>
              <a:fillRect t="-12500" b="-12500"/>
            </a:stretch>
          </a:blipFill>
        </p:spPr>
      </p:sp>
      <p:sp>
        <p:nvSpPr>
          <p:cNvPr id="5" name="TextBox 5"/>
          <p:cNvSpPr txBox="1"/>
          <p:nvPr/>
        </p:nvSpPr>
        <p:spPr>
          <a:xfrm>
            <a:off x="3323080" y="1696072"/>
            <a:ext cx="11641841" cy="748614"/>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  DATA FLOW OF THE APPLICATION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424901" y="5143500"/>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flipH="1" flipV="1">
            <a:off x="-5095251" y="-4263176"/>
            <a:ext cx="7360133" cy="6664266"/>
          </a:xfrm>
          <a:custGeom>
            <a:avLst/>
            <a:gdLst/>
            <a:ahLst/>
            <a:cxnLst/>
            <a:rect l="l" t="t" r="r" b="b"/>
            <a:pathLst>
              <a:path w="7360133" h="6664266">
                <a:moveTo>
                  <a:pt x="7360133" y="6664267"/>
                </a:moveTo>
                <a:lnTo>
                  <a:pt x="0" y="6664267"/>
                </a:lnTo>
                <a:lnTo>
                  <a:pt x="0" y="0"/>
                </a:lnTo>
                <a:lnTo>
                  <a:pt x="7360133" y="0"/>
                </a:lnTo>
                <a:lnTo>
                  <a:pt x="7360133" y="6664267"/>
                </a:lnTo>
                <a:close/>
              </a:path>
            </a:pathLst>
          </a:custGeom>
          <a:blipFill>
            <a:blip r:embed="rId2">
              <a:extLst>
                <a:ext uri="{96DAC541-7B7A-43D3-8B79-37D633B846F1}">
                  <asvg:svgBlip xmlns:asvg="http://schemas.microsoft.com/office/drawing/2016/SVG/main" xmlns="" r:embed="rId3"/>
                </a:ext>
              </a:extLst>
            </a:blip>
            <a:stretch>
              <a:fillRect/>
            </a:stretch>
          </a:blipFill>
          <a:ln cap="sq">
            <a:noFill/>
            <a:prstDash val="solid"/>
            <a:miter/>
          </a:ln>
        </p:spPr>
      </p:sp>
      <p:sp>
        <p:nvSpPr>
          <p:cNvPr id="4" name="TextBox 4"/>
          <p:cNvSpPr txBox="1"/>
          <p:nvPr/>
        </p:nvSpPr>
        <p:spPr>
          <a:xfrm>
            <a:off x="1817982" y="2013063"/>
            <a:ext cx="15918421" cy="8463855"/>
          </a:xfrm>
          <a:prstGeom prst="rect">
            <a:avLst/>
          </a:prstGeom>
        </p:spPr>
        <p:txBody>
          <a:bodyPr lIns="0" tIns="0" rIns="0" bIns="0" rtlCol="0" anchor="t">
            <a:spAutoFit/>
          </a:bodyPr>
          <a:lstStyle/>
          <a:p>
            <a:pPr algn="just">
              <a:lnSpc>
                <a:spcPts val="4381"/>
              </a:lnSpc>
            </a:pPr>
            <a:r>
              <a:rPr lang="en-US" sz="3129" b="1" dirty="0">
                <a:solidFill>
                  <a:srgbClr val="000000"/>
                </a:solidFill>
                <a:latin typeface="DG Jory Bold"/>
                <a:ea typeface="DG Jory Bold"/>
                <a:cs typeface="DG Jory Bold"/>
                <a:sym typeface="DG Jory Bold"/>
              </a:rPr>
              <a:t>Challenges</a:t>
            </a:r>
          </a:p>
          <a:p>
            <a:pPr marL="675648" lvl="1" indent="-337824" algn="just">
              <a:lnSpc>
                <a:spcPts val="4381"/>
              </a:lnSpc>
              <a:buFont typeface="Arial"/>
              <a:buChar char="•"/>
            </a:pPr>
            <a:r>
              <a:rPr lang="en-US" sz="3129" dirty="0">
                <a:solidFill>
                  <a:srgbClr val="000000"/>
                </a:solidFill>
                <a:latin typeface="DG Jory"/>
                <a:ea typeface="DG Jory"/>
                <a:cs typeface="DG Jory"/>
                <a:sym typeface="DG Jory"/>
              </a:rPr>
              <a:t>Concurrent Bookings:</a:t>
            </a:r>
          </a:p>
          <a:p>
            <a:pPr marL="675648" lvl="1" indent="-337824" algn="just">
              <a:lnSpc>
                <a:spcPts val="4381"/>
              </a:lnSpc>
              <a:buFont typeface="Arial"/>
              <a:buChar char="•"/>
            </a:pPr>
            <a:r>
              <a:rPr lang="en-US" sz="3129" dirty="0">
                <a:solidFill>
                  <a:srgbClr val="000000"/>
                </a:solidFill>
                <a:latin typeface="DG Jory"/>
                <a:ea typeface="DG Jory"/>
                <a:cs typeface="DG Jory"/>
                <a:sym typeface="DG Jory"/>
              </a:rPr>
              <a:t> Managing multiple users booking the same course slot simultaneously, leading to potential scheduling conflicts.</a:t>
            </a:r>
          </a:p>
          <a:p>
            <a:pPr marL="675648" lvl="1" indent="-337824" algn="just">
              <a:lnSpc>
                <a:spcPts val="4381"/>
              </a:lnSpc>
              <a:buFont typeface="Arial"/>
              <a:buChar char="•"/>
            </a:pPr>
            <a:r>
              <a:rPr lang="en-US" sz="3129" dirty="0">
                <a:solidFill>
                  <a:srgbClr val="000000"/>
                </a:solidFill>
                <a:latin typeface="DG Jory"/>
                <a:ea typeface="DG Jory"/>
                <a:cs typeface="DG Jory"/>
                <a:sym typeface="DG Jory"/>
              </a:rPr>
              <a:t>Database Design and Optimization:</a:t>
            </a:r>
          </a:p>
          <a:p>
            <a:pPr marL="675648" lvl="1" indent="-337824" algn="just">
              <a:lnSpc>
                <a:spcPts val="4381"/>
              </a:lnSpc>
              <a:buFont typeface="Arial"/>
              <a:buChar char="•"/>
            </a:pPr>
            <a:r>
              <a:rPr lang="en-US" sz="3129" dirty="0">
                <a:solidFill>
                  <a:srgbClr val="000000"/>
                </a:solidFill>
                <a:latin typeface="DG Jory"/>
                <a:ea typeface="DG Jory"/>
                <a:cs typeface="DG Jory"/>
                <a:sym typeface="DG Jory"/>
              </a:rPr>
              <a:t> Designing an efficient database structure to handle large volumes of user and course data while ensuring optimal </a:t>
            </a:r>
            <a:r>
              <a:rPr lang="en-US" sz="3129" dirty="0" smtClean="0">
                <a:solidFill>
                  <a:srgbClr val="000000"/>
                </a:solidFill>
                <a:latin typeface="DG Jory"/>
                <a:ea typeface="DG Jory"/>
                <a:cs typeface="DG Jory"/>
                <a:sym typeface="DG Jory"/>
              </a:rPr>
              <a:t>performance.</a:t>
            </a:r>
            <a:endParaRPr lang="en-US" sz="3129" dirty="0">
              <a:solidFill>
                <a:srgbClr val="000000"/>
              </a:solidFill>
              <a:latin typeface="DG Jory"/>
              <a:ea typeface="DG Jory"/>
              <a:cs typeface="DG Jory"/>
              <a:sym typeface="DG Jory"/>
            </a:endParaRPr>
          </a:p>
          <a:p>
            <a:pPr algn="just">
              <a:lnSpc>
                <a:spcPts val="4381"/>
              </a:lnSpc>
            </a:pPr>
            <a:r>
              <a:rPr lang="en-US" sz="3129" b="1" dirty="0">
                <a:solidFill>
                  <a:srgbClr val="000000"/>
                </a:solidFill>
                <a:latin typeface="DG Jory Bold"/>
                <a:ea typeface="DG Jory Bold"/>
                <a:cs typeface="DG Jory Bold"/>
                <a:sym typeface="DG Jory Bold"/>
              </a:rPr>
              <a:t>Solutions</a:t>
            </a:r>
          </a:p>
          <a:p>
            <a:pPr marL="675648" lvl="1" indent="-337824" algn="just">
              <a:lnSpc>
                <a:spcPts val="4381"/>
              </a:lnSpc>
              <a:buAutoNum type="arabicPeriod"/>
            </a:pPr>
            <a:r>
              <a:rPr lang="en-US" sz="3129" b="1" dirty="0">
                <a:solidFill>
                  <a:srgbClr val="000000"/>
                </a:solidFill>
                <a:latin typeface="DG Jory Bold"/>
                <a:ea typeface="DG Jory Bold"/>
                <a:cs typeface="DG Jory Bold"/>
                <a:sym typeface="DG Jory Bold"/>
              </a:rPr>
              <a:t>Managing Bookings:</a:t>
            </a:r>
          </a:p>
          <a:p>
            <a:pPr marL="1351297" lvl="2" indent="-450432" algn="just">
              <a:lnSpc>
                <a:spcPts val="4381"/>
              </a:lnSpc>
              <a:buFont typeface="Arial"/>
              <a:buChar char="⚬"/>
            </a:pPr>
            <a:r>
              <a:rPr lang="en-US" sz="3129" dirty="0">
                <a:solidFill>
                  <a:srgbClr val="000000"/>
                </a:solidFill>
                <a:latin typeface="DG Jory"/>
                <a:ea typeface="DG Jory"/>
                <a:cs typeface="DG Jory"/>
                <a:sym typeface="DG Jory"/>
              </a:rPr>
              <a:t>Implemented algorithms to detect and resolve booking conflicts in real-time.</a:t>
            </a:r>
          </a:p>
          <a:p>
            <a:pPr marL="1351297" lvl="2" indent="-450432" algn="just">
              <a:lnSpc>
                <a:spcPts val="4381"/>
              </a:lnSpc>
              <a:buFont typeface="Arial"/>
              <a:buChar char="⚬"/>
            </a:pPr>
            <a:r>
              <a:rPr lang="en-US" sz="3129" dirty="0">
                <a:solidFill>
                  <a:srgbClr val="000000"/>
                </a:solidFill>
                <a:latin typeface="DG Jory"/>
                <a:ea typeface="DG Jory"/>
                <a:cs typeface="DG Jory"/>
                <a:sym typeface="DG Jory"/>
              </a:rPr>
              <a:t>Added a locking mechanism to prevent overlapping bookings.</a:t>
            </a:r>
          </a:p>
          <a:p>
            <a:pPr marL="675648" lvl="1" indent="-337824" algn="just">
              <a:lnSpc>
                <a:spcPts val="4381"/>
              </a:lnSpc>
              <a:buAutoNum type="arabicPeriod"/>
            </a:pPr>
            <a:r>
              <a:rPr lang="en-US" sz="3129" b="1" dirty="0">
                <a:solidFill>
                  <a:srgbClr val="000000"/>
                </a:solidFill>
                <a:latin typeface="DG Jory Bold"/>
                <a:ea typeface="DG Jory Bold"/>
                <a:cs typeface="DG Jory Bold"/>
                <a:sym typeface="DG Jory Bold"/>
              </a:rPr>
              <a:t>Database Optimization:</a:t>
            </a:r>
          </a:p>
          <a:p>
            <a:pPr marL="1351297" lvl="2" indent="-450432" algn="just">
              <a:lnSpc>
                <a:spcPts val="4381"/>
              </a:lnSpc>
              <a:buFont typeface="Arial"/>
              <a:buChar char="⚬"/>
            </a:pPr>
            <a:r>
              <a:rPr lang="en-US" sz="3129" dirty="0">
                <a:solidFill>
                  <a:srgbClr val="000000"/>
                </a:solidFill>
                <a:latin typeface="DG Jory"/>
                <a:ea typeface="DG Jory"/>
                <a:cs typeface="DG Jory"/>
                <a:sym typeface="DG Jory"/>
              </a:rPr>
              <a:t>Optimized database queries and indexing to improve speed and efficiency.</a:t>
            </a:r>
          </a:p>
          <a:p>
            <a:pPr marL="1351297" lvl="2" indent="-450432" algn="just">
              <a:lnSpc>
                <a:spcPts val="4381"/>
              </a:lnSpc>
              <a:buFont typeface="Arial"/>
              <a:buChar char="⚬"/>
            </a:pPr>
            <a:r>
              <a:rPr lang="en-US" sz="3129" dirty="0">
                <a:solidFill>
                  <a:srgbClr val="000000"/>
                </a:solidFill>
                <a:latin typeface="DG Jory"/>
                <a:ea typeface="DG Jory"/>
                <a:cs typeface="DG Jory"/>
                <a:sym typeface="DG Jory"/>
              </a:rPr>
              <a:t>Regularly tested and refined the database design to ensure scalability and reliability.</a:t>
            </a:r>
          </a:p>
          <a:p>
            <a:pPr algn="just">
              <a:lnSpc>
                <a:spcPts val="4381"/>
              </a:lnSpc>
            </a:pPr>
            <a:endParaRPr lang="en-US" sz="3129" dirty="0">
              <a:solidFill>
                <a:srgbClr val="000000"/>
              </a:solidFill>
              <a:latin typeface="DG Jory"/>
              <a:ea typeface="DG Jory"/>
              <a:cs typeface="DG Jory"/>
              <a:sym typeface="DG Jory"/>
            </a:endParaRPr>
          </a:p>
        </p:txBody>
      </p:sp>
      <p:sp>
        <p:nvSpPr>
          <p:cNvPr id="5" name="TextBox 5"/>
          <p:cNvSpPr txBox="1"/>
          <p:nvPr/>
        </p:nvSpPr>
        <p:spPr>
          <a:xfrm>
            <a:off x="5906676" y="580711"/>
            <a:ext cx="6027748" cy="2245842"/>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CHALLENGES AND SOLUTIONS</a:t>
            </a:r>
          </a:p>
          <a:p>
            <a:pPr algn="ctr">
              <a:lnSpc>
                <a:spcPts val="5917"/>
              </a:lnSpc>
            </a:pPr>
            <a:endParaRPr lang="en-US" sz="4930">
              <a:solidFill>
                <a:srgbClr val="000000"/>
              </a:solidFill>
              <a:latin typeface="League Spartan"/>
              <a:ea typeface="League Spartan"/>
              <a:cs typeface="League Spartan"/>
              <a:sym typeface="League Spart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684</Words>
  <Application>Microsoft Office PowerPoint</Application>
  <PresentationFormat>Custom</PresentationFormat>
  <Paragraphs>93</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Aileron Bold</vt:lpstr>
      <vt:lpstr>League Spartan</vt:lpstr>
      <vt:lpstr>DG Jory Bold</vt:lpstr>
      <vt:lpstr>Aileron</vt:lpstr>
      <vt:lpstr>DG Jory</vt:lpstr>
      <vt:lpstr>DM Sans</vt:lpstr>
      <vt:lpstr>DM Sans Bold</vt:lpstr>
      <vt:lpstr>Arial</vt:lpstr>
      <vt:lpstr>Calibri</vt:lpstr>
      <vt:lpstr>Aileron Ultra-Bold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dc:title>
  <dc:creator>admin</dc:creator>
  <cp:lastModifiedBy>admin</cp:lastModifiedBy>
  <cp:revision>6</cp:revision>
  <dcterms:created xsi:type="dcterms:W3CDTF">2006-08-16T00:00:00Z</dcterms:created>
  <dcterms:modified xsi:type="dcterms:W3CDTF">2024-12-02T12:10:39Z</dcterms:modified>
  <dc:identifier>DAGXkujVAEA</dc:identifier>
</cp:coreProperties>
</file>