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10233025" cy="7102475"/>
  <p:embeddedFontLst>
    <p:embeddedFont>
      <p:font typeface="Libre Franklin"/>
      <p:regular r:id="rId32"/>
      <p:bold r:id="rId33"/>
      <p:italic r:id="rId34"/>
      <p:boldItalic r:id="rId35"/>
    </p:embeddedFont>
    <p:embeddedFont>
      <p:font typeface="Libre Baskerville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gd11URdtJ36t3e3sZ+1X03Jls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5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8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10.xml"/><Relationship Id="rId37" Type="http://schemas.openxmlformats.org/officeDocument/2006/relationships/font" Target="fonts/LibreBaskerville-bold.fntdata"/><Relationship Id="rId14" Type="http://schemas.openxmlformats.org/officeDocument/2006/relationships/slide" Target="slides/slide9.xml"/><Relationship Id="rId36" Type="http://schemas.openxmlformats.org/officeDocument/2006/relationships/font" Target="fonts/LibreBaskerville-regular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LibreBaskervill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6346" y="0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8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5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28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8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8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8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8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8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3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30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30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2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35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35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5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6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36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36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36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2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2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37728" y="1454919"/>
            <a:ext cx="907077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Fundamentals of Optimization 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Constraint Programming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1547664" y="4725144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Pham Quang Dung </a:t>
            </a:r>
            <a:endParaRPr/>
          </a:p>
          <a:p>
            <a:pPr indent="0" lvl="0" marL="0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dungpq@soict.hust.edu.vn</a:t>
            </a:r>
            <a:endParaRPr/>
          </a:p>
          <a:p>
            <a:pPr indent="0" lvl="0" marL="0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Propagation</a:t>
            </a:r>
            <a:endParaRPr/>
          </a:p>
        </p:txBody>
      </p:sp>
      <p:cxnSp>
        <p:nvCxnSpPr>
          <p:cNvPr id="187" name="Google Shape;187;p10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Example: CSP = 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in which: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{1,2,3,4},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={1,2,3,4,5,6,7},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{2,3,4,5},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{1,2,3,4,5,6}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 với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≡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≥ 5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≡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228600" lvl="2" marL="82296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≡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+ 3 ≥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1" marL="3200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🡪 CSP is domain consistent</a:t>
            </a:r>
            <a:endParaRPr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branching, consider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1, a DC algorithm will transform the given CSP to an equivalent domain consistent CSP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having :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{1},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{4,5,6,7},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{2,3,4},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{1,2,3,4,5}</a:t>
            </a:r>
            <a:endParaRPr/>
          </a:p>
          <a:p>
            <a:pPr indent="-99059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Propagation</a:t>
            </a:r>
            <a:endParaRPr/>
          </a:p>
        </p:txBody>
      </p:sp>
      <p:cxnSp>
        <p:nvCxnSpPr>
          <p:cNvPr id="196" name="Google Shape;196;p11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domain consistent CSP does not ensure to have feasible solutions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{0,1}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≡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≡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≡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≠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>
              <a:latin typeface="Arial"/>
              <a:ea typeface="Arial"/>
              <a:cs typeface="Arial"/>
              <a:sym typeface="Arial"/>
            </a:endParaRPr>
          </a:p>
          <a:p>
            <a:pPr indent="0" lvl="1" marL="3200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🡪 The CSP is domain consistent but does not have any feasible solution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Propagation</a:t>
            </a:r>
            <a:endParaRPr/>
          </a:p>
        </p:txBody>
      </p:sp>
      <p:cxnSp>
        <p:nvCxnSpPr>
          <p:cNvPr id="205" name="Google Shape;205;p12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323528" y="1447800"/>
            <a:ext cx="4896544" cy="45734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Algorithm AC3(X,D,C){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  Q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= {(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) |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∈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∧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)};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while(Q not empty){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select and remove (x,c) from Q;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if ReviseAC3(x,c) then{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if D(x) = {} then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return false;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else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Q = Q ∪{(x’,c’) | c’∈C\{c} ∧ x,x’ ∈X(c’) ∧ x≠ x’}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return true;</a:t>
            </a:r>
            <a:endParaRPr/>
          </a:p>
          <a:p>
            <a:pPr indent="0" lvl="0" marL="4572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5292080" y="1447800"/>
            <a:ext cx="3672408" cy="457348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ReviseAC3(x,c){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CHANGE = false;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v ∈ D(x) do{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there does not exists other values 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of X(c) \ {x} such that c 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is satisfied then{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remove v from D(x);  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CHANGE = true;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CHANGE;</a:t>
            </a:r>
            <a:endParaRPr/>
          </a:p>
          <a:p>
            <a:pPr indent="0" lvl="0" marL="457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Propagation</a:t>
            </a:r>
            <a:endParaRPr/>
          </a:p>
        </p:txBody>
      </p:sp>
      <p:cxnSp>
        <p:nvCxnSpPr>
          <p:cNvPr id="215" name="Google Shape;215;p13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323528" y="1447800"/>
            <a:ext cx="8640960" cy="464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02919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constraints, e.g., binary constraints (related 2 variables) 🡪 have efficient DC algorithm</a:t>
            </a:r>
            <a:endParaRPr/>
          </a:p>
          <a:p>
            <a:pPr indent="-457200" lvl="0" marL="502919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Constraint AllDifferent(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,…,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 the DC algorithm is efficient based on the matching (Max-Matching) algorithm on bipartite graphs</a:t>
            </a:r>
            <a:endParaRPr/>
          </a:p>
          <a:p>
            <a:pPr indent="-457200" lvl="1" marL="7772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Nodes on the right-hand side are variables and nodes on the left-hand side are values</a:t>
            </a:r>
            <a:endParaRPr/>
          </a:p>
          <a:p>
            <a:pPr indent="-457200" lvl="1" marL="7772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each edge 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v), (với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)), if there does not exist a matching of size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containing 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v), then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removed from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AllDifferent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4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323528" y="1447800"/>
            <a:ext cx="8640960" cy="464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 = {X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{1,2,4},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{3,4}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2267744" y="270892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2267744" y="364502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2267744" y="4643889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2267744" y="563423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3923928" y="270300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3923928" y="363910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3923928" y="4637971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3923928" y="562831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35" name="Google Shape;235;p14"/>
          <p:cNvCxnSpPr>
            <a:stCxn id="227" idx="6"/>
            <a:endCxn id="231" idx="2"/>
          </p:cNvCxnSpPr>
          <p:nvPr/>
        </p:nvCxnSpPr>
        <p:spPr>
          <a:xfrm flipH="1" rot="10800000">
            <a:off x="2843808" y="2990952"/>
            <a:ext cx="1080000" cy="6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4"/>
          <p:cNvCxnSpPr>
            <a:stCxn id="227" idx="5"/>
            <a:endCxn id="232" idx="2"/>
          </p:cNvCxnSpPr>
          <p:nvPr/>
        </p:nvCxnSpPr>
        <p:spPr>
          <a:xfrm>
            <a:off x="2759445" y="3200621"/>
            <a:ext cx="1164600" cy="726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4"/>
          <p:cNvCxnSpPr>
            <a:stCxn id="227" idx="5"/>
            <a:endCxn id="234" idx="1"/>
          </p:cNvCxnSpPr>
          <p:nvPr/>
        </p:nvCxnSpPr>
        <p:spPr>
          <a:xfrm>
            <a:off x="2759445" y="3200621"/>
            <a:ext cx="1248900" cy="2512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4"/>
          <p:cNvCxnSpPr>
            <a:stCxn id="228" idx="6"/>
            <a:endCxn id="231" idx="2"/>
          </p:cNvCxnSpPr>
          <p:nvPr/>
        </p:nvCxnSpPr>
        <p:spPr>
          <a:xfrm flipH="1" rot="10800000">
            <a:off x="2843808" y="2991056"/>
            <a:ext cx="1080000" cy="942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4"/>
          <p:cNvCxnSpPr>
            <a:stCxn id="229" idx="6"/>
            <a:endCxn id="234" idx="2"/>
          </p:cNvCxnSpPr>
          <p:nvPr/>
        </p:nvCxnSpPr>
        <p:spPr>
          <a:xfrm>
            <a:off x="2843808" y="4931921"/>
            <a:ext cx="1080000" cy="9843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4"/>
          <p:cNvCxnSpPr>
            <a:stCxn id="230" idx="7"/>
            <a:endCxn id="233" idx="2"/>
          </p:cNvCxnSpPr>
          <p:nvPr/>
        </p:nvCxnSpPr>
        <p:spPr>
          <a:xfrm flipH="1" rot="10800000">
            <a:off x="2759445" y="4925999"/>
            <a:ext cx="1164600" cy="792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4"/>
          <p:cNvCxnSpPr>
            <a:stCxn id="230" idx="6"/>
            <a:endCxn id="234" idx="2"/>
          </p:cNvCxnSpPr>
          <p:nvPr/>
        </p:nvCxnSpPr>
        <p:spPr>
          <a:xfrm flipH="1" rot="10800000">
            <a:off x="2843808" y="5916268"/>
            <a:ext cx="1080000" cy="6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AllDifferent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5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5"/>
          <p:cNvSpPr txBox="1"/>
          <p:nvPr>
            <p:ph idx="1" type="body"/>
          </p:nvPr>
        </p:nvSpPr>
        <p:spPr>
          <a:xfrm>
            <a:off x="323528" y="1447800"/>
            <a:ext cx="8640960" cy="464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 = {X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{1,2,4},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{3,4}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827584" y="249881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827584" y="343491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827584" y="443378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827584" y="542413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2555776" y="249289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2555776" y="342900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2555776" y="4427865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2555776" y="541821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59" name="Google Shape;259;p15"/>
          <p:cNvCxnSpPr>
            <a:stCxn id="251" idx="6"/>
            <a:endCxn id="255" idx="2"/>
          </p:cNvCxnSpPr>
          <p:nvPr/>
        </p:nvCxnSpPr>
        <p:spPr>
          <a:xfrm flipH="1" rot="10800000">
            <a:off x="1403648" y="2780846"/>
            <a:ext cx="1152000" cy="6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5"/>
          <p:cNvCxnSpPr>
            <a:stCxn id="251" idx="5"/>
            <a:endCxn id="256" idx="2"/>
          </p:cNvCxnSpPr>
          <p:nvPr/>
        </p:nvCxnSpPr>
        <p:spPr>
          <a:xfrm>
            <a:off x="1319285" y="2990515"/>
            <a:ext cx="1236600" cy="726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5"/>
          <p:cNvCxnSpPr>
            <a:stCxn id="251" idx="5"/>
            <a:endCxn id="258" idx="1"/>
          </p:cNvCxnSpPr>
          <p:nvPr/>
        </p:nvCxnSpPr>
        <p:spPr>
          <a:xfrm>
            <a:off x="1319285" y="2990515"/>
            <a:ext cx="1320900" cy="2512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5"/>
          <p:cNvCxnSpPr>
            <a:stCxn id="252" idx="6"/>
            <a:endCxn id="255" idx="2"/>
          </p:cNvCxnSpPr>
          <p:nvPr/>
        </p:nvCxnSpPr>
        <p:spPr>
          <a:xfrm flipH="1" rot="10800000">
            <a:off x="1403648" y="2780950"/>
            <a:ext cx="1152000" cy="942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5"/>
          <p:cNvCxnSpPr>
            <a:stCxn id="253" idx="6"/>
            <a:endCxn id="258" idx="2"/>
          </p:cNvCxnSpPr>
          <p:nvPr/>
        </p:nvCxnSpPr>
        <p:spPr>
          <a:xfrm>
            <a:off x="1403648" y="4721815"/>
            <a:ext cx="1152000" cy="9843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5"/>
          <p:cNvCxnSpPr>
            <a:stCxn id="254" idx="7"/>
            <a:endCxn id="257" idx="2"/>
          </p:cNvCxnSpPr>
          <p:nvPr/>
        </p:nvCxnSpPr>
        <p:spPr>
          <a:xfrm flipH="1" rot="10800000">
            <a:off x="1319285" y="4715893"/>
            <a:ext cx="1236600" cy="792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5"/>
          <p:cNvCxnSpPr>
            <a:stCxn id="254" idx="6"/>
            <a:endCxn id="258" idx="2"/>
          </p:cNvCxnSpPr>
          <p:nvPr/>
        </p:nvCxnSpPr>
        <p:spPr>
          <a:xfrm flipH="1" rot="10800000">
            <a:off x="1403648" y="5706162"/>
            <a:ext cx="1152000" cy="6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15"/>
          <p:cNvSpPr/>
          <p:nvPr/>
        </p:nvSpPr>
        <p:spPr>
          <a:xfrm>
            <a:off x="5465923" y="343491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5465923" y="443378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5465923" y="542413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7164288" y="342900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7164288" y="4427865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7164288" y="541821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b="1" baseline="-2500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72" name="Google Shape;272;p15"/>
          <p:cNvCxnSpPr>
            <a:stCxn id="267" idx="6"/>
            <a:endCxn id="271" idx="2"/>
          </p:cNvCxnSpPr>
          <p:nvPr/>
        </p:nvCxnSpPr>
        <p:spPr>
          <a:xfrm>
            <a:off x="6041987" y="4721815"/>
            <a:ext cx="1122300" cy="9843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15"/>
          <p:cNvCxnSpPr>
            <a:stCxn id="268" idx="7"/>
            <a:endCxn id="270" idx="2"/>
          </p:cNvCxnSpPr>
          <p:nvPr/>
        </p:nvCxnSpPr>
        <p:spPr>
          <a:xfrm flipH="1" rot="10800000">
            <a:off x="5957624" y="4715893"/>
            <a:ext cx="1206600" cy="792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15"/>
          <p:cNvCxnSpPr>
            <a:stCxn id="268" idx="6"/>
            <a:endCxn id="271" idx="2"/>
          </p:cNvCxnSpPr>
          <p:nvPr/>
        </p:nvCxnSpPr>
        <p:spPr>
          <a:xfrm flipH="1" rot="10800000">
            <a:off x="6041987" y="5706162"/>
            <a:ext cx="1122300" cy="6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15"/>
          <p:cNvSpPr/>
          <p:nvPr/>
        </p:nvSpPr>
        <p:spPr>
          <a:xfrm>
            <a:off x="3347864" y="4067633"/>
            <a:ext cx="1440160" cy="2219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3347864" y="3636092"/>
            <a:ext cx="1673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(X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1)</a:t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3851920" y="6093295"/>
            <a:ext cx="4824536" cy="5682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matching of size 3 🡪 remove 1 from D(X</a:t>
            </a:r>
            <a:r>
              <a:rPr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AllDifferent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16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1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323528" y="1447800"/>
            <a:ext cx="8640960" cy="464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 = {X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{2,4},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{3,4}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827584" y="249881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827584" y="343491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827584" y="443378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827584" y="542413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2555776" y="249289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2555776" y="342900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2555776" y="4427865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2555776" y="541821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95" name="Google Shape;295;p16"/>
          <p:cNvCxnSpPr>
            <a:stCxn id="287" idx="5"/>
            <a:endCxn id="292" idx="2"/>
          </p:cNvCxnSpPr>
          <p:nvPr/>
        </p:nvCxnSpPr>
        <p:spPr>
          <a:xfrm>
            <a:off x="1319285" y="2990515"/>
            <a:ext cx="1236600" cy="726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16"/>
          <p:cNvCxnSpPr>
            <a:stCxn id="287" idx="5"/>
            <a:endCxn id="294" idx="1"/>
          </p:cNvCxnSpPr>
          <p:nvPr/>
        </p:nvCxnSpPr>
        <p:spPr>
          <a:xfrm>
            <a:off x="1319285" y="2990515"/>
            <a:ext cx="1320900" cy="25122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6"/>
          <p:cNvCxnSpPr>
            <a:stCxn id="288" idx="6"/>
            <a:endCxn id="291" idx="2"/>
          </p:cNvCxnSpPr>
          <p:nvPr/>
        </p:nvCxnSpPr>
        <p:spPr>
          <a:xfrm flipH="1" rot="10800000">
            <a:off x="1403648" y="2780950"/>
            <a:ext cx="1152000" cy="942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16"/>
          <p:cNvCxnSpPr>
            <a:stCxn id="289" idx="6"/>
            <a:endCxn id="294" idx="2"/>
          </p:cNvCxnSpPr>
          <p:nvPr/>
        </p:nvCxnSpPr>
        <p:spPr>
          <a:xfrm>
            <a:off x="1403648" y="4721815"/>
            <a:ext cx="1152000" cy="9843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6"/>
          <p:cNvCxnSpPr>
            <a:stCxn id="290" idx="7"/>
            <a:endCxn id="293" idx="2"/>
          </p:cNvCxnSpPr>
          <p:nvPr/>
        </p:nvCxnSpPr>
        <p:spPr>
          <a:xfrm flipH="1" rot="10800000">
            <a:off x="1319285" y="4715893"/>
            <a:ext cx="1236600" cy="792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6"/>
          <p:cNvCxnSpPr>
            <a:stCxn id="290" idx="6"/>
            <a:endCxn id="294" idx="2"/>
          </p:cNvCxnSpPr>
          <p:nvPr/>
        </p:nvCxnSpPr>
        <p:spPr>
          <a:xfrm flipH="1" rot="10800000">
            <a:off x="1403648" y="5706162"/>
            <a:ext cx="1152000" cy="6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16"/>
          <p:cNvSpPr/>
          <p:nvPr/>
        </p:nvSpPr>
        <p:spPr>
          <a:xfrm>
            <a:off x="3347864" y="4067633"/>
            <a:ext cx="1440160" cy="2219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3347864" y="3636092"/>
            <a:ext cx="1673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(X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4)</a:t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3851920" y="6093295"/>
            <a:ext cx="4824536" cy="5682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matching of size 3 🡪 removed 4 from D(X</a:t>
            </a:r>
            <a:r>
              <a:rPr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5622456" y="2521247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5622456" y="3457351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5622456" y="445621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7350648" y="2515329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7350648" y="345143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7350648" y="445029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10" name="Google Shape;310;p16"/>
          <p:cNvCxnSpPr>
            <a:stCxn id="304" idx="5"/>
            <a:endCxn id="308" idx="2"/>
          </p:cNvCxnSpPr>
          <p:nvPr/>
        </p:nvCxnSpPr>
        <p:spPr>
          <a:xfrm>
            <a:off x="6114157" y="3012948"/>
            <a:ext cx="1236600" cy="726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6"/>
          <p:cNvCxnSpPr>
            <a:stCxn id="305" idx="6"/>
            <a:endCxn id="307" idx="2"/>
          </p:cNvCxnSpPr>
          <p:nvPr/>
        </p:nvCxnSpPr>
        <p:spPr>
          <a:xfrm flipH="1" rot="10800000">
            <a:off x="6198520" y="2803383"/>
            <a:ext cx="1152000" cy="942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AllDifferent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17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1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323528" y="1447800"/>
            <a:ext cx="8640960" cy="464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 = {X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{2,4},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{3}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827584" y="249881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827584" y="343491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827584" y="443378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827584" y="542413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2555776" y="249289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2555776" y="342900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2555776" y="4427865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2555776" y="541821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29" name="Google Shape;329;p17"/>
          <p:cNvCxnSpPr>
            <a:stCxn id="321" idx="5"/>
            <a:endCxn id="326" idx="2"/>
          </p:cNvCxnSpPr>
          <p:nvPr/>
        </p:nvCxnSpPr>
        <p:spPr>
          <a:xfrm>
            <a:off x="1319285" y="2990515"/>
            <a:ext cx="1236600" cy="726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7"/>
          <p:cNvCxnSpPr>
            <a:stCxn id="321" idx="5"/>
            <a:endCxn id="328" idx="1"/>
          </p:cNvCxnSpPr>
          <p:nvPr/>
        </p:nvCxnSpPr>
        <p:spPr>
          <a:xfrm>
            <a:off x="1319285" y="2990515"/>
            <a:ext cx="1320900" cy="2512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7"/>
          <p:cNvCxnSpPr>
            <a:stCxn id="322" idx="6"/>
            <a:endCxn id="325" idx="2"/>
          </p:cNvCxnSpPr>
          <p:nvPr/>
        </p:nvCxnSpPr>
        <p:spPr>
          <a:xfrm flipH="1" rot="10800000">
            <a:off x="1403648" y="2780950"/>
            <a:ext cx="1152000" cy="942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7"/>
          <p:cNvCxnSpPr>
            <a:stCxn id="323" idx="6"/>
            <a:endCxn id="328" idx="2"/>
          </p:cNvCxnSpPr>
          <p:nvPr/>
        </p:nvCxnSpPr>
        <p:spPr>
          <a:xfrm>
            <a:off x="1403648" y="4721815"/>
            <a:ext cx="1152000" cy="9843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7"/>
          <p:cNvCxnSpPr>
            <a:stCxn id="324" idx="7"/>
            <a:endCxn id="327" idx="2"/>
          </p:cNvCxnSpPr>
          <p:nvPr/>
        </p:nvCxnSpPr>
        <p:spPr>
          <a:xfrm flipH="1" rot="10800000">
            <a:off x="1319285" y="4715893"/>
            <a:ext cx="1236600" cy="792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17"/>
          <p:cNvSpPr/>
          <p:nvPr/>
        </p:nvSpPr>
        <p:spPr>
          <a:xfrm>
            <a:off x="3347864" y="4067633"/>
            <a:ext cx="1440160" cy="2219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3347864" y="3636092"/>
            <a:ext cx="1673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(X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4)</a:t>
            </a: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3851920" y="6093295"/>
            <a:ext cx="4824536" cy="5682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matching of size 3 🡪 removed 4 from D(X</a:t>
            </a:r>
            <a:r>
              <a:rPr baseline="-2500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5520459" y="342690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5520459" y="4425771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5520459" y="541611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7248651" y="248488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7248651" y="342098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7248651" y="441985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43" name="Google Shape;343;p17"/>
          <p:cNvCxnSpPr>
            <a:stCxn id="337" idx="6"/>
            <a:endCxn id="340" idx="2"/>
          </p:cNvCxnSpPr>
          <p:nvPr/>
        </p:nvCxnSpPr>
        <p:spPr>
          <a:xfrm flipH="1" rot="10800000">
            <a:off x="6096523" y="2772938"/>
            <a:ext cx="1152000" cy="942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17"/>
          <p:cNvCxnSpPr>
            <a:stCxn id="339" idx="7"/>
            <a:endCxn id="342" idx="2"/>
          </p:cNvCxnSpPr>
          <p:nvPr/>
        </p:nvCxnSpPr>
        <p:spPr>
          <a:xfrm flipH="1" rot="10800000">
            <a:off x="6012160" y="4707881"/>
            <a:ext cx="1236600" cy="792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AllDifferent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8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1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18"/>
          <p:cNvSpPr txBox="1"/>
          <p:nvPr>
            <p:ph idx="1" type="body"/>
          </p:nvPr>
        </p:nvSpPr>
        <p:spPr>
          <a:xfrm>
            <a:off x="323528" y="1447800"/>
            <a:ext cx="8640960" cy="464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 = {X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{2},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{1},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{4}, D(X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= {3}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3491880" y="246909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355" name="Google Shape;355;p18"/>
          <p:cNvSpPr/>
          <p:nvPr/>
        </p:nvSpPr>
        <p:spPr>
          <a:xfrm>
            <a:off x="3491880" y="340520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356" name="Google Shape;356;p18"/>
          <p:cNvSpPr/>
          <p:nvPr/>
        </p:nvSpPr>
        <p:spPr>
          <a:xfrm>
            <a:off x="3491880" y="4404067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3491880" y="539441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1" baseline="-25000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>
            <a:off x="5220072" y="2463180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5220072" y="339928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5220072" y="4398149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5220072" y="538849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b="1" baseline="-2500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62" name="Google Shape;362;p18"/>
          <p:cNvCxnSpPr>
            <a:stCxn id="354" idx="5"/>
            <a:endCxn id="359" idx="2"/>
          </p:cNvCxnSpPr>
          <p:nvPr/>
        </p:nvCxnSpPr>
        <p:spPr>
          <a:xfrm>
            <a:off x="3983581" y="2960799"/>
            <a:ext cx="1236600" cy="726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8"/>
          <p:cNvCxnSpPr>
            <a:stCxn id="355" idx="6"/>
            <a:endCxn id="358" idx="2"/>
          </p:cNvCxnSpPr>
          <p:nvPr/>
        </p:nvCxnSpPr>
        <p:spPr>
          <a:xfrm flipH="1" rot="10800000">
            <a:off x="4067944" y="2751234"/>
            <a:ext cx="1152000" cy="9420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18"/>
          <p:cNvCxnSpPr>
            <a:stCxn id="356" idx="6"/>
            <a:endCxn id="361" idx="2"/>
          </p:cNvCxnSpPr>
          <p:nvPr/>
        </p:nvCxnSpPr>
        <p:spPr>
          <a:xfrm>
            <a:off x="4067944" y="4692099"/>
            <a:ext cx="1152000" cy="9843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8"/>
          <p:cNvCxnSpPr>
            <a:stCxn id="357" idx="7"/>
            <a:endCxn id="360" idx="2"/>
          </p:cNvCxnSpPr>
          <p:nvPr/>
        </p:nvCxnSpPr>
        <p:spPr>
          <a:xfrm flipH="1" rot="10800000">
            <a:off x="3983581" y="4686177"/>
            <a:ext cx="1236600" cy="7926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18"/>
          <p:cNvSpPr/>
          <p:nvPr/>
        </p:nvSpPr>
        <p:spPr>
          <a:xfrm>
            <a:off x="2339752" y="6087803"/>
            <a:ext cx="4824536" cy="56828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Feasible solution!</a:t>
            </a:r>
            <a:endParaRPr baseline="-25000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 and Backtracking Search</a:t>
            </a:r>
            <a:endParaRPr/>
          </a:p>
        </p:txBody>
      </p:sp>
      <p:cxnSp>
        <p:nvCxnSpPr>
          <p:cNvPr id="373" name="Google Shape;373;p19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19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Char char="⚫"/>
            </a:pPr>
            <a:r>
              <a:rPr lang="en-US" sz="2405">
                <a:latin typeface="Arial"/>
                <a:ea typeface="Arial"/>
                <a:cs typeface="Arial"/>
                <a:sym typeface="Arial"/>
              </a:rPr>
              <a:t>Constraint propagation is not enough for finding feasible solutions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Char char="⚫"/>
            </a:pPr>
            <a:r>
              <a:rPr lang="en-US" sz="2405">
                <a:latin typeface="Arial"/>
                <a:ea typeface="Arial"/>
                <a:cs typeface="Arial"/>
                <a:sym typeface="Arial"/>
              </a:rPr>
              <a:t>Combine constraint propagation with branching and backtracking search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87"/>
              <a:buChar char="⚫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Split the original CSP </a:t>
            </a:r>
            <a:r>
              <a:rPr i="1" lang="en-US" sz="222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22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220">
                <a:latin typeface="Arial"/>
                <a:ea typeface="Arial"/>
                <a:cs typeface="Arial"/>
                <a:sym typeface="Arial"/>
              </a:rPr>
              <a:t> into sub-problems CSP </a:t>
            </a:r>
            <a:r>
              <a:rPr i="1" lang="en-US" sz="222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222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220">
                <a:latin typeface="Arial"/>
                <a:ea typeface="Arial"/>
                <a:cs typeface="Arial"/>
                <a:sym typeface="Arial"/>
              </a:rPr>
              <a:t>,…,</a:t>
            </a:r>
            <a:r>
              <a:rPr i="1" lang="en-US" sz="222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2220"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Char char="⚫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Set of solutions of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 is equivalent to the union of sets of solutions to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,…,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850"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Char char="⚫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Domain of each variable in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,…,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85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 is not greater than the domain of that variable in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87"/>
              <a:buChar char="⚫"/>
            </a:pPr>
            <a:r>
              <a:rPr lang="en-US" sz="2220">
                <a:latin typeface="Arial"/>
                <a:ea typeface="Arial"/>
                <a:cs typeface="Arial"/>
                <a:sym typeface="Arial"/>
              </a:rPr>
              <a:t>Search Tree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Char char="⚫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Root is the original CSP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0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Char char="⚫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Each node of the tree is a CSP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Char char="⚫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,…,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85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 are children of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 then the set of solutions of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 is equivalent to the union of sets of solutions to 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85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50">
                <a:latin typeface="Arial"/>
                <a:ea typeface="Arial"/>
                <a:cs typeface="Arial"/>
                <a:sym typeface="Arial"/>
              </a:rPr>
              <a:t>,…,</a:t>
            </a:r>
            <a:r>
              <a:rPr i="1" lang="en-US" sz="18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850"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-228600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Char char="⚫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Leaves</a:t>
            </a:r>
            <a:endParaRPr/>
          </a:p>
          <a:p>
            <a:pPr indent="-228600" lvl="3" marL="109728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80"/>
              <a:buChar char="⚫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A feasible solution</a:t>
            </a:r>
            <a:endParaRPr/>
          </a:p>
          <a:p>
            <a:pPr indent="-228600" lvl="3" marL="109728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80"/>
              <a:buChar char="⚫"/>
            </a:pPr>
            <a:r>
              <a:rPr lang="en-US" sz="1850">
                <a:latin typeface="Arial"/>
                <a:ea typeface="Arial"/>
                <a:cs typeface="Arial"/>
                <a:sym typeface="Arial"/>
              </a:rPr>
              <a:t>Failure (a variable has an empty domain)</a:t>
            </a:r>
            <a:endParaRPr/>
          </a:p>
          <a:p>
            <a:pPr indent="0" lvl="3" marL="86868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128746" lvl="2" marL="82296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14451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24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Constraint Satisfaction Optimization Problems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Constraint Propagation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 and Backtrack Search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cxnSp>
        <p:nvCxnSpPr>
          <p:cNvPr id="116" name="Google Shape;116;p2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 and Backtracking Search</a:t>
            </a:r>
            <a:endParaRPr/>
          </a:p>
        </p:txBody>
      </p:sp>
      <p:cxnSp>
        <p:nvCxnSpPr>
          <p:cNvPr id="382" name="Google Shape;382;p20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2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small, green, sitting, computer&#10;&#10;Description automatically generated" id="384" name="Google Shape;3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058" y="1663874"/>
            <a:ext cx="6095867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 and Backtracking Search</a:t>
            </a:r>
            <a:endParaRPr/>
          </a:p>
        </p:txBody>
      </p:sp>
      <p:cxnSp>
        <p:nvCxnSpPr>
          <p:cNvPr id="391" name="Google Shape;391;p21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2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room&#10;&#10;Description automatically generated" id="393" name="Google Shape;3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877908"/>
            <a:ext cx="5413025" cy="475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Branching and Backtracking Search</a:t>
            </a:r>
            <a:endParaRPr/>
          </a:p>
        </p:txBody>
      </p:sp>
      <p:cxnSp>
        <p:nvCxnSpPr>
          <p:cNvPr id="400" name="Google Shape;400;p22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2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22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Search strategies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Variable selection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dom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heuristic: select a variable having the smallest domain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heuristic: select a variable participating in most of the constraints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dom+deg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heuristic: first apply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dom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then use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when tie break (when there are more than one variable with the same smallest domain size)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dom/deg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select a variable having the smallest dom/deg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Value selection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Increasing order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Decreasing order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cxnSp>
        <p:nvCxnSpPr>
          <p:cNvPr id="409" name="Google Shape;409;p23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23"/>
          <p:cNvSpPr txBox="1"/>
          <p:nvPr>
            <p:ph idx="1" type="body"/>
          </p:nvPr>
        </p:nvSpPr>
        <p:spPr>
          <a:xfrm>
            <a:off x="323850" y="1447800"/>
            <a:ext cx="8569325" cy="50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 = {X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Domain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∈ {1,2,3,4,5}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+ 3 ≠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≤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+ 1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≤ 3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7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1 ⇒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≠ 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>
            <p:ph type="title"/>
          </p:nvPr>
        </p:nvSpPr>
        <p:spPr>
          <a:xfrm>
            <a:off x="323528" y="192832"/>
            <a:ext cx="8640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cxnSp>
        <p:nvCxnSpPr>
          <p:cNvPr id="418" name="Google Shape;418;p24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2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24"/>
          <p:cNvSpPr txBox="1"/>
          <p:nvPr>
            <p:ph idx="1" type="body"/>
          </p:nvPr>
        </p:nvSpPr>
        <p:spPr>
          <a:xfrm>
            <a:off x="603504" y="1447800"/>
            <a:ext cx="8289671" cy="50053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Arial"/>
                <a:ea typeface="Arial"/>
                <a:cs typeface="Arial"/>
                <a:sym typeface="Arial"/>
              </a:rPr>
              <a:t>' ‘ ‘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If-Then-Else expression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if x[2] = 1 then x[4] !=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'''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from ortools.sat.python import cp_model</a:t>
            </a:r>
            <a:endParaRPr sz="143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class VarArraySolutionPrinter(cp_model.CpSolverSolutionCallback):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#print intermediate solution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def __init__(self,variables):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	cp_model.CpSolverSolutionCallback.__init__(self)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	self.__variables = variables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	self.__solution_count =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t/>
            </a:r>
            <a:endParaRPr sz="143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def on_solution_callback(self):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	self.__solution_count +=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	for v in self.__variables: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		print('%s = %i'% (v,self.Value(v)), end = ' 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	print()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def solution_count():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	return self.__solution_count</a:t>
            </a:r>
            <a:endParaRPr sz="143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cxnSp>
        <p:nvCxnSpPr>
          <p:cNvPr id="427" name="Google Shape;427;p25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2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25"/>
          <p:cNvSpPr txBox="1"/>
          <p:nvPr>
            <p:ph idx="1" type="body"/>
          </p:nvPr>
        </p:nvSpPr>
        <p:spPr>
          <a:xfrm>
            <a:off x="683568" y="1447800"/>
            <a:ext cx="8209607" cy="50053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model = cp_model.CpModel()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t/>
            </a:r>
            <a:endParaRPr sz="143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x = {}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for i in range(5):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x[i] = model.NewIntVar(1,5,'x[' + str(i) + ']')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c1 = model.Add(x[2] + 3 != x[1])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c2 = model.Add(x[3] &lt;= x[4])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c3 = model.Add(x[2] + x[3] == x[0] + 1)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c4 = model.Add(x[4] &lt;= 3)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c5 = model.Add(x[1] + x[4] == 7)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t/>
            </a:r>
            <a:endParaRPr sz="143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t/>
            </a:r>
            <a:endParaRPr sz="143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b = model.NewBoolVar('b')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t/>
            </a:r>
            <a:endParaRPr sz="143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#constraints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model.Add(x[2] == 1).OnlyEnforceIf(b)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model.Add(x[2] != 1).OnlyEnforceIf(b.Not())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t/>
            </a:r>
            <a:endParaRPr sz="143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>
                <a:latin typeface="Consolas"/>
                <a:ea typeface="Consolas"/>
                <a:cs typeface="Consolas"/>
                <a:sym typeface="Consolas"/>
              </a:rPr>
              <a:t>model.Add(x[4] != 2).OnlyEnforceIf(b)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cxnSp>
        <p:nvCxnSpPr>
          <p:cNvPr id="436" name="Google Shape;436;p26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2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26"/>
          <p:cNvSpPr txBox="1"/>
          <p:nvPr>
            <p:ph idx="1" type="body"/>
          </p:nvPr>
        </p:nvSpPr>
        <p:spPr>
          <a:xfrm>
            <a:off x="759768" y="1447800"/>
            <a:ext cx="8209500" cy="5005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solver = cp_model.CpSolver()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#Force the solver to follow the decision strategy exactly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solver.parameters.search_branching = cp_model.FIXED_SEARCH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vars = [x[i] for i in range(5)]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solution_printer = VarArraySolutionPrinter(vars)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solver.SearchForAllSolutions(model,solution_printer)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Satisfaction Problems</a:t>
            </a:r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 = {X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Domain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∈ {1,2,3,4,5}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+ 3 ≠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≤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+ 1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≤ 3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7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1 ⇒ 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≠ 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Satisfaction Problems</a:t>
            </a:r>
            <a:endParaRPr/>
          </a:p>
        </p:txBody>
      </p:sp>
      <p:cxnSp>
        <p:nvCxnSpPr>
          <p:cNvPr id="133" name="Google Shape;133;p4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146304" y="1447800"/>
            <a:ext cx="874617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CSP = 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X,D,C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 in which: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,...,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 – set of 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),…,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)} – domains of 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,..,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 – set of constraints over 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Denote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– set of variables appearing in the constraint c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Satisfaction Optimization Problems</a:t>
            </a:r>
            <a:endParaRPr/>
          </a:p>
        </p:txBody>
      </p:sp>
      <p:cxnSp>
        <p:nvCxnSpPr>
          <p:cNvPr id="142" name="Google Shape;142;p5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146304" y="1447800"/>
            <a:ext cx="874617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COP = 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 in which: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,...,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 – set of 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),…,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)} – domains of 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,..,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 – set of constraints over 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Denote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– set of variables appearing in the constraint c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objective function to be optimized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Programming</a:t>
            </a:r>
            <a:endParaRPr/>
          </a:p>
        </p:txBody>
      </p:sp>
      <p:cxnSp>
        <p:nvCxnSpPr>
          <p:cNvPr id="151" name="Google Shape;151;p6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computation paradigm for solving CSP, COP combining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Constraint Propagation: narrow the search space by pruning redundant values from the domains of variables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Branching (backtracking search): split the problem into equivalent sub-problems by 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Instantiating some variables with values of its domain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Split the domain of a selected variable into sub-domains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Programming</a:t>
            </a:r>
            <a:endParaRPr/>
          </a:p>
        </p:txBody>
      </p:sp>
      <p:cxnSp>
        <p:nvCxnSpPr>
          <p:cNvPr id="160" name="Google Shape;160;p7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map&#10;&#10;Description automatically generated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1340974"/>
            <a:ext cx="7902819" cy="5400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Propagation</a:t>
            </a:r>
            <a:endParaRPr/>
          </a:p>
        </p:txBody>
      </p:sp>
      <p:cxnSp>
        <p:nvCxnSpPr>
          <p:cNvPr id="169" name="Google Shape;169;p8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Domain consistency (DC)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Given a CSP = (X,D,C), a constraint 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∈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called domain consistent if for each variable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∈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and each value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 there exists values for variables of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 \ {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} such that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satisfied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CSP is called domain consistent if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domain consistent for all c ∈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323528" y="116632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 Propagation</a:t>
            </a:r>
            <a:endParaRPr/>
          </a:p>
        </p:txBody>
      </p:sp>
      <p:cxnSp>
        <p:nvCxnSpPr>
          <p:cNvPr id="178" name="Google Shape;178;p9"/>
          <p:cNvCxnSpPr/>
          <p:nvPr/>
        </p:nvCxnSpPr>
        <p:spPr>
          <a:xfrm>
            <a:off x="323528" y="1268760"/>
            <a:ext cx="8640960" cy="0"/>
          </a:xfrm>
          <a:prstGeom prst="straightConnector1">
            <a:avLst/>
          </a:prstGeom>
          <a:noFill/>
          <a:ln cap="flat" cmpd="sng" w="25400">
            <a:solidFill>
              <a:srgbClr val="EF8B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DC algorithms aim at pruning redundant values from the domains of variables so that the obtained equivalent CSP is domain consistent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2017-06-06T12:12:12Z</dcterms:created>
  <dc:creator>DHBK</dc:creator>
</cp:coreProperties>
</file>