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2" r:id="rId5"/>
    <p:sldId id="263" r:id="rId6"/>
    <p:sldId id="260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  <p:sldId id="277" r:id="rId21"/>
    <p:sldId id="278" r:id="rId22"/>
    <p:sldId id="279" r:id="rId23"/>
    <p:sldId id="266" r:id="rId24"/>
    <p:sldId id="280" r:id="rId25"/>
    <p:sldId id="281" r:id="rId26"/>
    <p:sldId id="282" r:id="rId27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7A27-62BE-4159-ADF6-B700E2DFB5FC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8C65A-B6F5-4568-BCFA-346787D8C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0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5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5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10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6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17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83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15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1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47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425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412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82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016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82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6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4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4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8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60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6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872-8F51-47F1-AA17-945B1328E04B}" type="datetime1">
              <a:rPr lang="en-GB" smtClean="0"/>
              <a:t>03/11/2020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82A1-E422-4CAB-8993-9C6C23262541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4C73-4DCF-4484-ABCB-63594EF6FF3F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A0E8-F401-4B53-88CA-B26444DD73C9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AFBB-BDEA-418D-8B9F-B92334D7DF21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4514-13FC-48D5-B073-F02D755166CB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C09E-E05E-4110-BBAE-5AB8A1F8724A}" type="datetime1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5EF8-D140-4F14-8041-DCAFEF726B0A}" type="datetime1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44C-DAA6-4DD7-8C03-D717848A2A83}" type="datetime1">
              <a:rPr lang="en-GB" smtClean="0"/>
              <a:t>03/11/2020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3B08-67E5-47A3-A513-0A570265EFAC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790-FD6E-4383-BF7B-AE58634904F8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19184F-251B-4055-9671-2A593FB843CD}" type="datetime1">
              <a:rPr lang="en-GB" smtClean="0"/>
              <a:t>03/11/2020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8" y="1454919"/>
            <a:ext cx="9070776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Fundamentals of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Constraint Programming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0FB55C3-29A5-4EEF-BBA8-E8086144F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C7557F-489F-4119-873C-E76DF17221F3}"/>
              </a:ext>
            </a:extLst>
          </p:cNvPr>
          <p:cNvSpPr txBox="1">
            <a:spLocks/>
          </p:cNvSpPr>
          <p:nvPr/>
        </p:nvSpPr>
        <p:spPr>
          <a:xfrm>
            <a:off x="1547664" y="4725144"/>
            <a:ext cx="640080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Pham Quang Dung 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dungpq@soict.hust.edu.vn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Propagation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47A4FA-B32B-4EFC-BA2B-FA66CE4BD4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CSP =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in which: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{1,2,3,4},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={1,2,3,4,5,6,7},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{2,3,4,5},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{1,2,3,4,5,6}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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 5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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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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+ 3 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</a:p>
          <a:p>
            <a:pPr marL="32004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CSP is domain consistent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When branching, consider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1, a DC algorithm will transform the given CSP to an equivalent domain consistent CSP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having 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{1},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{4,5,6,7},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{2,3,4},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{1,2,3,4,5}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8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Propagation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7052FD-DF58-417D-9C86-D5BF2DA579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domain consistent CSP does not ensure to have feasible solutions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{0,1}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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≠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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≠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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≠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2004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 CSP is domain consistent but does not have any feasible solution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1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Propagation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52A54E-0D67-4BAA-B832-548A648D00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896544" cy="45734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Algorithm AC3(X,D,C){</a:t>
            </a:r>
          </a:p>
          <a:p>
            <a:pPr marL="4572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{(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|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)};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while(Q not empty){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select and remove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x,c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from Q;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if ReviseAC3(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x,c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then{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if D(x) = {} then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return false;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else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Q = Q {(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x’,c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c’C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\{c} 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x,x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X(c’)  x≠ x’}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}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}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return true;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FC6DBF-CDA7-4707-A916-F4092D4918EE}"/>
              </a:ext>
            </a:extLst>
          </p:cNvPr>
          <p:cNvSpPr txBox="1">
            <a:spLocks/>
          </p:cNvSpPr>
          <p:nvPr/>
        </p:nvSpPr>
        <p:spPr>
          <a:xfrm>
            <a:off x="5292080" y="1447800"/>
            <a:ext cx="3672408" cy="45734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Algorithm ReviseAC3(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x,c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){</a:t>
            </a:r>
          </a:p>
          <a:p>
            <a:pPr marL="45720" indent="0">
              <a:buFont typeface="Wingdings 2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CHANGE = false;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for v  D(x) do{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if there does not exists other values 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of X(c) \ {x} such that c 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is satisfied then{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remove v from D(x);  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CHANGE = true;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}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}</a:t>
            </a:r>
          </a:p>
          <a:p>
            <a:pPr marL="4572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return CHANGE;</a:t>
            </a:r>
          </a:p>
          <a:p>
            <a:pPr marL="45720" indent="0">
              <a:buFont typeface="Wingdings 2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Propagation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93E8D-3496-4C9B-8356-A3C4C25C62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4645495"/>
          </a:xfrm>
          <a:ln>
            <a:noFill/>
          </a:ln>
        </p:spPr>
        <p:txBody>
          <a:bodyPr>
            <a:normAutofit/>
          </a:bodyPr>
          <a:lstStyle/>
          <a:p>
            <a:pPr marL="502920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Some constraints, e.g., binary constraints (related 2 variables)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have efficient DC algorithm</a:t>
            </a:r>
          </a:p>
          <a:p>
            <a:pPr marL="502920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Constraint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AllDifferent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), the DC algorithm is efficient based on the matching (Max-Matching) algorithm on bipartite graphs</a:t>
            </a:r>
          </a:p>
          <a:p>
            <a:pPr marL="777240" lvl="1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Nodes on the right-hand side are variables and nodes on the left-hand side are values</a:t>
            </a:r>
          </a:p>
          <a:p>
            <a:pPr marL="777240" lvl="1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 each edge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v),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)), if there does not exist a matching of size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containing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v), then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removed from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1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AllDifferent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975CC-5F4F-4F64-A457-32A8EEF0B8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464549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{1,2,4},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{1},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{3,4}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E02635-6544-4483-84E3-13AC48716EA6}"/>
              </a:ext>
            </a:extLst>
          </p:cNvPr>
          <p:cNvSpPr/>
          <p:nvPr/>
        </p:nvSpPr>
        <p:spPr>
          <a:xfrm>
            <a:off x="2267744" y="270892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DE169-DC4C-4F3D-90AB-C8E7A1355496}"/>
              </a:ext>
            </a:extLst>
          </p:cNvPr>
          <p:cNvSpPr/>
          <p:nvPr/>
        </p:nvSpPr>
        <p:spPr>
          <a:xfrm>
            <a:off x="2267744" y="364502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56A997-CFC9-49F3-A061-B02C1ED47198}"/>
              </a:ext>
            </a:extLst>
          </p:cNvPr>
          <p:cNvSpPr/>
          <p:nvPr/>
        </p:nvSpPr>
        <p:spPr>
          <a:xfrm>
            <a:off x="2267744" y="4643889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D11CE4-F251-412E-BE92-C56EBB12D0A3}"/>
              </a:ext>
            </a:extLst>
          </p:cNvPr>
          <p:cNvSpPr/>
          <p:nvPr/>
        </p:nvSpPr>
        <p:spPr>
          <a:xfrm>
            <a:off x="2267744" y="563423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18A13-23B3-4C2A-8014-650A8D9ED1A5}"/>
              </a:ext>
            </a:extLst>
          </p:cNvPr>
          <p:cNvSpPr/>
          <p:nvPr/>
        </p:nvSpPr>
        <p:spPr>
          <a:xfrm>
            <a:off x="3923928" y="2703002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8B030A-573B-41F2-BD50-0A111380E482}"/>
              </a:ext>
            </a:extLst>
          </p:cNvPr>
          <p:cNvSpPr/>
          <p:nvPr/>
        </p:nvSpPr>
        <p:spPr>
          <a:xfrm>
            <a:off x="3923928" y="363910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75E42B-FF10-49FF-B487-D9F461530E88}"/>
              </a:ext>
            </a:extLst>
          </p:cNvPr>
          <p:cNvSpPr/>
          <p:nvPr/>
        </p:nvSpPr>
        <p:spPr>
          <a:xfrm>
            <a:off x="3923928" y="4637971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CAA65E-B738-4C96-B90E-C476DD4AF617}"/>
              </a:ext>
            </a:extLst>
          </p:cNvPr>
          <p:cNvSpPr/>
          <p:nvPr/>
        </p:nvSpPr>
        <p:spPr>
          <a:xfrm>
            <a:off x="3923928" y="562831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1A05C0-36E7-4CC0-8278-46857E5DB33B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2843808" y="2991034"/>
            <a:ext cx="1080120" cy="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E473E-D0B1-4D16-9C6B-2F17C0F36961}"/>
              </a:ext>
            </a:extLst>
          </p:cNvPr>
          <p:cNvCxnSpPr>
            <a:cxnSpLocks/>
            <a:stCxn id="9" idx="5"/>
            <a:endCxn id="15" idx="2"/>
          </p:cNvCxnSpPr>
          <p:nvPr/>
        </p:nvCxnSpPr>
        <p:spPr>
          <a:xfrm>
            <a:off x="2759445" y="3200621"/>
            <a:ext cx="1164483" cy="72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2C6BC9-E454-41F8-8EC3-64FACECA1FDD}"/>
              </a:ext>
            </a:extLst>
          </p:cNvPr>
          <p:cNvCxnSpPr>
            <a:cxnSpLocks/>
            <a:stCxn id="9" idx="5"/>
            <a:endCxn id="17" idx="1"/>
          </p:cNvCxnSpPr>
          <p:nvPr/>
        </p:nvCxnSpPr>
        <p:spPr>
          <a:xfrm>
            <a:off x="2759445" y="3200621"/>
            <a:ext cx="1248846" cy="251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69BE6E-CE74-401A-8347-7277365374F5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843808" y="2991034"/>
            <a:ext cx="1080120" cy="9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841A5C-0B16-4A4E-AFB8-4DC2789D615B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>
            <a:off x="2843808" y="4931921"/>
            <a:ext cx="1080120" cy="98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EEA4F4-D430-451C-A131-27C0192B6395}"/>
              </a:ext>
            </a:extLst>
          </p:cNvPr>
          <p:cNvCxnSpPr>
            <a:cxnSpLocks/>
            <a:stCxn id="13" idx="7"/>
            <a:endCxn id="16" idx="2"/>
          </p:cNvCxnSpPr>
          <p:nvPr/>
        </p:nvCxnSpPr>
        <p:spPr>
          <a:xfrm flipV="1">
            <a:off x="2759445" y="4926003"/>
            <a:ext cx="1164483" cy="79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F94C1A-814E-4867-9C90-409190DBBB09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 flipV="1">
            <a:off x="2843808" y="5916350"/>
            <a:ext cx="1080120" cy="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9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AllDifferent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464CC5A-4A32-4605-A34C-70A790DDCA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464549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{1,2,4},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{1},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{3,4}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AC3EBE-CE78-438C-9201-CFFF7D88FD15}"/>
              </a:ext>
            </a:extLst>
          </p:cNvPr>
          <p:cNvSpPr/>
          <p:nvPr/>
        </p:nvSpPr>
        <p:spPr>
          <a:xfrm>
            <a:off x="827584" y="249881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A6F69F-1130-40EE-AD6E-857A14C55D64}"/>
              </a:ext>
            </a:extLst>
          </p:cNvPr>
          <p:cNvSpPr/>
          <p:nvPr/>
        </p:nvSpPr>
        <p:spPr>
          <a:xfrm>
            <a:off x="827584" y="343491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63CB79-E247-45A9-B931-EEF6E6880C0C}"/>
              </a:ext>
            </a:extLst>
          </p:cNvPr>
          <p:cNvSpPr/>
          <p:nvPr/>
        </p:nvSpPr>
        <p:spPr>
          <a:xfrm>
            <a:off x="827584" y="4433783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67353A-E363-4B52-A1F7-6D0CC1B0F98F}"/>
              </a:ext>
            </a:extLst>
          </p:cNvPr>
          <p:cNvSpPr/>
          <p:nvPr/>
        </p:nvSpPr>
        <p:spPr>
          <a:xfrm>
            <a:off x="827584" y="542413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BBF360-62EA-4E20-AF43-711F4F60EC79}"/>
              </a:ext>
            </a:extLst>
          </p:cNvPr>
          <p:cNvSpPr/>
          <p:nvPr/>
        </p:nvSpPr>
        <p:spPr>
          <a:xfrm>
            <a:off x="2555776" y="249289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932B05-A99B-4F9F-BB60-7188809D0342}"/>
              </a:ext>
            </a:extLst>
          </p:cNvPr>
          <p:cNvSpPr/>
          <p:nvPr/>
        </p:nvSpPr>
        <p:spPr>
          <a:xfrm>
            <a:off x="2555776" y="342900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F8EE5A0-248D-45AE-8FF6-1FF7F6DF8385}"/>
              </a:ext>
            </a:extLst>
          </p:cNvPr>
          <p:cNvSpPr/>
          <p:nvPr/>
        </p:nvSpPr>
        <p:spPr>
          <a:xfrm>
            <a:off x="2555776" y="4427865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92DDEF-80D0-47EE-87D7-403BB6A610A9}"/>
              </a:ext>
            </a:extLst>
          </p:cNvPr>
          <p:cNvSpPr/>
          <p:nvPr/>
        </p:nvSpPr>
        <p:spPr>
          <a:xfrm>
            <a:off x="2555776" y="5418212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50D1D4-18B6-4F69-87B4-D4C81A115564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1403648" y="2780928"/>
            <a:ext cx="1152128" cy="59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356AEC-C4B4-43F8-AF0D-33B4D5CBD8B8}"/>
              </a:ext>
            </a:extLst>
          </p:cNvPr>
          <p:cNvCxnSpPr>
            <a:cxnSpLocks/>
            <a:stCxn id="26" idx="5"/>
            <a:endCxn id="31" idx="2"/>
          </p:cNvCxnSpPr>
          <p:nvPr/>
        </p:nvCxnSpPr>
        <p:spPr>
          <a:xfrm>
            <a:off x="1319285" y="2990515"/>
            <a:ext cx="1236491" cy="72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0CBB37-2595-443F-8CE0-211C10E38F91}"/>
              </a:ext>
            </a:extLst>
          </p:cNvPr>
          <p:cNvCxnSpPr>
            <a:cxnSpLocks/>
            <a:stCxn id="26" idx="5"/>
            <a:endCxn id="33" idx="1"/>
          </p:cNvCxnSpPr>
          <p:nvPr/>
        </p:nvCxnSpPr>
        <p:spPr>
          <a:xfrm>
            <a:off x="1319285" y="2990515"/>
            <a:ext cx="1320854" cy="251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3218D0-8739-471D-9C1A-41D8BB77FD1E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1403648" y="2780928"/>
            <a:ext cx="1152128" cy="9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1B64B0-AA9C-4932-8097-9990873E6427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1403648" y="4721815"/>
            <a:ext cx="1152128" cy="98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43799E-9B9E-4F1A-A9FC-7E71637CF515}"/>
              </a:ext>
            </a:extLst>
          </p:cNvPr>
          <p:cNvCxnSpPr>
            <a:cxnSpLocks/>
            <a:stCxn id="29" idx="7"/>
            <a:endCxn id="32" idx="2"/>
          </p:cNvCxnSpPr>
          <p:nvPr/>
        </p:nvCxnSpPr>
        <p:spPr>
          <a:xfrm flipV="1">
            <a:off x="1319285" y="4715897"/>
            <a:ext cx="1236491" cy="79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B6D88C-9A30-4A4C-8420-3E57BC6AF439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403648" y="5706244"/>
            <a:ext cx="1152128" cy="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D8D2BEF-EC23-475D-B0C7-34C732DD7D9D}"/>
              </a:ext>
            </a:extLst>
          </p:cNvPr>
          <p:cNvSpPr/>
          <p:nvPr/>
        </p:nvSpPr>
        <p:spPr>
          <a:xfrm>
            <a:off x="5465923" y="343491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EBD62F-8376-4F3E-B83A-64735DAE170D}"/>
              </a:ext>
            </a:extLst>
          </p:cNvPr>
          <p:cNvSpPr/>
          <p:nvPr/>
        </p:nvSpPr>
        <p:spPr>
          <a:xfrm>
            <a:off x="5465923" y="4433783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69AF9A-CA54-48FF-B9DB-079F71FE3B30}"/>
              </a:ext>
            </a:extLst>
          </p:cNvPr>
          <p:cNvSpPr/>
          <p:nvPr/>
        </p:nvSpPr>
        <p:spPr>
          <a:xfrm>
            <a:off x="5465923" y="542413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BFCC681-D50D-4A15-BDFB-A29600906BDC}"/>
              </a:ext>
            </a:extLst>
          </p:cNvPr>
          <p:cNvSpPr/>
          <p:nvPr/>
        </p:nvSpPr>
        <p:spPr>
          <a:xfrm>
            <a:off x="7164288" y="342900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20760F-B999-4847-B836-E3D1F1F6D133}"/>
              </a:ext>
            </a:extLst>
          </p:cNvPr>
          <p:cNvSpPr/>
          <p:nvPr/>
        </p:nvSpPr>
        <p:spPr>
          <a:xfrm>
            <a:off x="7164288" y="4427865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8E092F-F457-47A0-B975-30DFED954A12}"/>
              </a:ext>
            </a:extLst>
          </p:cNvPr>
          <p:cNvSpPr/>
          <p:nvPr/>
        </p:nvSpPr>
        <p:spPr>
          <a:xfrm>
            <a:off x="7164288" y="5418212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0934AA-CF17-4FAC-9C98-A9E5E0578BE9}"/>
              </a:ext>
            </a:extLst>
          </p:cNvPr>
          <p:cNvCxnSpPr>
            <a:stCxn id="42" idx="6"/>
            <a:endCxn id="46" idx="2"/>
          </p:cNvCxnSpPr>
          <p:nvPr/>
        </p:nvCxnSpPr>
        <p:spPr>
          <a:xfrm>
            <a:off x="6041987" y="4721815"/>
            <a:ext cx="1122301" cy="98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A5D8C2-10D1-4CFA-94E5-217E2A6C2B6B}"/>
              </a:ext>
            </a:extLst>
          </p:cNvPr>
          <p:cNvCxnSpPr>
            <a:cxnSpLocks/>
            <a:stCxn id="43" idx="7"/>
            <a:endCxn id="45" idx="2"/>
          </p:cNvCxnSpPr>
          <p:nvPr/>
        </p:nvCxnSpPr>
        <p:spPr>
          <a:xfrm flipV="1">
            <a:off x="5957624" y="4715897"/>
            <a:ext cx="1206664" cy="79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B8DCC0-2218-4755-8593-8E6F13FE47FF}"/>
              </a:ext>
            </a:extLst>
          </p:cNvPr>
          <p:cNvCxnSpPr>
            <a:stCxn id="43" idx="6"/>
            <a:endCxn id="46" idx="2"/>
          </p:cNvCxnSpPr>
          <p:nvPr/>
        </p:nvCxnSpPr>
        <p:spPr>
          <a:xfrm flipV="1">
            <a:off x="6041987" y="5706244"/>
            <a:ext cx="1122301" cy="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CBBCB83-291F-46FF-B0F3-BF9A43F89C6A}"/>
              </a:ext>
            </a:extLst>
          </p:cNvPr>
          <p:cNvSpPr/>
          <p:nvPr/>
        </p:nvSpPr>
        <p:spPr>
          <a:xfrm>
            <a:off x="3347864" y="4067633"/>
            <a:ext cx="1440160" cy="22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1BACFB-4AD1-4E38-9A50-EB1E6D72AF73}"/>
              </a:ext>
            </a:extLst>
          </p:cNvPr>
          <p:cNvSpPr txBox="1"/>
          <p:nvPr/>
        </p:nvSpPr>
        <p:spPr>
          <a:xfrm>
            <a:off x="3347864" y="3636092"/>
            <a:ext cx="16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9985E99-443C-4C11-AEB7-D1112E7EC765}"/>
              </a:ext>
            </a:extLst>
          </p:cNvPr>
          <p:cNvSpPr/>
          <p:nvPr/>
        </p:nvSpPr>
        <p:spPr>
          <a:xfrm>
            <a:off x="3851920" y="6093295"/>
            <a:ext cx="4824536" cy="568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matching of size 3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remove 1 from D(X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9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AllDifferent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49B3746-99A9-4B7D-988C-642C83A57A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464549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{2,4},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{1},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{3,4}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C56C1-99D3-4F47-B5A6-970263718C15}"/>
              </a:ext>
            </a:extLst>
          </p:cNvPr>
          <p:cNvSpPr/>
          <p:nvPr/>
        </p:nvSpPr>
        <p:spPr>
          <a:xfrm>
            <a:off x="827584" y="249881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FD7CF0-F42B-4E47-B28C-D1BA10BF02E0}"/>
              </a:ext>
            </a:extLst>
          </p:cNvPr>
          <p:cNvSpPr/>
          <p:nvPr/>
        </p:nvSpPr>
        <p:spPr>
          <a:xfrm>
            <a:off x="827584" y="343491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C6AFA58-D452-43A5-945E-0FDC2E2EE1E7}"/>
              </a:ext>
            </a:extLst>
          </p:cNvPr>
          <p:cNvSpPr/>
          <p:nvPr/>
        </p:nvSpPr>
        <p:spPr>
          <a:xfrm>
            <a:off x="827584" y="4433783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7CEB4F-01BA-4B42-B418-243E294B56F2}"/>
              </a:ext>
            </a:extLst>
          </p:cNvPr>
          <p:cNvSpPr/>
          <p:nvPr/>
        </p:nvSpPr>
        <p:spPr>
          <a:xfrm>
            <a:off x="827584" y="542413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C07DCCC-488E-4C31-8CEA-237498731F0C}"/>
              </a:ext>
            </a:extLst>
          </p:cNvPr>
          <p:cNvSpPr/>
          <p:nvPr/>
        </p:nvSpPr>
        <p:spPr>
          <a:xfrm>
            <a:off x="2555776" y="249289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BD9134C-9896-49CB-954B-E80E00B37C33}"/>
              </a:ext>
            </a:extLst>
          </p:cNvPr>
          <p:cNvSpPr/>
          <p:nvPr/>
        </p:nvSpPr>
        <p:spPr>
          <a:xfrm>
            <a:off x="2555776" y="342900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22069D0-9066-4E06-B9E5-76CFB6221A79}"/>
              </a:ext>
            </a:extLst>
          </p:cNvPr>
          <p:cNvSpPr/>
          <p:nvPr/>
        </p:nvSpPr>
        <p:spPr>
          <a:xfrm>
            <a:off x="2555776" y="4427865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2EBBC2-96FB-444B-A605-62758F4ED439}"/>
              </a:ext>
            </a:extLst>
          </p:cNvPr>
          <p:cNvSpPr/>
          <p:nvPr/>
        </p:nvSpPr>
        <p:spPr>
          <a:xfrm>
            <a:off x="2555776" y="5418212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D2CCBA-0FEE-47FA-A047-05424943C8A7}"/>
              </a:ext>
            </a:extLst>
          </p:cNvPr>
          <p:cNvCxnSpPr>
            <a:cxnSpLocks/>
            <a:stCxn id="54" idx="5"/>
            <a:endCxn id="59" idx="2"/>
          </p:cNvCxnSpPr>
          <p:nvPr/>
        </p:nvCxnSpPr>
        <p:spPr>
          <a:xfrm>
            <a:off x="1319285" y="2990515"/>
            <a:ext cx="1236491" cy="72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E905AD-F64A-40C2-ABE3-2EB40B30DB09}"/>
              </a:ext>
            </a:extLst>
          </p:cNvPr>
          <p:cNvCxnSpPr>
            <a:cxnSpLocks/>
            <a:stCxn id="54" idx="5"/>
            <a:endCxn id="61" idx="1"/>
          </p:cNvCxnSpPr>
          <p:nvPr/>
        </p:nvCxnSpPr>
        <p:spPr>
          <a:xfrm>
            <a:off x="1319285" y="2990515"/>
            <a:ext cx="1320854" cy="251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D98BD2-A71C-4739-9DDF-DAF36C258973}"/>
              </a:ext>
            </a:extLst>
          </p:cNvPr>
          <p:cNvCxnSpPr>
            <a:cxnSpLocks/>
            <a:stCxn id="55" idx="6"/>
            <a:endCxn id="58" idx="2"/>
          </p:cNvCxnSpPr>
          <p:nvPr/>
        </p:nvCxnSpPr>
        <p:spPr>
          <a:xfrm flipV="1">
            <a:off x="1403648" y="2780928"/>
            <a:ext cx="1152128" cy="9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11E7EB-F211-4CE9-B24B-123D4DCA2FDB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>
            <a:off x="1403648" y="4721815"/>
            <a:ext cx="1152128" cy="98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84CB3E-9965-45C7-989A-8B2B451FF46E}"/>
              </a:ext>
            </a:extLst>
          </p:cNvPr>
          <p:cNvCxnSpPr>
            <a:cxnSpLocks/>
            <a:stCxn id="57" idx="7"/>
            <a:endCxn id="60" idx="2"/>
          </p:cNvCxnSpPr>
          <p:nvPr/>
        </p:nvCxnSpPr>
        <p:spPr>
          <a:xfrm flipV="1">
            <a:off x="1319285" y="4715897"/>
            <a:ext cx="1236491" cy="79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716341-5C39-479B-8F7C-01B57692A96F}"/>
              </a:ext>
            </a:extLst>
          </p:cNvPr>
          <p:cNvCxnSpPr>
            <a:stCxn id="57" idx="6"/>
            <a:endCxn id="61" idx="2"/>
          </p:cNvCxnSpPr>
          <p:nvPr/>
        </p:nvCxnSpPr>
        <p:spPr>
          <a:xfrm flipV="1">
            <a:off x="1403648" y="5706244"/>
            <a:ext cx="1152128" cy="59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EABB658-DD68-43F5-907C-3A2BA6D37CF6}"/>
              </a:ext>
            </a:extLst>
          </p:cNvPr>
          <p:cNvSpPr/>
          <p:nvPr/>
        </p:nvSpPr>
        <p:spPr>
          <a:xfrm>
            <a:off x="3347864" y="4067633"/>
            <a:ext cx="1440160" cy="22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6C6904-DABA-41FC-9D1B-5AF88612C6CE}"/>
              </a:ext>
            </a:extLst>
          </p:cNvPr>
          <p:cNvSpPr txBox="1"/>
          <p:nvPr/>
        </p:nvSpPr>
        <p:spPr>
          <a:xfrm>
            <a:off x="3347864" y="3636092"/>
            <a:ext cx="16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4)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AA5146E-AA35-4DEF-91E9-8D61AD18A4D2}"/>
              </a:ext>
            </a:extLst>
          </p:cNvPr>
          <p:cNvSpPr/>
          <p:nvPr/>
        </p:nvSpPr>
        <p:spPr>
          <a:xfrm>
            <a:off x="3851920" y="6093295"/>
            <a:ext cx="4824536" cy="568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matching of size 3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removed 4 from D(X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7D52E54-A455-455C-AAD8-B7856BD6D0BD}"/>
              </a:ext>
            </a:extLst>
          </p:cNvPr>
          <p:cNvSpPr/>
          <p:nvPr/>
        </p:nvSpPr>
        <p:spPr>
          <a:xfrm>
            <a:off x="5622456" y="2521247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EDF4481-93E0-474A-AD97-952003E3225B}"/>
              </a:ext>
            </a:extLst>
          </p:cNvPr>
          <p:cNvSpPr/>
          <p:nvPr/>
        </p:nvSpPr>
        <p:spPr>
          <a:xfrm>
            <a:off x="5622456" y="3457351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270655-1D8B-470A-B1A1-FB5C0425EB76}"/>
              </a:ext>
            </a:extLst>
          </p:cNvPr>
          <p:cNvSpPr/>
          <p:nvPr/>
        </p:nvSpPr>
        <p:spPr>
          <a:xfrm>
            <a:off x="5622456" y="445621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2C39F0A-4C86-4E47-B556-85B5DB64BFEA}"/>
              </a:ext>
            </a:extLst>
          </p:cNvPr>
          <p:cNvSpPr/>
          <p:nvPr/>
        </p:nvSpPr>
        <p:spPr>
          <a:xfrm>
            <a:off x="7350648" y="2515329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A133747-765F-478E-8865-C748A935CD04}"/>
              </a:ext>
            </a:extLst>
          </p:cNvPr>
          <p:cNvSpPr/>
          <p:nvPr/>
        </p:nvSpPr>
        <p:spPr>
          <a:xfrm>
            <a:off x="7350648" y="3451433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B80EF2-2DC0-45CD-9E5B-31CB22D0B795}"/>
              </a:ext>
            </a:extLst>
          </p:cNvPr>
          <p:cNvSpPr/>
          <p:nvPr/>
        </p:nvSpPr>
        <p:spPr>
          <a:xfrm>
            <a:off x="7350648" y="445029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B5B3396-FA6D-4FC1-A03F-C4916B2177D9}"/>
              </a:ext>
            </a:extLst>
          </p:cNvPr>
          <p:cNvCxnSpPr>
            <a:cxnSpLocks/>
            <a:stCxn id="71" idx="5"/>
            <a:endCxn id="75" idx="2"/>
          </p:cNvCxnSpPr>
          <p:nvPr/>
        </p:nvCxnSpPr>
        <p:spPr>
          <a:xfrm>
            <a:off x="6114157" y="3012948"/>
            <a:ext cx="1236491" cy="72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7B6A84-7BB1-4EE6-BB6B-4B91C1215958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6198520" y="2803361"/>
            <a:ext cx="1152128" cy="9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6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AllDifferent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A2D1FEA-412C-47C5-A860-5C4D9BC879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464549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{2,4},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{1},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{3}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9EFEB0-3CD7-4219-B730-F153B10F722B}"/>
              </a:ext>
            </a:extLst>
          </p:cNvPr>
          <p:cNvSpPr/>
          <p:nvPr/>
        </p:nvSpPr>
        <p:spPr>
          <a:xfrm>
            <a:off x="827584" y="249881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3A9982-4A2E-4B5C-962F-0DC368521AFD}"/>
              </a:ext>
            </a:extLst>
          </p:cNvPr>
          <p:cNvSpPr/>
          <p:nvPr/>
        </p:nvSpPr>
        <p:spPr>
          <a:xfrm>
            <a:off x="827584" y="343491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E9FE66-7571-4C9F-9A6E-6D6C90D47FF9}"/>
              </a:ext>
            </a:extLst>
          </p:cNvPr>
          <p:cNvSpPr/>
          <p:nvPr/>
        </p:nvSpPr>
        <p:spPr>
          <a:xfrm>
            <a:off x="827584" y="4433783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EFAE64-4DC3-442A-9ED0-3388939A660B}"/>
              </a:ext>
            </a:extLst>
          </p:cNvPr>
          <p:cNvSpPr/>
          <p:nvPr/>
        </p:nvSpPr>
        <p:spPr>
          <a:xfrm>
            <a:off x="827584" y="542413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9506E1B-8771-4A46-8777-07F177BDF817}"/>
              </a:ext>
            </a:extLst>
          </p:cNvPr>
          <p:cNvSpPr/>
          <p:nvPr/>
        </p:nvSpPr>
        <p:spPr>
          <a:xfrm>
            <a:off x="2555776" y="249289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AB007B-B10F-46DB-BF1F-39597DCC5B53}"/>
              </a:ext>
            </a:extLst>
          </p:cNvPr>
          <p:cNvSpPr/>
          <p:nvPr/>
        </p:nvSpPr>
        <p:spPr>
          <a:xfrm>
            <a:off x="2555776" y="342900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DD9F81-CA65-4F15-8480-A0495B679480}"/>
              </a:ext>
            </a:extLst>
          </p:cNvPr>
          <p:cNvSpPr/>
          <p:nvPr/>
        </p:nvSpPr>
        <p:spPr>
          <a:xfrm>
            <a:off x="2555776" y="4427865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483185-5590-43D1-B44A-5563A1A7E8E7}"/>
              </a:ext>
            </a:extLst>
          </p:cNvPr>
          <p:cNvSpPr/>
          <p:nvPr/>
        </p:nvSpPr>
        <p:spPr>
          <a:xfrm>
            <a:off x="2555776" y="5418212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3A1309-C0D4-4F19-8BF0-75E3E69429DA}"/>
              </a:ext>
            </a:extLst>
          </p:cNvPr>
          <p:cNvCxnSpPr>
            <a:cxnSpLocks/>
            <a:stCxn id="34" idx="5"/>
            <a:endCxn id="39" idx="2"/>
          </p:cNvCxnSpPr>
          <p:nvPr/>
        </p:nvCxnSpPr>
        <p:spPr>
          <a:xfrm>
            <a:off x="1319285" y="2990515"/>
            <a:ext cx="1236491" cy="72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F124B-11D8-415C-A559-E333CF4E39EB}"/>
              </a:ext>
            </a:extLst>
          </p:cNvPr>
          <p:cNvCxnSpPr>
            <a:cxnSpLocks/>
            <a:stCxn id="34" idx="5"/>
            <a:endCxn id="41" idx="1"/>
          </p:cNvCxnSpPr>
          <p:nvPr/>
        </p:nvCxnSpPr>
        <p:spPr>
          <a:xfrm>
            <a:off x="1319285" y="2990515"/>
            <a:ext cx="1320854" cy="25120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DA5DE9-2193-4B20-9966-AE23573B1956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403648" y="2780928"/>
            <a:ext cx="1152128" cy="9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99657-856C-4E0B-BB45-CC4FF13AB6C8}"/>
              </a:ext>
            </a:extLst>
          </p:cNvPr>
          <p:cNvCxnSpPr>
            <a:stCxn id="36" idx="6"/>
            <a:endCxn id="41" idx="2"/>
          </p:cNvCxnSpPr>
          <p:nvPr/>
        </p:nvCxnSpPr>
        <p:spPr>
          <a:xfrm>
            <a:off x="1403648" y="4721815"/>
            <a:ext cx="1152128" cy="98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7E4F52-C804-4C1B-8826-5EF0C4CE90F3}"/>
              </a:ext>
            </a:extLst>
          </p:cNvPr>
          <p:cNvCxnSpPr>
            <a:cxnSpLocks/>
            <a:stCxn id="37" idx="7"/>
            <a:endCxn id="40" idx="2"/>
          </p:cNvCxnSpPr>
          <p:nvPr/>
        </p:nvCxnSpPr>
        <p:spPr>
          <a:xfrm flipV="1">
            <a:off x="1319285" y="4715897"/>
            <a:ext cx="1236491" cy="79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E1E7796-0DB4-4247-B7DF-D3FD00145506}"/>
              </a:ext>
            </a:extLst>
          </p:cNvPr>
          <p:cNvSpPr/>
          <p:nvPr/>
        </p:nvSpPr>
        <p:spPr>
          <a:xfrm>
            <a:off x="3347864" y="4067633"/>
            <a:ext cx="1440160" cy="22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4D8CF-B6EA-485C-B4DE-F0534C4B09DB}"/>
              </a:ext>
            </a:extLst>
          </p:cNvPr>
          <p:cNvSpPr txBox="1"/>
          <p:nvPr/>
        </p:nvSpPr>
        <p:spPr>
          <a:xfrm>
            <a:off x="3347864" y="3636092"/>
            <a:ext cx="16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4)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19B8DA7-2AF0-4B4C-8D3B-1D3FF77988F4}"/>
              </a:ext>
            </a:extLst>
          </p:cNvPr>
          <p:cNvSpPr/>
          <p:nvPr/>
        </p:nvSpPr>
        <p:spPr>
          <a:xfrm>
            <a:off x="3851920" y="6093295"/>
            <a:ext cx="4824536" cy="568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matching of size 3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removed 4 from D(X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2AB76C-85F5-40FF-ABF7-271CDD2DFC1D}"/>
              </a:ext>
            </a:extLst>
          </p:cNvPr>
          <p:cNvSpPr/>
          <p:nvPr/>
        </p:nvSpPr>
        <p:spPr>
          <a:xfrm>
            <a:off x="5520459" y="342690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14BCA3-AB54-44E2-BDCA-BE09FA3EDC2D}"/>
              </a:ext>
            </a:extLst>
          </p:cNvPr>
          <p:cNvSpPr/>
          <p:nvPr/>
        </p:nvSpPr>
        <p:spPr>
          <a:xfrm>
            <a:off x="5520459" y="4425771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F2B2336-940B-4EBD-8C67-D688B1E42860}"/>
              </a:ext>
            </a:extLst>
          </p:cNvPr>
          <p:cNvSpPr/>
          <p:nvPr/>
        </p:nvSpPr>
        <p:spPr>
          <a:xfrm>
            <a:off x="5520459" y="541611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5F83B34-E57B-47F2-A0EC-662D463ACDEF}"/>
              </a:ext>
            </a:extLst>
          </p:cNvPr>
          <p:cNvSpPr/>
          <p:nvPr/>
        </p:nvSpPr>
        <p:spPr>
          <a:xfrm>
            <a:off x="7248651" y="248488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E8201B5-A56F-42D4-96EA-2814964D40B9}"/>
              </a:ext>
            </a:extLst>
          </p:cNvPr>
          <p:cNvSpPr/>
          <p:nvPr/>
        </p:nvSpPr>
        <p:spPr>
          <a:xfrm>
            <a:off x="7248651" y="342098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960143A-6A6C-4AF1-850C-DE43F282CD9C}"/>
              </a:ext>
            </a:extLst>
          </p:cNvPr>
          <p:cNvSpPr/>
          <p:nvPr/>
        </p:nvSpPr>
        <p:spPr>
          <a:xfrm>
            <a:off x="7248651" y="4419853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EFDD8D-2482-4396-9F89-1AE0E1D23E97}"/>
              </a:ext>
            </a:extLst>
          </p:cNvPr>
          <p:cNvCxnSpPr>
            <a:cxnSpLocks/>
            <a:stCxn id="50" idx="6"/>
            <a:endCxn id="79" idx="2"/>
          </p:cNvCxnSpPr>
          <p:nvPr/>
        </p:nvCxnSpPr>
        <p:spPr>
          <a:xfrm flipV="1">
            <a:off x="6096523" y="2772916"/>
            <a:ext cx="1152128" cy="9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F37DA9-0DC9-452A-A5AD-D8011B0BAB75}"/>
              </a:ext>
            </a:extLst>
          </p:cNvPr>
          <p:cNvCxnSpPr>
            <a:cxnSpLocks/>
            <a:stCxn id="52" idx="7"/>
            <a:endCxn id="81" idx="2"/>
          </p:cNvCxnSpPr>
          <p:nvPr/>
        </p:nvCxnSpPr>
        <p:spPr>
          <a:xfrm flipV="1">
            <a:off x="6012160" y="4707885"/>
            <a:ext cx="1236491" cy="79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7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AllDifferent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C982922-0A26-4D31-905F-14152A9F38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464549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{2},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{1},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{4}, D(X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{3}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4AD4BF1-CD11-47B9-BBE7-1EDE9802526C}"/>
              </a:ext>
            </a:extLst>
          </p:cNvPr>
          <p:cNvSpPr/>
          <p:nvPr/>
        </p:nvSpPr>
        <p:spPr>
          <a:xfrm>
            <a:off x="3491880" y="246909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6A70B0-1B9A-4E53-8A6C-3836F67F8908}"/>
              </a:ext>
            </a:extLst>
          </p:cNvPr>
          <p:cNvSpPr/>
          <p:nvPr/>
        </p:nvSpPr>
        <p:spPr>
          <a:xfrm>
            <a:off x="3491880" y="3405202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4BEB872-C1E5-4338-9748-A7177514A273}"/>
              </a:ext>
            </a:extLst>
          </p:cNvPr>
          <p:cNvSpPr/>
          <p:nvPr/>
        </p:nvSpPr>
        <p:spPr>
          <a:xfrm>
            <a:off x="3491880" y="4404067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F358B9-B7AB-4703-97F8-124A48C1F80E}"/>
              </a:ext>
            </a:extLst>
          </p:cNvPr>
          <p:cNvSpPr/>
          <p:nvPr/>
        </p:nvSpPr>
        <p:spPr>
          <a:xfrm>
            <a:off x="3491880" y="539441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9E43ADA-BDC3-4F53-B0A8-6A74E3DEFEFB}"/>
              </a:ext>
            </a:extLst>
          </p:cNvPr>
          <p:cNvSpPr/>
          <p:nvPr/>
        </p:nvSpPr>
        <p:spPr>
          <a:xfrm>
            <a:off x="5220072" y="246318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D9A7568-D74F-4CC3-89D2-1727958ABC32}"/>
              </a:ext>
            </a:extLst>
          </p:cNvPr>
          <p:cNvSpPr/>
          <p:nvPr/>
        </p:nvSpPr>
        <p:spPr>
          <a:xfrm>
            <a:off x="5220072" y="339928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14129E-24A1-4B34-B649-2E73A4BAC39C}"/>
              </a:ext>
            </a:extLst>
          </p:cNvPr>
          <p:cNvSpPr/>
          <p:nvPr/>
        </p:nvSpPr>
        <p:spPr>
          <a:xfrm>
            <a:off x="5220072" y="4398149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CE8A4E-7812-48B8-9BB2-9C90789A420C}"/>
              </a:ext>
            </a:extLst>
          </p:cNvPr>
          <p:cNvSpPr/>
          <p:nvPr/>
        </p:nvSpPr>
        <p:spPr>
          <a:xfrm>
            <a:off x="5220072" y="538849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1AFE5D-A431-4FFF-A862-0BDEE9E4C79B}"/>
              </a:ext>
            </a:extLst>
          </p:cNvPr>
          <p:cNvCxnSpPr>
            <a:cxnSpLocks/>
            <a:stCxn id="53" idx="5"/>
            <a:endCxn id="58" idx="2"/>
          </p:cNvCxnSpPr>
          <p:nvPr/>
        </p:nvCxnSpPr>
        <p:spPr>
          <a:xfrm>
            <a:off x="3983581" y="2960799"/>
            <a:ext cx="1236491" cy="72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52E4E3-F95F-4442-992C-0C047DB2C7E2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4067944" y="2751212"/>
            <a:ext cx="1152128" cy="9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39E1A4-DF57-4C81-B5C8-711E9DC42ACB}"/>
              </a:ext>
            </a:extLst>
          </p:cNvPr>
          <p:cNvCxnSpPr>
            <a:stCxn id="55" idx="6"/>
            <a:endCxn id="60" idx="2"/>
          </p:cNvCxnSpPr>
          <p:nvPr/>
        </p:nvCxnSpPr>
        <p:spPr>
          <a:xfrm>
            <a:off x="4067944" y="4692099"/>
            <a:ext cx="1152128" cy="98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3CA6B1-7DD1-45D3-8BD5-9517ECE53D65}"/>
              </a:ext>
            </a:extLst>
          </p:cNvPr>
          <p:cNvCxnSpPr>
            <a:cxnSpLocks/>
            <a:stCxn id="56" idx="7"/>
            <a:endCxn id="59" idx="2"/>
          </p:cNvCxnSpPr>
          <p:nvPr/>
        </p:nvCxnSpPr>
        <p:spPr>
          <a:xfrm flipV="1">
            <a:off x="3983581" y="4686181"/>
            <a:ext cx="1236491" cy="79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6318A97-9DFA-4DDE-A33F-8DA828826F07}"/>
              </a:ext>
            </a:extLst>
          </p:cNvPr>
          <p:cNvSpPr/>
          <p:nvPr/>
        </p:nvSpPr>
        <p:spPr>
          <a:xfrm>
            <a:off x="2339752" y="6087803"/>
            <a:ext cx="4824536" cy="568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Feasible solution!</a:t>
            </a:r>
            <a:endParaRPr lang="en-US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 and Backtracking Search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4B59DA-ECED-44CE-BC42-40BA81C750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Constraint propagation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not enough for finding feasible solutions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 constraint propagation with branching and backtracking search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the original CSP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into sub-problems CSP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of solutions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equivalent to the union of sets of solutions to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of each variable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not greater than the domain of that variable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Tree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Root is the original CSP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node of the tree is a CSP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children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then the set of solutions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equivalent to the union of sets of solutions to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feasible solution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Failure (a variable has an empty domain)</a:t>
            </a:r>
          </a:p>
          <a:p>
            <a:pPr marL="868680" lvl="3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15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Satisfaction Optimization Problems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Propagation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Branching and Backtrack Search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71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 and Backtracking Search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  <p:pic>
        <p:nvPicPr>
          <p:cNvPr id="9" name="Picture 8" descr="A picture containing small, green, sitting, computer&#10;&#10;Description automatically generated">
            <a:extLst>
              <a:ext uri="{FF2B5EF4-FFF2-40B4-BE49-F238E27FC236}">
                <a16:creationId xmlns:a16="http://schemas.microsoft.com/office/drawing/2014/main" id="{5A343364-BEA3-4E8A-B9C6-A137F487B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58" y="1663874"/>
            <a:ext cx="609586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 and Backtracking Search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DAF60EF6-698B-4BCD-9CEB-CC98377F5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77908"/>
            <a:ext cx="5413025" cy="47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 and Backtracking Search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187AA-DDAD-473A-9932-6E0B4796D9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strategies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selection</a:t>
            </a:r>
          </a:p>
          <a:p>
            <a:pPr lvl="2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heuristic: select a variable having the smallest domain</a:t>
            </a:r>
          </a:p>
          <a:p>
            <a:pPr lvl="2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heuristic: select a variable participating in most of the constraints</a:t>
            </a:r>
          </a:p>
          <a:p>
            <a:pPr lvl="2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dom+deg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heuristic: first apply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when tie break (when there are more than one variable with the same smallest domain size)</a:t>
            </a:r>
          </a:p>
          <a:p>
            <a:pPr lvl="2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/deg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select a variable having the smallest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/deg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selection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Increasing order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Decreasing order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0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635FC4-7C59-48AF-9BB9-E1A02FF22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005388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{1,2,3,4,5}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Constraints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+ 3 ≠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≤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≤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7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 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≠ 2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46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635FC4-7C59-48AF-9BB9-E1A02FF22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504" y="1447800"/>
            <a:ext cx="8289671" cy="500538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' ‘ ‘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If-Then-Else expression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if x[2] = 1 then x[4] != 2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'''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ortools.sat.python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 import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cp_model</a:t>
            </a: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class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VarArraySolutionPrinter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cp_model.CpSolverSolutionCallback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#print intermediate solution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def __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init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__(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self,variables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	cp_model.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CpSolverSolutionCallback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.__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init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__(self)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self.__variables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 = variables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	self.__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solution_count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 =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def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on_solution_callback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(self):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	self.__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solution_count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 +=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	for v in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self.__variables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		print('%s = %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'% (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v,self.Value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(v)), end = ' ')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	print()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def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solution_count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	return self.__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solution_count</a:t>
            </a: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9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635FC4-7C59-48AF-9BB9-E1A02FF22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209607" cy="500538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model =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cp_model.CpModel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x = {}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 in range(5):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x[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] =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model.NewIntVar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(1,5,'x[' + str(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) + ']')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c1 =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model.Add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(x[2] + 3 != x[1])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c2 =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model.Add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(x[3] &lt;= x[4])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c3 =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model.Add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(x[2] + x[3] == x[0] + 1)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c4 =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model.Add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(x[4] &lt;= 3)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c5 =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model.Add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(x[1] + x[4] == 7)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b = 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model.NewBoolVar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('b')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#constraints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model.Add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(x[2] == 1).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OnlyEnforceIf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(b)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model.Add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(x[2] </a:t>
            </a:r>
            <a:r>
              <a:rPr lang="en-GB">
                <a:latin typeface="Consolas" panose="020B0609020204030204" pitchFamily="49" charset="0"/>
                <a:cs typeface="Arial" panose="020B0604020202020204" pitchFamily="34" charset="0"/>
              </a:rPr>
              <a:t>!= 1).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OnlyEnforceIf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b.Not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model.Add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(x[4] != 2).</a:t>
            </a:r>
            <a:r>
              <a:rPr lang="en-GB" dirty="0" err="1">
                <a:latin typeface="Consolas" panose="020B0609020204030204" pitchFamily="49" charset="0"/>
                <a:cs typeface="Arial" panose="020B0604020202020204" pitchFamily="34" charset="0"/>
              </a:rPr>
              <a:t>OnlyEnforceIf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7419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635FC4-7C59-48AF-9BB9-E1A02FF22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209607" cy="500538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solver = 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cp_model.CpSolver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#Force the solver to follow the decision strategy exactly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solver.parameters.search_branching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cp_model.FIXED_SEARCH</a:t>
            </a:r>
            <a:endParaRPr lang="en-GB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vars = [x[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] for 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 in range(5)]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solution_printer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VarArraySolutionPrinter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(vars)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solver.SearchForAllSolutions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model,solution_printer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82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Satisfaction Problems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C944E-74A6-420E-8CDC-42A126EB4C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{1,2,3,4,5}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Constraints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+ 3 ≠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≤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≤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7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 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≠ 2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1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Satisfaction Problems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C944E-74A6-420E-8CDC-42A126EB4C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1447800"/>
            <a:ext cx="8746176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CSP =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X,D,C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in which: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– set of variables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),…,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)} – domains of variables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,..,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– set of constraints over variables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Denote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– set of variables appearing in the constraint c</a:t>
            </a:r>
          </a:p>
          <a:p>
            <a:pPr lvl="1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12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Satisfaction Optimization Problems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C944E-74A6-420E-8CDC-42A126EB4C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1447800"/>
            <a:ext cx="8746176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 = 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in which: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– set of variables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),…,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)} – domains of variables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,..,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– set of constraints over variables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Denote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– set of variables appearing in the constraint c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objective function to be optimized</a:t>
            </a:r>
          </a:p>
          <a:p>
            <a:pPr lvl="1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73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Programming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C944E-74A6-420E-8CDC-42A126EB4C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computation paradigm for solving CSP, COP combining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Constraint Propagation: narrow the search space by pruning redundant values from the domains of variables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Branching (backtracking search): split the problem into equivalent sub-problems by 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Instantiating some variables with values of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its domain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Split the domain of a selected variable into sub-domains</a:t>
            </a:r>
          </a:p>
        </p:txBody>
      </p:sp>
    </p:spTree>
    <p:extLst>
      <p:ext uri="{BB962C8B-B14F-4D97-AF65-F5344CB8AC3E}">
        <p14:creationId xmlns:p14="http://schemas.microsoft.com/office/powerpoint/2010/main" val="39176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Programming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7F07765-5351-480D-9B2C-A6DFDDD7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340974"/>
            <a:ext cx="7902819" cy="54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Propagation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C944E-74A6-420E-8CDC-42A126EB4C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consistency (DC)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CSP = (X,D,C), a constraint 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called domain consistent if for each variable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and each value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), there exists values for variables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\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 such that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satisfied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 CSP is called domain consistent if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domain consistent for all c 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60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Propagation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C944E-74A6-420E-8CDC-42A126EB4C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DC algorithms aim at pruning redundant values from the domains of variables so that the obtained equivalent CSP is domain consistent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87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7725</TotalTime>
  <Words>2005</Words>
  <Application>Microsoft Office PowerPoint</Application>
  <PresentationFormat>On-screen Show (4:3)</PresentationFormat>
  <Paragraphs>326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Franklin Gothic Book</vt:lpstr>
      <vt:lpstr>Perpetua</vt:lpstr>
      <vt:lpstr>Times New Roman</vt:lpstr>
      <vt:lpstr>Wingdings 2</vt:lpstr>
      <vt:lpstr>Equity</vt:lpstr>
      <vt:lpstr>Fundamentals of Optimization  Constraint Programming</vt:lpstr>
      <vt:lpstr>Content</vt:lpstr>
      <vt:lpstr>Constraint Satisfaction Problems</vt:lpstr>
      <vt:lpstr>Constraint Satisfaction Problems</vt:lpstr>
      <vt:lpstr>Constraint Satisfaction Optimization Problems</vt:lpstr>
      <vt:lpstr>Constraint Programming</vt:lpstr>
      <vt:lpstr>Constraint Programming</vt:lpstr>
      <vt:lpstr>Constraint Propagation</vt:lpstr>
      <vt:lpstr>Constraint Propagation</vt:lpstr>
      <vt:lpstr>Constraint Propagation</vt:lpstr>
      <vt:lpstr>Constraint Propagation</vt:lpstr>
      <vt:lpstr>Constraint Propagation</vt:lpstr>
      <vt:lpstr>Constraint Propagation</vt:lpstr>
      <vt:lpstr>AllDifferent</vt:lpstr>
      <vt:lpstr>AllDifferent</vt:lpstr>
      <vt:lpstr>AllDifferent</vt:lpstr>
      <vt:lpstr>AllDifferent</vt:lpstr>
      <vt:lpstr>AllDifferent</vt:lpstr>
      <vt:lpstr>Branching and Backtracking Search</vt:lpstr>
      <vt:lpstr>Branching and Backtracking Search</vt:lpstr>
      <vt:lpstr>Branching and Backtracking Search</vt:lpstr>
      <vt:lpstr>Branching and Backtracking Search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Pham Quang Dung</cp:lastModifiedBy>
  <cp:revision>632</cp:revision>
  <cp:lastPrinted>2017-09-05T07:38:20Z</cp:lastPrinted>
  <dcterms:created xsi:type="dcterms:W3CDTF">2017-06-06T12:12:12Z</dcterms:created>
  <dcterms:modified xsi:type="dcterms:W3CDTF">2020-11-03T08:45:48Z</dcterms:modified>
</cp:coreProperties>
</file>