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8" r:id="rId3"/>
    <p:sldId id="289" r:id="rId4"/>
    <p:sldId id="257" r:id="rId5"/>
    <p:sldId id="263" r:id="rId6"/>
    <p:sldId id="287" r:id="rId7"/>
    <p:sldId id="283" r:id="rId8"/>
    <p:sldId id="288" r:id="rId9"/>
    <p:sldId id="264" r:id="rId10"/>
    <p:sldId id="284" r:id="rId11"/>
    <p:sldId id="268" r:id="rId12"/>
    <p:sldId id="286" r:id="rId13"/>
    <p:sldId id="290" r:id="rId14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16"/>
    </p:embeddedFont>
    <p:embeddedFont>
      <p:font typeface="Bebas Neue" panose="020B0604020202020204" charset="0"/>
      <p:regular r:id="rId17"/>
    </p:embeddedFont>
    <p:embeddedFont>
      <p:font typeface="Cambria Math" panose="02040503050406030204" pitchFamily="18" charset="0"/>
      <p:regular r:id="rId18"/>
    </p:embeddedFont>
    <p:embeddedFont>
      <p:font typeface="IBM Plex Sans Condense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324052-9DC2-47AB-B169-21AE27A76450}">
  <a:tblStyle styleId="{7D324052-9DC2-47AB-B169-21AE27A764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5394" autoAdjust="0"/>
  </p:normalViewPr>
  <p:slideViewPr>
    <p:cSldViewPr snapToGrid="0">
      <p:cViewPr varScale="1">
        <p:scale>
          <a:sx n="108" d="100"/>
          <a:sy n="10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625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01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658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61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71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153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3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351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006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4212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509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00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6</a:t>
            </a:r>
            <a:br>
              <a:rPr lang="en-US" dirty="0"/>
            </a:br>
            <a:r>
              <a:rPr lang="en-US" dirty="0" err="1"/>
              <a:t>ProducTion</a:t>
            </a:r>
            <a:br>
              <a:rPr lang="en-US" dirty="0"/>
            </a:br>
            <a:r>
              <a:rPr lang="en-US" dirty="0"/>
              <a:t>Planning</a:t>
            </a:r>
            <a:br>
              <a:rPr lang="en-US" dirty="0"/>
            </a:br>
            <a:endParaRPr dirty="0"/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448" y="847620"/>
            <a:ext cx="3162577" cy="403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75" y="119232"/>
            <a:ext cx="767393" cy="767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18746" y="187153"/>
            <a:ext cx="2392566" cy="4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Max_Value</a:t>
            </a:r>
            <a:r>
              <a:rPr lang="en-US" dirty="0"/>
              <a:t> = 0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257" y="996903"/>
            <a:ext cx="2970082" cy="92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coe1 :  f1= coe1 * f(</a:t>
            </a:r>
            <a:r>
              <a:rPr lang="en-US" sz="1000" dirty="0" err="1"/>
              <a:t>i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        C = C – coe1 * c(</a:t>
            </a:r>
            <a:r>
              <a:rPr lang="en-US" sz="1000" dirty="0" err="1"/>
              <a:t>i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        A = A – coe1 * a(</a:t>
            </a:r>
            <a:r>
              <a:rPr lang="en-US" sz="1000" dirty="0" err="1"/>
              <a:t>i</a:t>
            </a:r>
            <a:r>
              <a:rPr lang="en-US" sz="1000" dirty="0"/>
              <a:t>)</a:t>
            </a:r>
          </a:p>
          <a:p>
            <a:r>
              <a:rPr lang="en-US" sz="1000" dirty="0"/>
              <a:t>g = f1 + min(C//c(index[k+1]),A//a(index[k+1])  *          f(index[k+1])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3221" y="976276"/>
            <a:ext cx="1320036" cy="948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coe1-1: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62809" y="986590"/>
            <a:ext cx="1588169" cy="948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coe1-2 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63946" y="976277"/>
            <a:ext cx="1883801" cy="948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06426" y="2304505"/>
            <a:ext cx="2035056" cy="701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Sencond</a:t>
            </a:r>
            <a:r>
              <a:rPr lang="en-US" dirty="0"/>
              <a:t> product</a:t>
            </a:r>
          </a:p>
        </p:txBody>
      </p:sp>
      <p:cxnSp>
        <p:nvCxnSpPr>
          <p:cNvPr id="18" name="Straight Connector 17"/>
          <p:cNvCxnSpPr>
            <a:stCxn id="7" idx="2"/>
            <a:endCxn id="9" idx="0"/>
          </p:cNvCxnSpPr>
          <p:nvPr/>
        </p:nvCxnSpPr>
        <p:spPr>
          <a:xfrm flipH="1">
            <a:off x="4173239" y="661541"/>
            <a:ext cx="741790" cy="3147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10" idx="0"/>
          </p:cNvCxnSpPr>
          <p:nvPr/>
        </p:nvCxnSpPr>
        <p:spPr>
          <a:xfrm>
            <a:off x="4915029" y="661541"/>
            <a:ext cx="941865" cy="3250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2"/>
            <a:endCxn id="11" idx="0"/>
          </p:cNvCxnSpPr>
          <p:nvPr/>
        </p:nvCxnSpPr>
        <p:spPr>
          <a:xfrm>
            <a:off x="4915029" y="661541"/>
            <a:ext cx="3190818" cy="3147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61256" y="2330687"/>
            <a:ext cx="2619447" cy="646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Second product</a:t>
            </a:r>
          </a:p>
          <a:p>
            <a:pPr algn="ctr"/>
            <a:r>
              <a:rPr lang="en-US" dirty="0"/>
              <a:t>coe2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1256" y="3231338"/>
            <a:ext cx="2619447" cy="632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N-</a:t>
            </a:r>
            <a:r>
              <a:rPr lang="en-US" dirty="0" err="1"/>
              <a:t>th</a:t>
            </a:r>
            <a:r>
              <a:rPr lang="en-US" dirty="0"/>
              <a:t> product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0" y="27837"/>
            <a:ext cx="41732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IBM Plex Sans Condensed" panose="020B0604020202020204" charset="0"/>
              </a:rPr>
              <a:t>Branch and Bound IDEA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1256" y="4083862"/>
            <a:ext cx="2619447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g &gt; </a:t>
            </a:r>
            <a:r>
              <a:rPr lang="en-US" dirty="0" err="1"/>
              <a:t>max_value</a:t>
            </a:r>
            <a:endParaRPr lang="en-US" dirty="0"/>
          </a:p>
          <a:p>
            <a:pPr algn="ctr"/>
            <a:r>
              <a:rPr lang="en-US" dirty="0"/>
              <a:t>Update </a:t>
            </a:r>
            <a:r>
              <a:rPr lang="en-US" dirty="0" err="1"/>
              <a:t>max_value</a:t>
            </a:r>
            <a:r>
              <a:rPr lang="en-US" dirty="0"/>
              <a:t>= f1 , </a:t>
            </a:r>
            <a:r>
              <a:rPr lang="en-US" dirty="0" err="1"/>
              <a:t>x_best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606426" y="3179846"/>
            <a:ext cx="2035056" cy="630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N-</a:t>
            </a:r>
            <a:r>
              <a:rPr lang="en-US" dirty="0" err="1"/>
              <a:t>th</a:t>
            </a:r>
            <a:r>
              <a:rPr lang="en-US" dirty="0"/>
              <a:t> product</a:t>
            </a:r>
          </a:p>
        </p:txBody>
      </p:sp>
      <p:cxnSp>
        <p:nvCxnSpPr>
          <p:cNvPr id="71" name="Straight Arrow Connector 70"/>
          <p:cNvCxnSpPr>
            <a:stCxn id="12" idx="2"/>
            <a:endCxn id="59" idx="0"/>
          </p:cNvCxnSpPr>
          <p:nvPr/>
        </p:nvCxnSpPr>
        <p:spPr>
          <a:xfrm>
            <a:off x="7623954" y="3005775"/>
            <a:ext cx="0" cy="174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1" idx="2"/>
            <a:endCxn id="58" idx="0"/>
          </p:cNvCxnSpPr>
          <p:nvPr/>
        </p:nvCxnSpPr>
        <p:spPr>
          <a:xfrm>
            <a:off x="1570980" y="3863856"/>
            <a:ext cx="0" cy="220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0" idx="2"/>
            <a:endCxn id="31" idx="0"/>
          </p:cNvCxnSpPr>
          <p:nvPr/>
        </p:nvCxnSpPr>
        <p:spPr>
          <a:xfrm>
            <a:off x="1570980" y="2976956"/>
            <a:ext cx="0" cy="254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8" idx="2"/>
            <a:endCxn id="30" idx="0"/>
          </p:cNvCxnSpPr>
          <p:nvPr/>
        </p:nvCxnSpPr>
        <p:spPr>
          <a:xfrm flipH="1">
            <a:off x="1570980" y="1925053"/>
            <a:ext cx="175318" cy="405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" idx="2"/>
            <a:endCxn id="12" idx="0"/>
          </p:cNvCxnSpPr>
          <p:nvPr/>
        </p:nvCxnSpPr>
        <p:spPr>
          <a:xfrm>
            <a:off x="4173239" y="1925053"/>
            <a:ext cx="3450715" cy="379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0" idx="2"/>
            <a:endCxn id="12" idx="0"/>
          </p:cNvCxnSpPr>
          <p:nvPr/>
        </p:nvCxnSpPr>
        <p:spPr>
          <a:xfrm>
            <a:off x="5856894" y="1935366"/>
            <a:ext cx="1767060" cy="369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3381" y="442905"/>
            <a:ext cx="287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Select product in index(left to right). k = 0</a:t>
            </a:r>
          </a:p>
          <a:p>
            <a:r>
              <a:rPr lang="en-US" sz="1000" dirty="0">
                <a:solidFill>
                  <a:srgbClr val="FF0000"/>
                </a:solidFill>
              </a:rPr>
              <a:t>coe1= min(C//c(index[k]),A//a(index[k]) 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570737" y="4033792"/>
            <a:ext cx="2035056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g &gt; </a:t>
            </a:r>
            <a:r>
              <a:rPr lang="en-US" sz="1100" dirty="0" err="1"/>
              <a:t>max_value</a:t>
            </a:r>
            <a:endParaRPr lang="en-US" sz="1100" dirty="0"/>
          </a:p>
          <a:p>
            <a:pPr algn="ctr"/>
            <a:r>
              <a:rPr lang="en-US" sz="1100" dirty="0"/>
              <a:t>Update </a:t>
            </a:r>
            <a:r>
              <a:rPr lang="en-US" sz="1100" dirty="0" err="1"/>
              <a:t>max_value</a:t>
            </a:r>
            <a:r>
              <a:rPr lang="en-US" sz="1100" dirty="0"/>
              <a:t>= f1 , </a:t>
            </a:r>
            <a:r>
              <a:rPr lang="en-US" sz="1100" dirty="0" err="1"/>
              <a:t>x_best</a:t>
            </a:r>
            <a:endParaRPr lang="en-US" sz="1100" dirty="0"/>
          </a:p>
          <a:p>
            <a:pPr algn="ctr"/>
            <a:r>
              <a:rPr lang="en-US" sz="1100" dirty="0"/>
              <a:t>If g &lt; </a:t>
            </a:r>
            <a:r>
              <a:rPr lang="en-US" sz="1100" dirty="0" err="1"/>
              <a:t>max_value</a:t>
            </a:r>
            <a:r>
              <a:rPr lang="en-US" sz="1100" dirty="0"/>
              <a:t> : </a:t>
            </a:r>
            <a:r>
              <a:rPr lang="en-US" sz="1100" dirty="0" err="1"/>
              <a:t>elimimate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6606426" y="1557230"/>
            <a:ext cx="582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…..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89376" y="1974463"/>
            <a:ext cx="2815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coe2= min(C//c(index[k+1]),A//a(index[k+1])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66400" y="2341000"/>
            <a:ext cx="805626" cy="646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46756" y="2585069"/>
            <a:ext cx="67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40" name="Straight Arrow Connector 39"/>
          <p:cNvCxnSpPr>
            <a:stCxn id="8" idx="2"/>
            <a:endCxn id="36" idx="0"/>
          </p:cNvCxnSpPr>
          <p:nvPr/>
        </p:nvCxnSpPr>
        <p:spPr>
          <a:xfrm>
            <a:off x="1746298" y="1925053"/>
            <a:ext cx="1922915" cy="415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8" idx="0"/>
          </p:cNvCxnSpPr>
          <p:nvPr/>
        </p:nvCxnSpPr>
        <p:spPr>
          <a:xfrm flipH="1">
            <a:off x="1746298" y="661541"/>
            <a:ext cx="3168731" cy="3353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9" name="Google Shape;10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94572" y="37530"/>
            <a:ext cx="434203" cy="470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5668E57-4659-4489-A6EC-775552C0C568}"/>
              </a:ext>
            </a:extLst>
          </p:cNvPr>
          <p:cNvSpPr/>
          <p:nvPr/>
        </p:nvSpPr>
        <p:spPr>
          <a:xfrm>
            <a:off x="3231339" y="3231338"/>
            <a:ext cx="2382644" cy="794857"/>
          </a:xfrm>
          <a:prstGeom prst="ellipse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g &lt;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max_value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eliminate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F44398-DCAA-4FBD-8F90-97313EC28EB8}"/>
              </a:ext>
            </a:extLst>
          </p:cNvPr>
          <p:cNvCxnSpPr>
            <a:stCxn id="10" idx="2"/>
            <a:endCxn id="4" idx="0"/>
          </p:cNvCxnSpPr>
          <p:nvPr/>
        </p:nvCxnSpPr>
        <p:spPr>
          <a:xfrm flipH="1">
            <a:off x="4422661" y="1935366"/>
            <a:ext cx="1434233" cy="1295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6" idx="2"/>
            <a:endCxn id="4" idx="0"/>
          </p:cNvCxnSpPr>
          <p:nvPr/>
        </p:nvCxnSpPr>
        <p:spPr>
          <a:xfrm>
            <a:off x="3669213" y="2987269"/>
            <a:ext cx="753448" cy="244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4" idx="0"/>
          </p:cNvCxnSpPr>
          <p:nvPr/>
        </p:nvCxnSpPr>
        <p:spPr>
          <a:xfrm>
            <a:off x="4173239" y="1925053"/>
            <a:ext cx="249422" cy="130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9" idx="1"/>
            <a:endCxn id="4" idx="6"/>
          </p:cNvCxnSpPr>
          <p:nvPr/>
        </p:nvCxnSpPr>
        <p:spPr>
          <a:xfrm flipH="1">
            <a:off x="5613983" y="3495302"/>
            <a:ext cx="992443" cy="133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5" idx="1"/>
            <a:endCxn id="4" idx="5"/>
          </p:cNvCxnSpPr>
          <p:nvPr/>
        </p:nvCxnSpPr>
        <p:spPr>
          <a:xfrm flipH="1" flipV="1">
            <a:off x="5265053" y="3909791"/>
            <a:ext cx="1305684" cy="450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2"/>
            <a:endCxn id="4" idx="0"/>
          </p:cNvCxnSpPr>
          <p:nvPr/>
        </p:nvCxnSpPr>
        <p:spPr>
          <a:xfrm flipH="1">
            <a:off x="4422661" y="1925053"/>
            <a:ext cx="3683186" cy="130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1" idx="2"/>
            <a:endCxn id="12" idx="0"/>
          </p:cNvCxnSpPr>
          <p:nvPr/>
        </p:nvCxnSpPr>
        <p:spPr>
          <a:xfrm flipH="1">
            <a:off x="7623954" y="1925053"/>
            <a:ext cx="481893" cy="379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1"/>
            <a:endCxn id="4" idx="7"/>
          </p:cNvCxnSpPr>
          <p:nvPr/>
        </p:nvCxnSpPr>
        <p:spPr>
          <a:xfrm flipH="1">
            <a:off x="5265053" y="2655140"/>
            <a:ext cx="1341373" cy="692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stCxn id="59" idx="2"/>
            <a:endCxn id="85" idx="0"/>
          </p:cNvCxnSpPr>
          <p:nvPr/>
        </p:nvCxnSpPr>
        <p:spPr>
          <a:xfrm flipH="1">
            <a:off x="7588265" y="3810758"/>
            <a:ext cx="35689" cy="223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Google Shape;143;p19"/>
          <p:cNvSpPr txBox="1">
            <a:spLocks/>
          </p:cNvSpPr>
          <p:nvPr/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1800" dirty="0">
                <a:solidFill>
                  <a:schemeClr val="bg1"/>
                </a:solidFill>
                <a:latin typeface="Bebas Neue" panose="020B060402020202020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4478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735557" y="259057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EXperiments</a:t>
            </a:r>
            <a:endParaRPr dirty="0">
              <a:solidFill>
                <a:srgbClr val="FF0000"/>
              </a:solidFill>
            </a:endParaRPr>
          </a:p>
        </p:txBody>
      </p:sp>
      <p:graphicFrame>
        <p:nvGraphicFramePr>
          <p:cNvPr id="188" name="Google Shape;188;p23"/>
          <p:cNvGraphicFramePr/>
          <p:nvPr>
            <p:extLst>
              <p:ext uri="{D42A27DB-BD31-4B8C-83A1-F6EECF244321}">
                <p14:modId xmlns:p14="http://schemas.microsoft.com/office/powerpoint/2010/main" val="3545623004"/>
              </p:ext>
            </p:extLst>
          </p:nvPr>
        </p:nvGraphicFramePr>
        <p:xfrm>
          <a:off x="735555" y="936248"/>
          <a:ext cx="5445216" cy="3087270"/>
        </p:xfrm>
        <a:graphic>
          <a:graphicData uri="http://schemas.openxmlformats.org/drawingml/2006/table">
            <a:tbl>
              <a:tblPr>
                <a:noFill/>
                <a:tableStyleId>{7D324052-9DC2-47AB-B169-21AE27A76450}</a:tableStyleId>
              </a:tblPr>
              <a:tblGrid>
                <a:gridCol w="181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DATA</a:t>
                      </a:r>
                      <a:endParaRPr sz="1200" b="1" dirty="0">
                        <a:solidFill>
                          <a:schemeClr val="bg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HEURISTRIC</a:t>
                      </a:r>
                      <a:endParaRPr sz="12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BRAND AND BOUNCH</a:t>
                      </a:r>
                      <a:endParaRPr sz="12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8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N= 4</a:t>
                      </a:r>
                      <a:endParaRPr sz="1200" b="1" dirty="0">
                        <a:solidFill>
                          <a:schemeClr val="tx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0,00</a:t>
                      </a:r>
                      <a:endParaRPr sz="16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0,00009</a:t>
                      </a:r>
                      <a:endParaRPr sz="16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8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N= 6</a:t>
                      </a:r>
                      <a:endParaRPr sz="1200" b="1" dirty="0">
                        <a:solidFill>
                          <a:schemeClr val="tx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0,00</a:t>
                      </a:r>
                      <a:endParaRPr sz="16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0,00023</a:t>
                      </a:r>
                      <a:endParaRPr sz="16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8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N= 8</a:t>
                      </a:r>
                      <a:endParaRPr sz="1200" b="1" dirty="0">
                        <a:solidFill>
                          <a:schemeClr val="tx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0,00066</a:t>
                      </a:r>
                      <a:endParaRPr sz="16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0,00080</a:t>
                      </a:r>
                      <a:endParaRPr sz="16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8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N=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10</a:t>
                      </a:r>
                      <a:endParaRPr sz="1200" b="1" dirty="0">
                        <a:solidFill>
                          <a:schemeClr val="tx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0,00078</a:t>
                      </a:r>
                      <a:endParaRPr sz="16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0.00097</a:t>
                      </a:r>
                      <a:endParaRPr sz="16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Google Shape;189;p2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668" y="179236"/>
            <a:ext cx="366071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7"/>
          <p:cNvGrpSpPr/>
          <p:nvPr/>
        </p:nvGrpSpPr>
        <p:grpSpPr>
          <a:xfrm>
            <a:off x="5209838" y="1136550"/>
            <a:ext cx="3610650" cy="1289700"/>
            <a:chOff x="5209838" y="1060350"/>
            <a:chExt cx="3610650" cy="1289700"/>
          </a:xfrm>
        </p:grpSpPr>
        <p:sp>
          <p:nvSpPr>
            <p:cNvPr id="237" name="Google Shape;237;p27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Result</a:t>
              </a:r>
              <a:endParaRPr sz="16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We can’t find optimal solution. But </a:t>
              </a:r>
              <a:r>
                <a:rPr lang="en-US" sz="12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Heuristric</a:t>
              </a:r>
              <a:r>
                <a:rPr lang="en-US" sz="12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 is better in time than BAB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238" name="Google Shape;238;p27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239" name="Google Shape;239;p27"/>
          <p:cNvSpPr/>
          <p:nvPr/>
        </p:nvSpPr>
        <p:spPr>
          <a:xfrm rot="3600185">
            <a:off x="3169215" y="1201995"/>
            <a:ext cx="2774659" cy="2774659"/>
          </a:xfrm>
          <a:prstGeom prst="blockArc">
            <a:avLst>
              <a:gd name="adj1" fmla="val 12622480"/>
              <a:gd name="adj2" fmla="val 19781569"/>
              <a:gd name="adj3" fmla="val 207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 rotWithShape="1">
          <a:blip r:embed="rId3">
            <a:alphaModFix/>
          </a:blip>
          <a:srcRect r="-4679" b="-3874"/>
          <a:stretch/>
        </p:blipFill>
        <p:spPr>
          <a:xfrm flipH="1">
            <a:off x="3309201" y="1812650"/>
            <a:ext cx="2405799" cy="31902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42" name="Google Shape;242;p2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43" name="Google Shape;243;p27"/>
          <p:cNvGrpSpPr/>
          <p:nvPr/>
        </p:nvGrpSpPr>
        <p:grpSpPr>
          <a:xfrm>
            <a:off x="323513" y="2063000"/>
            <a:ext cx="2952125" cy="1289700"/>
            <a:chOff x="323513" y="1986800"/>
            <a:chExt cx="2952125" cy="1289700"/>
          </a:xfrm>
        </p:grpSpPr>
        <p:sp>
          <p:nvSpPr>
            <p:cNvPr id="244" name="Google Shape;244;p27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Methods</a:t>
              </a:r>
              <a:endParaRPr sz="16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lvl="0" algn="r">
                <a:spcAft>
                  <a:spcPts val="1600"/>
                </a:spcAft>
              </a:pPr>
              <a:r>
                <a:rPr lang="en-US" sz="12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There are many methods to solve this problem. And we do by </a:t>
              </a:r>
              <a:r>
                <a:rPr lang="en-US" sz="12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Heuristric</a:t>
              </a:r>
              <a:r>
                <a:rPr lang="en-US" sz="12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 and Branch and bound</a:t>
              </a:r>
              <a:endParaRPr sz="1200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245" name="Google Shape;245;p27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46" name="Google Shape;246;p27"/>
          <p:cNvGrpSpPr/>
          <p:nvPr/>
        </p:nvGrpSpPr>
        <p:grpSpPr>
          <a:xfrm>
            <a:off x="5209838" y="3096650"/>
            <a:ext cx="3610650" cy="1289700"/>
            <a:chOff x="5209838" y="3020450"/>
            <a:chExt cx="3610650" cy="1289700"/>
          </a:xfrm>
        </p:grpSpPr>
        <p:sp>
          <p:nvSpPr>
            <p:cNvPr id="247" name="Google Shape;247;p27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Opinion</a:t>
              </a:r>
            </a:p>
            <a:p>
              <a:pPr lvl="0"/>
              <a:r>
                <a:rPr lang="en-US" sz="12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We can find good solutions in a reasonable time with very large instances but the time doesn’t depend on data</a:t>
              </a:r>
              <a:endParaRPr sz="1200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248" name="Google Shape;248;p27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249" name="Google Shape;249;p27"/>
          <p:cNvSpPr/>
          <p:nvPr/>
        </p:nvSpPr>
        <p:spPr>
          <a:xfrm rot="10800000">
            <a:off x="3183490" y="1291549"/>
            <a:ext cx="2774700" cy="2774700"/>
          </a:xfrm>
          <a:prstGeom prst="blockArc">
            <a:avLst>
              <a:gd name="adj1" fmla="val 12622480"/>
              <a:gd name="adj2" fmla="val 19662822"/>
              <a:gd name="adj3" fmla="val 2072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7"/>
          <p:cNvSpPr/>
          <p:nvPr/>
        </p:nvSpPr>
        <p:spPr>
          <a:xfrm rot="-3600185">
            <a:off x="3194618" y="1312434"/>
            <a:ext cx="2774659" cy="2774659"/>
          </a:xfrm>
          <a:prstGeom prst="blockArc">
            <a:avLst>
              <a:gd name="adj1" fmla="val 12622480"/>
              <a:gd name="adj2" fmla="val 19703271"/>
              <a:gd name="adj3" fmla="val 208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27"/>
          <p:cNvGrpSpPr/>
          <p:nvPr/>
        </p:nvGrpSpPr>
        <p:grpSpPr>
          <a:xfrm rot="-7200165">
            <a:off x="3337679" y="2955105"/>
            <a:ext cx="585011" cy="585536"/>
            <a:chOff x="1967628" y="812211"/>
            <a:chExt cx="588000" cy="588000"/>
          </a:xfrm>
        </p:grpSpPr>
        <p:sp>
          <p:nvSpPr>
            <p:cNvPr id="252" name="Google Shape;252;p27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 rot="10800000">
              <a:off x="1970875" y="815525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27"/>
          <p:cNvGrpSpPr/>
          <p:nvPr/>
        </p:nvGrpSpPr>
        <p:grpSpPr>
          <a:xfrm>
            <a:off x="4209337" y="1211496"/>
            <a:ext cx="585001" cy="585530"/>
            <a:chOff x="1970048" y="811613"/>
            <a:chExt cx="588000" cy="588000"/>
          </a:xfrm>
        </p:grpSpPr>
        <p:sp>
          <p:nvSpPr>
            <p:cNvPr id="255" name="Google Shape;255;p27"/>
            <p:cNvSpPr/>
            <p:nvPr/>
          </p:nvSpPr>
          <p:spPr>
            <a:xfrm rot="39023">
              <a:off x="1973329" y="814894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chemeClr val="accent2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 rot="10800000">
              <a:off x="1973295" y="814927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27"/>
          <p:cNvGrpSpPr/>
          <p:nvPr/>
        </p:nvGrpSpPr>
        <p:grpSpPr>
          <a:xfrm rot="7200165">
            <a:off x="5229930" y="2933036"/>
            <a:ext cx="585011" cy="585536"/>
            <a:chOff x="1977085" y="811649"/>
            <a:chExt cx="588000" cy="588000"/>
          </a:xfrm>
        </p:grpSpPr>
        <p:sp>
          <p:nvSpPr>
            <p:cNvPr id="258" name="Google Shape;258;p27"/>
            <p:cNvSpPr/>
            <p:nvPr/>
          </p:nvSpPr>
          <p:spPr>
            <a:xfrm rot="39023">
              <a:off x="1980366" y="814930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chemeClr val="dk2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9" name="Google Shape;259;p27"/>
            <p:cNvSpPr/>
            <p:nvPr/>
          </p:nvSpPr>
          <p:spPr>
            <a:xfrm rot="10800000">
              <a:off x="1980332" y="814963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60" name="Google Shape;260;p27"/>
          <p:cNvSpPr txBox="1"/>
          <p:nvPr/>
        </p:nvSpPr>
        <p:spPr>
          <a:xfrm>
            <a:off x="4334550" y="1383632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03 </a:t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3375648" y="3015760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01 </a:t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5281877" y="2986185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02 </a:t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33479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997" y="576525"/>
            <a:ext cx="1496437" cy="134386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3"/>
          <p:cNvSpPr/>
          <p:nvPr/>
        </p:nvSpPr>
        <p:spPr>
          <a:xfrm>
            <a:off x="6452663" y="985601"/>
            <a:ext cx="1073096" cy="3168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9FFAFF"/>
                    </a:gs>
                    <a:gs pos="58000">
                      <a:schemeClr val="accent1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Thanks!</a:t>
            </a:r>
          </a:p>
        </p:txBody>
      </p:sp>
      <p:pic>
        <p:nvPicPr>
          <p:cNvPr id="339" name="Google Shape;3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400" y="1128926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3"/>
          <p:cNvSpPr txBox="1">
            <a:spLocks noGrp="1"/>
          </p:cNvSpPr>
          <p:nvPr>
            <p:ph type="body" idx="4294967295"/>
          </p:nvPr>
        </p:nvSpPr>
        <p:spPr>
          <a:xfrm>
            <a:off x="855300" y="1395900"/>
            <a:ext cx="4694400" cy="235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Special thanks to all the people who listen and see my project.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sz="1600" dirty="0">
                <a:solidFill>
                  <a:schemeClr val="tx1"/>
                </a:solidFill>
              </a:rPr>
              <a:t>- Greedy by Nguyễn Văn Toàn and Tạ Việt Cường</a:t>
            </a:r>
          </a:p>
          <a:p>
            <a:pPr marL="0" lvl="0" indent="0">
              <a:buNone/>
            </a:pPr>
            <a:r>
              <a:rPr lang="en" sz="1600" dirty="0">
                <a:solidFill>
                  <a:schemeClr val="tx1"/>
                </a:solidFill>
              </a:rPr>
              <a:t> - Branch and Bound by Bùi Anh Đức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lt1"/>
                </a:solidFill>
              </a:rPr>
              <a:t>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41" name="Google Shape;341;p3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33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846" y="-11287"/>
            <a:ext cx="2509800" cy="250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964088" y="3393824"/>
            <a:ext cx="4534500" cy="115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</a:rPr>
              <a:t>WE ARE GROUP 10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accent1"/>
                </a:solidFill>
              </a:rPr>
              <a:t>Nguyễn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Văn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Toàn</a:t>
            </a:r>
            <a:r>
              <a:rPr lang="en-US" sz="1800" b="1" dirty="0">
                <a:solidFill>
                  <a:schemeClr val="accent1"/>
                </a:solidFill>
              </a:rPr>
              <a:t> – 20194457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accent1"/>
                </a:solidFill>
              </a:rPr>
              <a:t>Bùi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Anh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Đức</a:t>
            </a:r>
            <a:r>
              <a:rPr lang="en-US" sz="1800" b="1" dirty="0">
                <a:solidFill>
                  <a:schemeClr val="accent1"/>
                </a:solidFill>
              </a:rPr>
              <a:t> – 20194426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accent1"/>
                </a:solidFill>
              </a:rPr>
              <a:t>Tạ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Việt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Cường</a:t>
            </a:r>
            <a:r>
              <a:rPr lang="en-US" sz="1800" b="1" dirty="0">
                <a:solidFill>
                  <a:schemeClr val="accent1"/>
                </a:solidFill>
              </a:rPr>
              <a:t> - 20194422</a:t>
            </a:r>
            <a:endParaRPr sz="1800" b="1" dirty="0">
              <a:solidFill>
                <a:schemeClr val="accent1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5364855" y="965312"/>
            <a:ext cx="3588220" cy="3490443"/>
            <a:chOff x="5826900" y="1367600"/>
            <a:chExt cx="3881675" cy="3775901"/>
          </a:xfrm>
        </p:grpSpPr>
        <p:pic>
          <p:nvPicPr>
            <p:cNvPr id="72" name="Google Shape;72;p13"/>
            <p:cNvPicPr preferRelativeResize="0"/>
            <p:nvPr/>
          </p:nvPicPr>
          <p:blipFill rotWithShape="1">
            <a:blip r:embed="rId4">
              <a:alphaModFix/>
            </a:blip>
            <a:srcRect b="27714"/>
            <a:stretch/>
          </p:blipFill>
          <p:spPr>
            <a:xfrm>
              <a:off x="5826900" y="1367600"/>
              <a:ext cx="3881675" cy="377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61147" y="2238285"/>
              <a:ext cx="349350" cy="239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3"/>
          <p:cNvSpPr txBox="1">
            <a:spLocks noGrp="1"/>
          </p:cNvSpPr>
          <p:nvPr>
            <p:ph type="ctrTitle" idx="4294967295"/>
          </p:nvPr>
        </p:nvSpPr>
        <p:spPr>
          <a:xfrm>
            <a:off x="37500" y="2237255"/>
            <a:ext cx="4534500" cy="128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lt2"/>
                </a:solidFill>
              </a:rPr>
              <a:t>Hello!</a:t>
            </a:r>
            <a:endParaRPr sz="96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099" y="675564"/>
            <a:ext cx="4413873" cy="3903260"/>
          </a:xfrm>
        </p:spPr>
        <p:txBody>
          <a:bodyPr/>
          <a:lstStyle/>
          <a:p>
            <a:pPr marL="615950" indent="-514350">
              <a:buAutoNum type="romanUcPeriod"/>
            </a:pPr>
            <a:r>
              <a:rPr lang="en-US" sz="2800" b="1" dirty="0">
                <a:solidFill>
                  <a:schemeClr val="bg1"/>
                </a:solidFill>
              </a:rPr>
              <a:t>Introduction</a:t>
            </a:r>
          </a:p>
          <a:p>
            <a:pPr marL="615950" indent="-514350">
              <a:buAutoNum type="romanUcPeriod"/>
            </a:pPr>
            <a:r>
              <a:rPr lang="en-US" sz="2800" b="1" dirty="0">
                <a:solidFill>
                  <a:schemeClr val="bg1"/>
                </a:solidFill>
              </a:rPr>
              <a:t>Problem formulation</a:t>
            </a:r>
          </a:p>
          <a:p>
            <a:pPr marL="615950" indent="-514350">
              <a:buAutoNum type="romanUcPeriod"/>
            </a:pPr>
            <a:r>
              <a:rPr lang="en-US" sz="2800" b="1" dirty="0">
                <a:solidFill>
                  <a:schemeClr val="bg1"/>
                </a:solidFill>
              </a:rPr>
              <a:t>Methods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-Greedy</a:t>
            </a:r>
          </a:p>
          <a:p>
            <a:pPr marL="10160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       - Branch and bound</a:t>
            </a:r>
          </a:p>
          <a:p>
            <a:pPr marL="615950" indent="-514350">
              <a:buAutoNum type="romanUcPeriod" startAt="4"/>
            </a:pPr>
            <a:r>
              <a:rPr lang="en-US" sz="2800" b="1" dirty="0">
                <a:solidFill>
                  <a:schemeClr val="bg1"/>
                </a:solidFill>
              </a:rPr>
              <a:t>Experiments</a:t>
            </a:r>
          </a:p>
          <a:p>
            <a:pPr marL="615950" indent="-514350">
              <a:buAutoNum type="romanUcPeriod" startAt="4"/>
            </a:pPr>
            <a:r>
              <a:rPr lang="en-US" sz="2800" b="1" dirty="0">
                <a:solidFill>
                  <a:schemeClr val="bg1"/>
                </a:solidFill>
              </a:rPr>
              <a:t>Conclusion</a:t>
            </a:r>
          </a:p>
        </p:txBody>
      </p:sp>
      <p:grpSp>
        <p:nvGrpSpPr>
          <p:cNvPr id="18" name="Google Shape;221;p26"/>
          <p:cNvGrpSpPr/>
          <p:nvPr/>
        </p:nvGrpSpPr>
        <p:grpSpPr>
          <a:xfrm>
            <a:off x="5124734" y="675564"/>
            <a:ext cx="3440681" cy="4128448"/>
            <a:chOff x="5940732" y="1627637"/>
            <a:chExt cx="2840226" cy="3645025"/>
          </a:xfrm>
        </p:grpSpPr>
        <p:pic>
          <p:nvPicPr>
            <p:cNvPr id="19" name="Google Shape;222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40732" y="1627637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23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34036" y="1833429"/>
              <a:ext cx="253619" cy="1708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4387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334" y="1156100"/>
            <a:ext cx="820766" cy="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0177" y="1129286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779100" y="709711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vi-VN" dirty="0"/>
              <a:t>Problem description</a:t>
            </a:r>
            <a:endParaRPr dirty="0"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9" name="Google Shape;59;p12"/>
          <p:cNvGrpSpPr/>
          <p:nvPr/>
        </p:nvGrpSpPr>
        <p:grpSpPr>
          <a:xfrm>
            <a:off x="6986537" y="1317174"/>
            <a:ext cx="358351" cy="298118"/>
            <a:chOff x="1926350" y="995225"/>
            <a:chExt cx="428650" cy="356600"/>
          </a:xfrm>
        </p:grpSpPr>
        <p:sp>
          <p:nvSpPr>
            <p:cNvPr id="60" name="Google Shape;60;p1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" name="Google Shape;57;p12"/>
          <p:cNvSpPr txBox="1">
            <a:spLocks noGrp="1"/>
          </p:cNvSpPr>
          <p:nvPr>
            <p:ph type="body" idx="1"/>
          </p:nvPr>
        </p:nvSpPr>
        <p:spPr>
          <a:xfrm>
            <a:off x="779463" y="1354138"/>
            <a:ext cx="5202237" cy="34178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dirty="0"/>
              <a:t>There are N products: 1,2,3, …, N that need to be produced</a:t>
            </a:r>
          </a:p>
          <a:p>
            <a:r>
              <a:rPr lang="en-US" sz="1400" dirty="0"/>
              <a:t>The cost to produce 1 unit of product </a:t>
            </a:r>
            <a:r>
              <a:rPr lang="en-US" sz="1400" dirty="0" err="1"/>
              <a:t>i</a:t>
            </a:r>
            <a:r>
              <a:rPr lang="en-US" sz="1400" dirty="0"/>
              <a:t> is c (</a:t>
            </a:r>
            <a:r>
              <a:rPr lang="en-US" sz="1400" dirty="0" err="1"/>
              <a:t>i</a:t>
            </a:r>
            <a:r>
              <a:rPr lang="en-US" sz="1400" dirty="0"/>
              <a:t>) </a:t>
            </a:r>
          </a:p>
          <a:p>
            <a:r>
              <a:rPr lang="en-US" sz="1400" dirty="0"/>
              <a:t>The area to produce 1 unit of product </a:t>
            </a:r>
            <a:r>
              <a:rPr lang="en-US" sz="1400" dirty="0" err="1"/>
              <a:t>i</a:t>
            </a:r>
            <a:r>
              <a:rPr lang="en-US" sz="1400" dirty="0"/>
              <a:t> is a (</a:t>
            </a:r>
            <a:r>
              <a:rPr lang="en-US" sz="1400" dirty="0" err="1"/>
              <a:t>i</a:t>
            </a:r>
            <a:r>
              <a:rPr lang="en-US" sz="1400" dirty="0"/>
              <a:t>).</a:t>
            </a:r>
          </a:p>
          <a:p>
            <a:r>
              <a:rPr lang="en-US" sz="1400" dirty="0"/>
              <a:t>The profit earned from producing 1 unit of product </a:t>
            </a:r>
            <a:r>
              <a:rPr lang="en-US" sz="1400" dirty="0" err="1"/>
              <a:t>i</a:t>
            </a:r>
            <a:r>
              <a:rPr lang="en-US" sz="1400" dirty="0"/>
              <a:t> is f (</a:t>
            </a:r>
            <a:r>
              <a:rPr lang="en-US" sz="1400" dirty="0" err="1"/>
              <a:t>i</a:t>
            </a:r>
            <a:r>
              <a:rPr lang="en-US" sz="1400" dirty="0"/>
              <a:t>).</a:t>
            </a:r>
          </a:p>
          <a:p>
            <a:r>
              <a:rPr lang="en-US" sz="1400" dirty="0"/>
              <a:t>m (</a:t>
            </a:r>
            <a:r>
              <a:rPr lang="en-US" sz="1400" dirty="0" err="1"/>
              <a:t>i</a:t>
            </a:r>
            <a:r>
              <a:rPr lang="en-US" sz="1400" dirty="0"/>
              <a:t>) is the minimum number of product units </a:t>
            </a:r>
            <a:r>
              <a:rPr lang="en-US" sz="1400" dirty="0" err="1"/>
              <a:t>i</a:t>
            </a:r>
            <a:r>
              <a:rPr lang="en-US" sz="1400" dirty="0"/>
              <a:t> produced</a:t>
            </a:r>
          </a:p>
          <a:p>
            <a:pPr marL="0" indent="0">
              <a:buNone/>
            </a:pPr>
            <a:r>
              <a:rPr lang="en-US" sz="1400" dirty="0"/>
              <a:t>    when deciding to produce that product.</a:t>
            </a:r>
          </a:p>
          <a:p>
            <a:r>
              <a:rPr lang="en-US" sz="1400" dirty="0"/>
              <a:t>The total area of field is A.</a:t>
            </a:r>
          </a:p>
          <a:p>
            <a:r>
              <a:rPr lang="en-US" sz="1400" dirty="0"/>
              <a:t>Planning the production so that the total profit is maximum and total cost is less than or equal to C.</a:t>
            </a:r>
          </a:p>
          <a:p>
            <a:endParaRPr lang="en-US" sz="14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9872" y="3789691"/>
                <a:ext cx="2347630" cy="1045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Max f(x)=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= 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72" y="3789691"/>
                <a:ext cx="2347630" cy="1045094"/>
              </a:xfrm>
              <a:prstGeom prst="rect">
                <a:avLst/>
              </a:prstGeom>
              <a:blipFill rotWithShape="0">
                <a:blip r:embed="rId5"/>
                <a:stretch>
                  <a:fillRect l="-779" t="-29825" b="-18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781034" y="4544704"/>
            <a:ext cx="6823" cy="227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81034" y="4544704"/>
            <a:ext cx="1023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87857" y="4772025"/>
            <a:ext cx="1023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595991" y="1453916"/>
            <a:ext cx="6760460" cy="39224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endParaRPr lang="en-US" sz="1600" dirty="0"/>
          </a:p>
          <a:p>
            <a:r>
              <a:rPr lang="en-US" sz="1600" dirty="0"/>
              <a:t>At general solving:</a:t>
            </a:r>
          </a:p>
          <a:p>
            <a:pPr lvl="1"/>
            <a:r>
              <a:rPr lang="en-US" sz="1600" dirty="0"/>
              <a:t>Select the best product for the field (The total area of product and the total cost of product is the closet to all).</a:t>
            </a:r>
          </a:p>
          <a:p>
            <a:pPr lvl="1"/>
            <a:r>
              <a:rPr lang="en-US" sz="1600" dirty="0"/>
              <a:t>The number of production units of the product is greater than its minimum number of units m(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If remain cost and remain area enough for the next product , do the same as the previous product.</a:t>
            </a:r>
          </a:p>
          <a:p>
            <a:pPr marL="558800" lvl="1" indent="0">
              <a:buNone/>
            </a:pPr>
            <a:endParaRPr lang="en-US" sz="16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595991" y="333277"/>
            <a:ext cx="4271642" cy="8318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GREEDy idea</a:t>
            </a:r>
            <a:endParaRPr sz="5400" dirty="0"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65078">
            <a:off x="4206769" y="369560"/>
            <a:ext cx="419450" cy="5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615574" y="554461"/>
            <a:ext cx="3117709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Firstly, apply the sort function.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+ Use all cost (C) and area(A) for a product to sort product in decreasing order of profit. We have list index.</a:t>
            </a:r>
            <a:endParaRPr b="1" dirty="0"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854" y="378310"/>
            <a:ext cx="4854361" cy="2355273"/>
          </a:xfrm>
          <a:prstGeom prst="rect">
            <a:avLst/>
          </a:prstGeom>
        </p:spPr>
      </p:pic>
      <p:pic>
        <p:nvPicPr>
          <p:cNvPr id="1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2665" y="2733583"/>
            <a:ext cx="2806925" cy="2478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580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581" y="2898065"/>
            <a:ext cx="4109159" cy="449943"/>
          </a:xfrm>
        </p:spPr>
        <p:txBody>
          <a:bodyPr/>
          <a:lstStyle/>
          <a:p>
            <a:pPr lvl="1"/>
            <a: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- Secondly, apply greedy produce planning function.</a:t>
            </a:r>
            <a:b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    + Using list index to take product from left to right .If number of product greater than m(</a:t>
            </a:r>
            <a:r>
              <a:rPr lang="en-US" sz="2000" dirty="0" err="1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) , append this number in </a:t>
            </a:r>
            <a:r>
              <a:rPr lang="en-US" sz="2000" dirty="0" err="1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xbest</a:t>
            </a:r>
            <a: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max_value</a:t>
            </a:r>
            <a: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is added  this profit of product </a:t>
            </a:r>
            <a:r>
              <a:rPr lang="en-US" sz="2000" dirty="0" err="1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    + If remain cost and remain area enough for the next product , do the same as the previous product.</a:t>
            </a:r>
            <a:b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- Finally, we have the </a:t>
            </a:r>
            <a:r>
              <a:rPr lang="en-US" sz="2000" dirty="0" err="1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max_value</a:t>
            </a:r>
            <a: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x_best</a:t>
            </a:r>
            <a:br>
              <a:rPr lang="en-US" sz="2000" dirty="0">
                <a:solidFill>
                  <a:schemeClr val="tx1"/>
                </a:solidFill>
                <a:latin typeface="IBM Plex Sans Condensed" panose="020B060402020202020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979" y="307074"/>
            <a:ext cx="4723253" cy="4285397"/>
          </a:xfrm>
          <a:prstGeom prst="rect">
            <a:avLst/>
          </a:prstGeom>
        </p:spPr>
      </p:pic>
      <p:sp>
        <p:nvSpPr>
          <p:cNvPr id="4" name="Google Shape;143;p19"/>
          <p:cNvSpPr txBox="1">
            <a:spLocks/>
          </p:cNvSpPr>
          <p:nvPr/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1800" dirty="0">
                <a:solidFill>
                  <a:schemeClr val="bg1"/>
                </a:solidFill>
                <a:latin typeface="Bebas Neue" panose="020B060402020202020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9292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425977" y="398136"/>
            <a:ext cx="3737898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Branch and bound</a:t>
            </a:r>
            <a:endParaRPr sz="3200" dirty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477567" y="1053481"/>
            <a:ext cx="3902902" cy="38284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schemeClr val="tx1"/>
                </a:solidFill>
                <a:latin typeface="IBM Plex Sans Condensed" panose="020B0604020202020204" charset="0"/>
                <a:cs typeface="Times New Roman" panose="02020603050405020304" pitchFamily="18" charset="0"/>
              </a:rPr>
              <a:t>- Firstly, apply the sort function.</a:t>
            </a:r>
            <a:br>
              <a:rPr lang="en-US" sz="2000" dirty="0">
                <a:solidFill>
                  <a:schemeClr val="tx1"/>
                </a:solidFill>
                <a:latin typeface="IBM Plex Sans Condensed" panose="020B060402020202020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IBM Plex Sans Condensed" panose="020B0604020202020204" charset="0"/>
                <a:cs typeface="Times New Roman" panose="02020603050405020304" pitchFamily="18" charset="0"/>
              </a:rPr>
              <a:t>      + Use all cost (C) and area(A) for a product to sort product in decreasing order of profit. We have list </a:t>
            </a:r>
            <a:br>
              <a:rPr lang="en-US" sz="2000" dirty="0">
                <a:solidFill>
                  <a:schemeClr val="tx1"/>
                </a:solidFill>
                <a:latin typeface="IBM Plex Sans Condensed" panose="020B060402020202020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IBM Plex Sans Condensed" panose="020B0604020202020204" charset="0"/>
                <a:cs typeface="Times New Roman" panose="02020603050405020304" pitchFamily="18" charset="0"/>
              </a:rPr>
              <a:t>index.</a:t>
            </a:r>
            <a:r>
              <a:rPr lang="en-US" sz="2000" dirty="0">
                <a:latin typeface="IBM Plex Sans Condensed" panose="020B0604020202020204" charset="0"/>
              </a:rPr>
              <a:t> </a:t>
            </a:r>
            <a:endParaRPr sz="2000" dirty="0">
              <a:latin typeface="IBM Plex Sans Condensed" panose="020B0604020202020204" charset="0"/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373" y="263389"/>
            <a:ext cx="485775" cy="44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123" y="693553"/>
            <a:ext cx="4633877" cy="2452256"/>
          </a:xfrm>
          <a:prstGeom prst="rect">
            <a:avLst/>
          </a:prstGeom>
        </p:spPr>
      </p:pic>
      <p:pic>
        <p:nvPicPr>
          <p:cNvPr id="7" name="Google Shape;152;p20"/>
          <p:cNvPicPr preferRelativeResize="0"/>
          <p:nvPr/>
        </p:nvPicPr>
        <p:blipFill rotWithShape="1">
          <a:blip r:embed="rId5">
            <a:alphaModFix/>
          </a:blip>
          <a:srcRect r="20898" b="32619"/>
          <a:stretch/>
        </p:blipFill>
        <p:spPr>
          <a:xfrm>
            <a:off x="6258371" y="3145809"/>
            <a:ext cx="2282645" cy="1997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30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378210" y="220195"/>
            <a:ext cx="3737898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Branch and bound</a:t>
            </a:r>
            <a:endParaRPr sz="3200" dirty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295708" y="657526"/>
            <a:ext cx="3902902" cy="38284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Secondly, apply the Try function.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+ Using product from list index (from left to right) 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calculating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number that we use all cost (C) and area(A) for a product ) , then we use loop for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range(coe.-1.-1),each time of loop we calculate remain C , remain A and f1 ( profit ) . 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m(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-&gt;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=0 )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C 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*c[index[k]]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C 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*a[index[k]]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 = f1 +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*f[index[k]] 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+ We calculate the upper bound to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elimate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situations that do not have optimal solution.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g1= f1 +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next product with remain C and remain A * profit of it. 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 g1 greater than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max_value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we use recursion with next product. When calculate final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product,we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solution function : if f1 greater than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max_value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we update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max_value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equal to f1 ,update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x_best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/>
              <a:t> </a:t>
            </a:r>
            <a:endParaRPr sz="1400" dirty="0"/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322" y="-22035"/>
            <a:ext cx="485775" cy="44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610" y="0"/>
            <a:ext cx="4617844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955</Words>
  <Application>Microsoft Office PowerPoint</Application>
  <PresentationFormat>On-screen Show (16:9)</PresentationFormat>
  <Paragraphs>115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Bebas Neue</vt:lpstr>
      <vt:lpstr>IBM Plex Sans Condensed</vt:lpstr>
      <vt:lpstr>Arial</vt:lpstr>
      <vt:lpstr>Times New Roman</vt:lpstr>
      <vt:lpstr>Bahnschrift Light</vt:lpstr>
      <vt:lpstr>Cambria Math</vt:lpstr>
      <vt:lpstr>Flavius template</vt:lpstr>
      <vt:lpstr>Project 6 ProducTion Planning </vt:lpstr>
      <vt:lpstr>Hello!</vt:lpstr>
      <vt:lpstr>PowerPoint Presentation</vt:lpstr>
      <vt:lpstr>Problem description</vt:lpstr>
      <vt:lpstr>GREEDy idea</vt:lpstr>
      <vt:lpstr>PowerPoint Presentation</vt:lpstr>
      <vt:lpstr>- Secondly, apply greedy produce planning function.      + Using list index to take product from left to right .If number of product greater than m(i) , append this number in xbest , max_value is added  this profit of product i       + If remain cost and remain area enough for the next product , do the same as the previous product. - Finally, we have the max_value and x_best                       </vt:lpstr>
      <vt:lpstr>Branch and bound</vt:lpstr>
      <vt:lpstr>Branch and bound</vt:lpstr>
      <vt:lpstr>PowerPoint Presentation</vt:lpstr>
      <vt:lpstr>EXperiments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Planning</dc:title>
  <cp:lastModifiedBy>BUI ANH DUC 20194426</cp:lastModifiedBy>
  <cp:revision>78</cp:revision>
  <dcterms:modified xsi:type="dcterms:W3CDTF">2021-01-04T03:11:30Z</dcterms:modified>
</cp:coreProperties>
</file>