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0" r:id="rId3"/>
    <p:sldId id="258" r:id="rId4"/>
    <p:sldId id="261" r:id="rId5"/>
    <p:sldId id="262" r:id="rId6"/>
    <p:sldId id="263" r:id="rId7"/>
    <p:sldId id="285" r:id="rId8"/>
    <p:sldId id="268" r:id="rId9"/>
    <p:sldId id="272" r:id="rId10"/>
    <p:sldId id="278" r:id="rId11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Garamond" panose="02020404030301010803" pitchFamily="18" charset="0"/>
      <p:regular r:id="rId17"/>
      <p:bold r:id="rId18"/>
      <p:italic r:id="rId19"/>
    </p:embeddedFont>
    <p:embeddedFont>
      <p:font typeface="IBM Plex Sans Condensed" panose="020B0604020202020204" charset="0"/>
      <p:regular r:id="rId20"/>
      <p:bold r:id="rId21"/>
      <p:italic r:id="rId22"/>
      <p:boldItalic r:id="rId23"/>
    </p:embeddedFont>
    <p:embeddedFont>
      <p:font typeface="Inria Sans Light" panose="020B0604020202020204" charset="0"/>
      <p:regular r:id="rId24"/>
      <p:bold r:id="rId25"/>
      <p:italic r:id="rId26"/>
      <p:boldItalic r:id="rId27"/>
    </p:embeddedFont>
    <p:embeddedFont>
      <p:font typeface="Saira SemiCondensed Medium" panose="020B0604020202020204" charset="0"/>
      <p:regular r:id="rId28"/>
      <p:bold r:id="rId29"/>
    </p:embeddedFont>
    <p:embeddedFont>
      <p:font typeface="Titillium Web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9A6E6C-32C7-4044-B90D-7F7298AF8F69}">
  <a:tblStyle styleId="{7C9A6E6C-32C7-4044-B90D-7F7298AF8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9752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38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2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15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1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9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25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73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2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979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58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288441" y="740540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! We are group 13</a:t>
            </a:r>
            <a:br>
              <a:rPr lang="en" dirty="0"/>
            </a:b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https://scontent.xx.fbcdn.net/v/t1.15752-0/p206x206/136043698_2482357135393035_5106193911699428840_n.jpg?_nc_cat=104&amp;ccb=2&amp;_nc_sid=58c789&amp;_nc_ohc=GDBLizoFa30AX_PWsYC&amp;_nc_oc=AQmSQMDsfCgnVhHFbDAwg6cnL2Xzvt1yHWMwjF_Ta8t-If65wOtdMmb_z-jzIv3TkUQCc8pRV0boSYExubcWaCbq&amp;_nc_ad=z-m&amp;_nc_cid=0&amp;_nc_ht=scontent.xx&amp;tp=6&amp;oh=5936930cbf5efa20125268fffe1ed60a&amp;oe=601892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" r="383"/>
          <a:stretch/>
        </p:blipFill>
        <p:spPr bwMode="auto">
          <a:xfrm rot="19739429">
            <a:off x="784875" y="3086922"/>
            <a:ext cx="1538707" cy="15225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xx.fbcdn.net/v/t1.15752-0/s206x206/135489089_718354275777774_5452971315366269854_n.jpg?_nc_cat=107&amp;ccb=2&amp;_nc_sid=58c789&amp;_nc_ohc=K7dyvX8C6wAAX8rXGtc&amp;_nc_ad=z-m&amp;_nc_cid=0&amp;_nc_ht=scontent.xx&amp;tp=7&amp;oh=e384711766a67772acc79557be7e3f04&amp;oe=6017D2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06" y="2853791"/>
            <a:ext cx="1530069" cy="1600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.xx.fbcdn.net/v/t1.15752-0/s206x206/135610643_4932466966825254_520302655725184131_n.jpg?_nc_cat=103&amp;ccb=2&amp;_nc_sid=58c789&amp;_nc_ohc=NP8sfyWPWRgAX-QziGe&amp;_nc_ad=z-m&amp;_nc_cid=0&amp;_nc_ht=scontent.xx&amp;tp=7&amp;oh=365a93dd9b7e41aaae5551459a11af9c&amp;oe=601920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51" y="2323010"/>
            <a:ext cx="1704656" cy="1900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9800" y="4478522"/>
            <a:ext cx="169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Văn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Toàn-20194457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1130" y="4478522"/>
            <a:ext cx="169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Thắng-201944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902" y="4215472"/>
            <a:ext cx="1801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Việt</a:t>
            </a:r>
            <a:r>
              <a:rPr lang="en-US" dirty="0">
                <a:solidFill>
                  <a:schemeClr val="tx1"/>
                </a:solidFill>
              </a:rPr>
              <a:t> Cường-20194422</a:t>
            </a:r>
          </a:p>
        </p:txBody>
      </p:sp>
      <p:pic>
        <p:nvPicPr>
          <p:cNvPr id="1026" name="Picture 2" descr="https://scontent.xx.fbcdn.net/v/t1.15752-9/135473423_453791622283065_1729754764881944341_n.jpg?_nc_cat=100&amp;ccb=2&amp;_nc_sid=58c789&amp;_nc_ohc=GOLbulK8HnkAX9XEQZS&amp;_nc_ad=z-m&amp;_nc_cid=0&amp;_nc_ht=scontent.xx&amp;oh=1182d6d70bc4b72356162169e228ac64&amp;oe=6018B7B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76" y="1753943"/>
            <a:ext cx="1139446" cy="17870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78540" y="3561347"/>
            <a:ext cx="134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Bùi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Anh</a:t>
            </a:r>
            <a:r>
              <a:rPr lang="en-US" dirty="0">
                <a:solidFill>
                  <a:schemeClr val="tx1"/>
                </a:solidFill>
              </a:rPr>
              <a:t> Đức-20194426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0" y="1049338"/>
            <a:ext cx="3270250" cy="9715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371260" y="257175"/>
            <a:ext cx="4585751" cy="4173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600"/>
              </a:spcAft>
              <a:buAutoNum type="romanUcPeriod"/>
            </a:pPr>
            <a:r>
              <a:rPr lang="en-US" dirty="0">
                <a:latin typeface="Garamond" panose="02020404030301010803" pitchFamily="18" charset="0"/>
              </a:rPr>
              <a:t>Problem Description</a:t>
            </a:r>
          </a:p>
          <a:p>
            <a:pPr marL="571500" lvl="0" indent="-571500" algn="l" rtl="0">
              <a:spcBef>
                <a:spcPts val="0"/>
              </a:spcBef>
              <a:spcAft>
                <a:spcPts val="600"/>
              </a:spcAft>
              <a:buAutoNum type="romanUcPeriod"/>
            </a:pPr>
            <a:r>
              <a:rPr lang="en-US" dirty="0">
                <a:latin typeface="Garamond" panose="02020404030301010803" pitchFamily="18" charset="0"/>
              </a:rPr>
              <a:t>Method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     -Uniform-cost search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     - A* search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III. Time Table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IV. Conclusion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0" y="279400"/>
            <a:ext cx="5688013" cy="9715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Problem Description</a:t>
            </a:r>
            <a:endParaRPr sz="48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0" y="1628775"/>
            <a:ext cx="5054600" cy="25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>
              <a:buFontTx/>
              <a:buChar char="-"/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latin typeface="Corbel" panose="020B0503020204020204" pitchFamily="34" charset="0"/>
              </a:rPr>
              <a:t>There are 23 cities</a:t>
            </a:r>
          </a:p>
          <a:p>
            <a:pPr marL="342900" lvl="0">
              <a:buFontTx/>
              <a:buChar char="-"/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latin typeface="Corbel" panose="020B0503020204020204" pitchFamily="34" charset="0"/>
              </a:rPr>
              <a:t>Road distance between cities. There are some locations that do not have a road connection.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latin typeface="Corbel" panose="020B0503020204020204" pitchFamily="34" charset="0"/>
              </a:rPr>
              <a:t>-    Within T (h), Starting from one place to the other. Find the cheapest route to that place.</a:t>
            </a:r>
            <a:endParaRPr dirty="0">
              <a:solidFill>
                <a:schemeClr val="bg1">
                  <a:lumMod val="25000"/>
                  <a:lumOff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8" y="1375038"/>
            <a:ext cx="3526971" cy="3210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623459" y="264084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Uniform-cost search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389703" y="615384"/>
            <a:ext cx="3529154" cy="44781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Using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defaultdict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and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 by keyboard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Data in picture, it has                           distance and time between 2 cities.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We have 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= cost so far to reach 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time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far to reach 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Using class Node to define some function 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queue.PriorityQueue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needs to maintain the order of its elements, a sorting mechanism is required every time a new element is enqueued by using a binary 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heap.So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redefine equal function and less than function by cost (g)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6" y="2181456"/>
            <a:ext cx="5053263" cy="2507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36" y="439734"/>
            <a:ext cx="5053264" cy="15698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53072" y="4652042"/>
            <a:ext cx="351300" cy="4135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4294967295"/>
          </p:nvPr>
        </p:nvSpPr>
        <p:spPr>
          <a:xfrm>
            <a:off x="139628" y="454025"/>
            <a:ext cx="3840235" cy="3952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UniformcostSeatch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function: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1, Put starting Node in Open.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2, If Open empty , print “ Search unsuccessfully” and end searching.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3, Take first Node in Open and call it “O” put in Closed.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4, If O is Goal Node , print” Search successfully “ and end searching.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5, Find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 that are not part Open and Closed and calculate g and t. If t less than T, put this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Open with order of g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6, Again step 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3" name="Google Shape;253;p18"/>
          <p:cNvGrpSpPr/>
          <p:nvPr/>
        </p:nvGrpSpPr>
        <p:grpSpPr>
          <a:xfrm rot="-587471">
            <a:off x="61036" y="4247723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605344" y="96220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4795874" y="4603358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699528" y="464025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3790275" y="265789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64" y="0"/>
            <a:ext cx="4935036" cy="4618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224299" y="429648"/>
            <a:ext cx="3454732" cy="45614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Using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defaultdict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and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by keyboard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Data in picture, it has                           distance and time between 2 cities. In end data 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Data”HaNoi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Cost of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LaiChau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450 and time is 8 )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 have 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= cost so far to reach 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= estimated cost from n to goal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estimated total cost of path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n to goal   </a:t>
            </a:r>
          </a:p>
          <a:p>
            <a:pPr marL="114300" indent="0">
              <a:buSzPts val="1800"/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time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far to reach 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Using class Node to define some function( the same with Uniform cost search). But less than function (compare nodes with g + 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9D952-A8AD-4423-8848-E9FCDABD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8" y="202812"/>
            <a:ext cx="5290675" cy="1577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44AAD2-A0B5-4094-A79E-E647B9417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633" y="2060079"/>
            <a:ext cx="4496190" cy="2606266"/>
          </a:xfrm>
          <a:prstGeom prst="rect">
            <a:avLst/>
          </a:prstGeom>
        </p:spPr>
      </p:pic>
      <p:sp>
        <p:nvSpPr>
          <p:cNvPr id="14" name="Google Shape;241;p17">
            <a:extLst>
              <a:ext uri="{FF2B5EF4-FFF2-40B4-BE49-F238E27FC236}">
                <a16:creationId xmlns:a16="http://schemas.microsoft.com/office/drawing/2014/main" id="{FEB2CD2C-BAC5-4F2E-B79D-2B27A90D8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299" y="78347"/>
            <a:ext cx="322897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A* Search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802863" y="502000"/>
            <a:ext cx="3268994" cy="44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*A*_Search function :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1, Put starting Node in Open.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2, If Open empty , print “ Search unsuccessfully” and end searching.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3, Take first Node in Open and call it “O” put in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4, If O is Goal Node , print” Search successfully “ and end searching.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5, Find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 that are not part Open and Closed and calculate g and t. If t less than T, put this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SubNode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Open with order of f(x) = g(x)+h(x)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6, Again step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379AC-C03C-4615-9359-56A5C44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52" y="220567"/>
            <a:ext cx="4777023" cy="4770533"/>
          </a:xfrm>
          <a:prstGeom prst="rect">
            <a:avLst/>
          </a:prstGeom>
        </p:spPr>
      </p:pic>
      <p:grpSp>
        <p:nvGrpSpPr>
          <p:cNvPr id="6" name="Google Shape;253;p18">
            <a:extLst>
              <a:ext uri="{FF2B5EF4-FFF2-40B4-BE49-F238E27FC236}">
                <a16:creationId xmlns:a16="http://schemas.microsoft.com/office/drawing/2014/main" id="{ED42E439-94A3-4EC3-96DF-9250FD44599B}"/>
              </a:ext>
            </a:extLst>
          </p:cNvPr>
          <p:cNvGrpSpPr/>
          <p:nvPr/>
        </p:nvGrpSpPr>
        <p:grpSpPr>
          <a:xfrm rot="-587471">
            <a:off x="61036" y="4247723"/>
            <a:ext cx="785066" cy="785066"/>
            <a:chOff x="576250" y="4319400"/>
            <a:chExt cx="442075" cy="442050"/>
          </a:xfrm>
        </p:grpSpPr>
        <p:sp>
          <p:nvSpPr>
            <p:cNvPr id="7" name="Google Shape;254;p18">
              <a:extLst>
                <a:ext uri="{FF2B5EF4-FFF2-40B4-BE49-F238E27FC236}">
                  <a16:creationId xmlns:a16="http://schemas.microsoft.com/office/drawing/2014/main" id="{DD942255-C79A-4480-B0CB-30187A6BFDE1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5;p18">
              <a:extLst>
                <a:ext uri="{FF2B5EF4-FFF2-40B4-BE49-F238E27FC236}">
                  <a16:creationId xmlns:a16="http://schemas.microsoft.com/office/drawing/2014/main" id="{BCA2EBAB-38A2-4A5A-946D-8935DEA36A6D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;p18">
              <a:extLst>
                <a:ext uri="{FF2B5EF4-FFF2-40B4-BE49-F238E27FC236}">
                  <a16:creationId xmlns:a16="http://schemas.microsoft.com/office/drawing/2014/main" id="{F512C8A9-32DE-446D-98CA-D53DC9BC287A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;p18">
              <a:extLst>
                <a:ext uri="{FF2B5EF4-FFF2-40B4-BE49-F238E27FC236}">
                  <a16:creationId xmlns:a16="http://schemas.microsoft.com/office/drawing/2014/main" id="{2D9C4063-E5E5-449C-99E8-3DF1ADF3AD3A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119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TABLE </a:t>
            </a:r>
            <a:endParaRPr dirty="0"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1" name="Google Shape;188;p23">
            <a:extLst>
              <a:ext uri="{FF2B5EF4-FFF2-40B4-BE49-F238E27FC236}">
                <a16:creationId xmlns:a16="http://schemas.microsoft.com/office/drawing/2014/main" id="{243D21EE-9D26-41CA-BAE7-E6608B4E46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983027"/>
              </p:ext>
            </p:extLst>
          </p:nvPr>
        </p:nvGraphicFramePr>
        <p:xfrm>
          <a:off x="878430" y="1498530"/>
          <a:ext cx="5445216" cy="30872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DATA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Unifrom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-Cost Search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A* Search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Data 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0.0019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0.00099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Data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0.00099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0.00098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Data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0.0099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Data 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0.0013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76" name="Google Shape;376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1069699" y="1399900"/>
            <a:ext cx="22362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Inria Sans Light"/>
                <a:cs typeface="Times New Roman" panose="02020603050405020304" pitchFamily="18" charset="0"/>
                <a:sym typeface="Inria Sans Light"/>
              </a:rPr>
              <a:t>Both Uniform Cost Search and A* Search complete, have optimal solution,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solution found is also the one has the lowest cost.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Inria Sans Light"/>
              <a:cs typeface="Times New Roman" panose="02020603050405020304" pitchFamily="18" charset="0"/>
              <a:sym typeface="Inria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619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Saira SemiCondensed Medium</vt:lpstr>
      <vt:lpstr>Garamond</vt:lpstr>
      <vt:lpstr>Arial</vt:lpstr>
      <vt:lpstr>Corbel</vt:lpstr>
      <vt:lpstr>Inria Sans Light</vt:lpstr>
      <vt:lpstr>Times New Roman</vt:lpstr>
      <vt:lpstr>Titillium Web</vt:lpstr>
      <vt:lpstr>IBM Plex Sans Condensed</vt:lpstr>
      <vt:lpstr>Gurney template</vt:lpstr>
      <vt:lpstr>Hello ! We are group 13 </vt:lpstr>
      <vt:lpstr>PowerPoint Presentation</vt:lpstr>
      <vt:lpstr>Problem Description</vt:lpstr>
      <vt:lpstr>Uniform-cost search</vt:lpstr>
      <vt:lpstr>PowerPoint Presentation</vt:lpstr>
      <vt:lpstr>     A* Search</vt:lpstr>
      <vt:lpstr>PowerPoint Presentation</vt:lpstr>
      <vt:lpstr>TIME TABLE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! We are group 13 </dc:title>
  <cp:lastModifiedBy>BUI ANH DUC 20194426</cp:lastModifiedBy>
  <cp:revision>38</cp:revision>
  <dcterms:modified xsi:type="dcterms:W3CDTF">2021-01-09T02:41:07Z</dcterms:modified>
</cp:coreProperties>
</file>