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0" r:id="rId1"/>
  </p:sldMasterIdLst>
  <p:sldIdLst>
    <p:sldId id="256" r:id="rId2"/>
    <p:sldId id="257" r:id="rId3"/>
    <p:sldId id="262" r:id="rId4"/>
    <p:sldId id="266" r:id="rId5"/>
    <p:sldId id="267" r:id="rId6"/>
    <p:sldId id="263" r:id="rId7"/>
    <p:sldId id="264" r:id="rId8"/>
    <p:sldId id="268" r:id="rId9"/>
    <p:sldId id="265" r:id="rId10"/>
    <p:sldId id="258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72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13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1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373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3379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74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06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71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25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0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4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3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9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10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2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2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5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5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69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sombr\Documents\GitHub\dise&#241;o%20y%20arquitectura%20de%20software\DAS_Sistemas\Ene-Jun-2018\Estefania%20Sosa\presentacion\ObservedFlower.p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52050-9E57-49EC-ADE0-F8A21FCC3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Observer</a:t>
            </a:r>
            <a:br>
              <a:rPr lang="es-MX" b="1" dirty="0"/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D2F846-C9EC-4A2C-BB5B-0B44D4672E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/>
              <a:t>1- patrones de diseño (comportamiento)</a:t>
            </a:r>
          </a:p>
          <a:p>
            <a:r>
              <a:rPr lang="es-MX" dirty="0"/>
              <a:t>Python</a:t>
            </a:r>
          </a:p>
          <a:p>
            <a:r>
              <a:rPr lang="es-MX" dirty="0"/>
              <a:t>Estefania Sosa Garcia</a:t>
            </a:r>
          </a:p>
        </p:txBody>
      </p:sp>
    </p:spTree>
    <p:extLst>
      <p:ext uri="{BB962C8B-B14F-4D97-AF65-F5344CB8AC3E}">
        <p14:creationId xmlns:p14="http://schemas.microsoft.com/office/powerpoint/2010/main" val="2666432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757DD-C15A-4005-BD3D-A7AA5068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313A67-F7F9-4A98-8F63-F94D7D462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Hay dos tipos de objetos usados ​​para implementar el patrón de observador en Python. </a:t>
            </a:r>
          </a:p>
          <a:p>
            <a:r>
              <a:rPr lang="es-MX" dirty="0"/>
              <a:t>La clase Observable realiza un seguimiento de todos los que quieren ser informados cuando ocurre un cambio, ya sea que el "estado" haya cambiado o no. Cuando alguien dice "OK, todos deben verificar y potencialmente actualizarse a sí mismos", la clase Observable realiza esta tarea llamando al método </a:t>
            </a:r>
            <a:r>
              <a:rPr lang="es-MX" dirty="0" err="1"/>
              <a:t>notifyObservers</a:t>
            </a:r>
            <a:r>
              <a:rPr lang="es-MX" dirty="0"/>
              <a:t> () para cada uno en la lista.</a:t>
            </a:r>
          </a:p>
          <a:p>
            <a:r>
              <a:rPr lang="es-MX" dirty="0"/>
              <a:t> El método </a:t>
            </a:r>
            <a:r>
              <a:rPr lang="es-MX" dirty="0" err="1"/>
              <a:t>notifyObservers</a:t>
            </a:r>
            <a:r>
              <a:rPr lang="es-MX" dirty="0"/>
              <a:t> () es parte de la clase base Observable.</a:t>
            </a:r>
          </a:p>
          <a:p>
            <a:endParaRPr lang="es-MX" dirty="0"/>
          </a:p>
          <a:p>
            <a:r>
              <a:rPr lang="es-MX" dirty="0"/>
              <a:t>En realidad, hay dos "cosas que cambian" en el patrón del observador: la cantidad de objetos de observación y la forma en que ocurre una actualización. Es decir, el patrón del observador le permite modificar ambos sin afectar el código circundante.</a:t>
            </a:r>
          </a:p>
        </p:txBody>
      </p:sp>
    </p:spTree>
    <p:extLst>
      <p:ext uri="{BB962C8B-B14F-4D97-AF65-F5344CB8AC3E}">
        <p14:creationId xmlns:p14="http://schemas.microsoft.com/office/powerpoint/2010/main" val="3840598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19EF5-EA55-47B9-B1F2-C0F7C021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359" y="2156039"/>
            <a:ext cx="3498979" cy="2456442"/>
          </a:xfrm>
        </p:spPr>
        <p:txBody>
          <a:bodyPr>
            <a:normAutofit/>
          </a:bodyPr>
          <a:lstStyle/>
          <a:p>
            <a:r>
              <a:rPr lang="es-MX" dirty="0" err="1"/>
              <a:t>Codigo</a:t>
            </a:r>
            <a:r>
              <a:rPr lang="es-MX" dirty="0"/>
              <a:t>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B577EE6-A651-497D-8B09-A2F1B0EB1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534848" cy="5544348"/>
          </a:xfrm>
        </p:spPr>
        <p:txBody>
          <a:bodyPr/>
          <a:lstStyle/>
          <a:p>
            <a:r>
              <a:rPr lang="es-MX" dirty="0">
                <a:hlinkClick r:id="rId2" action="ppaction://hlinkfile"/>
              </a:rPr>
              <a:t>C:\Users\sombr\Documents\GitHub\diseño y arquitectura de software\</a:t>
            </a:r>
            <a:r>
              <a:rPr lang="es-MX" dirty="0" err="1">
                <a:hlinkClick r:id="rId2" action="ppaction://hlinkfile"/>
              </a:rPr>
              <a:t>DAS_Sistemas</a:t>
            </a:r>
            <a:r>
              <a:rPr lang="es-MX" dirty="0">
                <a:hlinkClick r:id="rId2" action="ppaction://hlinkfile"/>
              </a:rPr>
              <a:t>\Ene-Jun-2018\Estefania Sosa\presentacion\ObservedFlower.py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1236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396C-C3C8-45A8-973E-4163D3BBD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322" y="1080115"/>
            <a:ext cx="4057700" cy="1103791"/>
          </a:xfrm>
        </p:spPr>
        <p:txBody>
          <a:bodyPr>
            <a:normAutofit/>
          </a:bodyPr>
          <a:lstStyle/>
          <a:p>
            <a:r>
              <a:rPr lang="es-MX" dirty="0"/>
              <a:t>Se define 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D3720A-3A8B-46C0-91FD-C890225BE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980" y="3316552"/>
            <a:ext cx="3092980" cy="2764208"/>
          </a:xfrm>
        </p:spPr>
        <p:txBody>
          <a:bodyPr>
            <a:normAutofit/>
          </a:bodyPr>
          <a:lstStyle/>
          <a:p>
            <a:r>
              <a:rPr lang="es-MX" dirty="0"/>
              <a:t>El patrón del observador resuelve un problema bastante común:</a:t>
            </a:r>
          </a:p>
          <a:p>
            <a:pPr marL="0" indent="0">
              <a:buNone/>
            </a:pPr>
            <a:r>
              <a:rPr lang="es-MX" dirty="0"/>
              <a:t> ¿qué sucede si un grupo de objetos necesita actualizarse cuando algún objeto cambia de estado? 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8007F1-EE4B-43D5-A274-5601B9C08948}"/>
              </a:ext>
            </a:extLst>
          </p:cNvPr>
          <p:cNvSpPr txBox="1"/>
          <p:nvPr/>
        </p:nvSpPr>
        <p:spPr>
          <a:xfrm>
            <a:off x="3966160" y="213360"/>
            <a:ext cx="790956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400" dirty="0"/>
              <a:t>El patrón de observador (publicación-inscripción o modelo-patrón)</a:t>
            </a:r>
          </a:p>
          <a:p>
            <a:pPr>
              <a:lnSpc>
                <a:spcPct val="150000"/>
              </a:lnSpc>
            </a:pPr>
            <a:r>
              <a:rPr lang="es-MX" sz="2400" dirty="0"/>
              <a:t> define  uno-a-muchos</a:t>
            </a:r>
          </a:p>
          <a:p>
            <a:pPr>
              <a:lnSpc>
                <a:spcPct val="150000"/>
              </a:lnSpc>
            </a:pPr>
            <a:r>
              <a:rPr lang="es-MX" sz="2400" dirty="0"/>
              <a:t>dependencia entre los objetos para que cuando uno</a:t>
            </a:r>
          </a:p>
          <a:p>
            <a:pPr>
              <a:lnSpc>
                <a:spcPct val="150000"/>
              </a:lnSpc>
            </a:pPr>
            <a:r>
              <a:rPr lang="es-MX" sz="2400" dirty="0"/>
              <a:t>el objeto cambia de estado, todos sus dependientes son</a:t>
            </a:r>
          </a:p>
          <a:p>
            <a:pPr>
              <a:lnSpc>
                <a:spcPct val="150000"/>
              </a:lnSpc>
            </a:pPr>
            <a:r>
              <a:rPr lang="es-MX" sz="2400" dirty="0"/>
              <a:t>notificado y actualizado automáticamente.</a:t>
            </a:r>
          </a:p>
          <a:p>
            <a:pPr>
              <a:lnSpc>
                <a:spcPct val="150000"/>
              </a:lnSpc>
            </a:pPr>
            <a:r>
              <a:rPr lang="es-MX" sz="2400" dirty="0"/>
              <a:t>Pertenece a los patrones de comportamiento estos se basan en la asignación de responsabilidades y la comunicación entre objetos.</a:t>
            </a:r>
          </a:p>
          <a:p>
            <a:pPr>
              <a:lnSpc>
                <a:spcPct val="150000"/>
              </a:lnSpc>
            </a:pPr>
            <a:r>
              <a:rPr lang="es-MX" sz="2400" dirty="0"/>
              <a:t>Identifican patrones comunes de comunicación, que ayudan a que ésta sea más flexible, y a que pueda ser llevada a cabo entre los objetos</a:t>
            </a:r>
          </a:p>
          <a:p>
            <a:br>
              <a:rPr lang="es-MX" sz="2400" dirty="0"/>
            </a:b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300089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CB840F-8E41-4CA5-B79B-25CC80AD234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75C5D-2BA1-43DF-A7EA-02C7DEC122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8C3D541-4E73-4C47-8DAA-28BB01B3F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34" t="24012" r="30313" b="16806"/>
          <a:stretch/>
        </p:blipFill>
        <p:spPr>
          <a:xfrm>
            <a:off x="4682068" y="965197"/>
            <a:ext cx="6452658" cy="4702178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D5B186-5FCD-4678-A426-D4721D3AB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65" y="725750"/>
            <a:ext cx="3445141" cy="5406500"/>
          </a:xfrm>
        </p:spPr>
        <p:txBody>
          <a:bodyPr anchor="t">
            <a:normAutofit fontScale="92500" lnSpcReduction="10000"/>
          </a:bodyPr>
          <a:lstStyle/>
          <a:p>
            <a:pPr marL="36900" indent="0">
              <a:buNone/>
            </a:pPr>
            <a:r>
              <a:rPr lang="es-MX" dirty="0">
                <a:solidFill>
                  <a:srgbClr val="DADADA"/>
                </a:solidFill>
              </a:rPr>
              <a:t>Java</a:t>
            </a:r>
            <a:endParaRPr lang="es-MX" dirty="0">
              <a:effectLst/>
            </a:endParaRPr>
          </a:p>
          <a:p>
            <a:pPr marL="36900" indent="0">
              <a:buNone/>
            </a:pPr>
            <a:r>
              <a:rPr lang="es-MX" dirty="0">
                <a:solidFill>
                  <a:schemeClr val="bg1"/>
                </a:solidFill>
                <a:effectLst/>
              </a:rPr>
              <a:t>Con el patrón Observar, </a:t>
            </a:r>
            <a:br>
              <a:rPr lang="es-MX" dirty="0">
                <a:solidFill>
                  <a:schemeClr val="bg1"/>
                </a:solidFill>
                <a:effectLst/>
              </a:rPr>
            </a:br>
            <a:r>
              <a:rPr lang="es-MX" dirty="0">
                <a:solidFill>
                  <a:schemeClr val="bg1"/>
                </a:solidFill>
                <a:effectLst/>
              </a:rPr>
              <a:t>El sujeto es el objeto que contiene el</a:t>
            </a:r>
            <a:br>
              <a:rPr lang="es-MX" dirty="0">
                <a:solidFill>
                  <a:schemeClr val="bg1"/>
                </a:solidFill>
                <a:effectLst/>
              </a:rPr>
            </a:br>
            <a:r>
              <a:rPr lang="es-MX" dirty="0">
                <a:solidFill>
                  <a:schemeClr val="bg1"/>
                </a:solidFill>
                <a:effectLst/>
              </a:rPr>
              <a:t>estado y lo controla. Entonces, hay UNO</a:t>
            </a:r>
            <a:br>
              <a:rPr lang="es-MX" dirty="0">
                <a:solidFill>
                  <a:schemeClr val="bg1"/>
                </a:solidFill>
                <a:effectLst/>
              </a:rPr>
            </a:br>
            <a:r>
              <a:rPr lang="es-MX" dirty="0">
                <a:solidFill>
                  <a:schemeClr val="bg1"/>
                </a:solidFill>
                <a:effectLst/>
              </a:rPr>
              <a:t>sujeto con estado. Los observadores, en</a:t>
            </a:r>
            <a:br>
              <a:rPr lang="es-MX" dirty="0">
                <a:solidFill>
                  <a:schemeClr val="bg1"/>
                </a:solidFill>
                <a:effectLst/>
              </a:rPr>
            </a:br>
            <a:r>
              <a:rPr lang="es-MX" dirty="0">
                <a:solidFill>
                  <a:schemeClr val="bg1"/>
                </a:solidFill>
                <a:effectLst/>
              </a:rPr>
              <a:t>Por otro lado, usa el estado, incluso</a:t>
            </a:r>
            <a:br>
              <a:rPr lang="es-MX" dirty="0">
                <a:solidFill>
                  <a:schemeClr val="bg1"/>
                </a:solidFill>
                <a:effectLst/>
              </a:rPr>
            </a:br>
            <a:r>
              <a:rPr lang="es-MX" dirty="0">
                <a:solidFill>
                  <a:schemeClr val="bg1"/>
                </a:solidFill>
                <a:effectLst/>
              </a:rPr>
              <a:t>si no lo poseen. Hay muchos</a:t>
            </a:r>
            <a:br>
              <a:rPr lang="es-MX" dirty="0">
                <a:solidFill>
                  <a:schemeClr val="bg1"/>
                </a:solidFill>
                <a:effectLst/>
              </a:rPr>
            </a:br>
            <a:r>
              <a:rPr lang="es-MX" dirty="0">
                <a:solidFill>
                  <a:schemeClr val="bg1"/>
                </a:solidFill>
                <a:effectLst/>
              </a:rPr>
              <a:t>observadores y confían en el sujeto</a:t>
            </a:r>
            <a:br>
              <a:rPr lang="es-MX" dirty="0">
                <a:solidFill>
                  <a:schemeClr val="bg1"/>
                </a:solidFill>
                <a:effectLst/>
              </a:rPr>
            </a:br>
            <a:r>
              <a:rPr lang="es-MX" dirty="0">
                <a:solidFill>
                  <a:schemeClr val="bg1"/>
                </a:solidFill>
                <a:effectLst/>
              </a:rPr>
              <a:t>para decirles cuándo cambia su estado.</a:t>
            </a:r>
            <a:br>
              <a:rPr lang="es-MX" dirty="0">
                <a:solidFill>
                  <a:schemeClr val="bg1"/>
                </a:solidFill>
                <a:effectLst/>
              </a:rPr>
            </a:br>
            <a:r>
              <a:rPr lang="es-MX" dirty="0">
                <a:solidFill>
                  <a:schemeClr val="bg1"/>
                </a:solidFill>
                <a:effectLst/>
              </a:rPr>
              <a:t>Entonces, hay una relación entre el</a:t>
            </a:r>
            <a:br>
              <a:rPr lang="es-MX" dirty="0">
                <a:solidFill>
                  <a:schemeClr val="bg1"/>
                </a:solidFill>
                <a:effectLst/>
              </a:rPr>
            </a:br>
            <a:r>
              <a:rPr lang="es-MX" dirty="0">
                <a:solidFill>
                  <a:schemeClr val="bg1"/>
                </a:solidFill>
                <a:effectLst/>
              </a:rPr>
              <a:t>UNO Sujeto a MUCHOS Observadores.</a:t>
            </a:r>
          </a:p>
          <a:p>
            <a:endParaRPr lang="es-MX" sz="1600" dirty="0">
              <a:solidFill>
                <a:srgbClr val="DAD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580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D8B14C5-EC9D-4E52-846A-A130D3458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350043"/>
            <a:ext cx="11715750" cy="6329363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D5B186-5FCD-4678-A426-D4721D3AB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315" y="1325825"/>
            <a:ext cx="3663660" cy="2188900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es-MX" dirty="0">
                <a:solidFill>
                  <a:schemeClr val="bg1"/>
                </a:solidFill>
                <a:effectLst/>
              </a:rPr>
              <a:t>Observadores.</a:t>
            </a:r>
          </a:p>
          <a:p>
            <a:endParaRPr lang="es-MX" sz="1600" dirty="0">
              <a:solidFill>
                <a:srgbClr val="DADADA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7867979-685C-4F65-B3D4-09C1196DF7C4}"/>
              </a:ext>
            </a:extLst>
          </p:cNvPr>
          <p:cNvSpPr txBox="1"/>
          <p:nvPr/>
        </p:nvSpPr>
        <p:spPr>
          <a:xfrm>
            <a:off x="480042" y="1900099"/>
            <a:ext cx="26182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 La clase </a:t>
            </a:r>
            <a:r>
              <a:rPr lang="es-MX" b="1" dirty="0">
                <a:solidFill>
                  <a:schemeClr val="bg1"/>
                </a:solidFill>
              </a:rPr>
              <a:t>Observable </a:t>
            </a:r>
            <a:r>
              <a:rPr lang="es-MX" dirty="0">
                <a:solidFill>
                  <a:schemeClr val="bg1"/>
                </a:solidFill>
              </a:rPr>
              <a:t>realiza un seguimiento de todos los que quieren ser informados cuando ocurre un cambio, ya sea que el "estado" haya cambiado o no.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F768F2E-DE35-4204-9E36-14E23C415FB0}"/>
              </a:ext>
            </a:extLst>
          </p:cNvPr>
          <p:cNvSpPr/>
          <p:nvPr/>
        </p:nvSpPr>
        <p:spPr>
          <a:xfrm>
            <a:off x="411332" y="3905533"/>
            <a:ext cx="23496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chemeClr val="bg1"/>
                </a:solidFill>
                <a:latin typeface="Lato"/>
              </a:rPr>
              <a:t> El método </a:t>
            </a:r>
            <a:r>
              <a:rPr lang="es-MX" sz="1100" b="1" dirty="0" err="1">
                <a:solidFill>
                  <a:schemeClr val="bg1"/>
                </a:solidFill>
                <a:latin typeface="Lato"/>
              </a:rPr>
              <a:t>notifyObservers</a:t>
            </a:r>
            <a:r>
              <a:rPr lang="es-MX" sz="1100" b="1" dirty="0">
                <a:solidFill>
                  <a:schemeClr val="bg1"/>
                </a:solidFill>
                <a:latin typeface="Lato"/>
              </a:rPr>
              <a:t> ()</a:t>
            </a:r>
            <a:r>
              <a:rPr lang="es-MX" sz="1100" dirty="0">
                <a:solidFill>
                  <a:schemeClr val="bg1"/>
                </a:solidFill>
                <a:latin typeface="Lato"/>
              </a:rPr>
              <a:t> es parte de la clase base </a:t>
            </a:r>
            <a:r>
              <a:rPr lang="es-MX" sz="1100" b="1" dirty="0">
                <a:solidFill>
                  <a:schemeClr val="bg1"/>
                </a:solidFill>
                <a:latin typeface="Lato"/>
              </a:rPr>
              <a:t>Observable</a:t>
            </a:r>
            <a:endParaRPr lang="es-MX" sz="1100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8B18BD9-712D-47AB-8248-507643A2069D}"/>
              </a:ext>
            </a:extLst>
          </p:cNvPr>
          <p:cNvSpPr txBox="1"/>
          <p:nvPr/>
        </p:nvSpPr>
        <p:spPr>
          <a:xfrm>
            <a:off x="8362765" y="864160"/>
            <a:ext cx="3426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err="1">
                <a:solidFill>
                  <a:schemeClr val="bg1"/>
                </a:solidFill>
              </a:rPr>
              <a:t>Observer</a:t>
            </a:r>
            <a:r>
              <a:rPr lang="es-MX" dirty="0">
                <a:solidFill>
                  <a:schemeClr val="bg1"/>
                </a:solidFill>
              </a:rPr>
              <a:t> es una clase de "interfaz" que solo tiene una función de miembro, </a:t>
            </a:r>
            <a:r>
              <a:rPr lang="es-MX" b="1" dirty="0" err="1">
                <a:solidFill>
                  <a:schemeClr val="bg1"/>
                </a:solidFill>
              </a:rPr>
              <a:t>update</a:t>
            </a:r>
            <a:r>
              <a:rPr lang="es-MX" b="1" dirty="0">
                <a:solidFill>
                  <a:schemeClr val="bg1"/>
                </a:solidFill>
              </a:rPr>
              <a:t> ()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ABE9006-ABC0-4CE0-82DA-52FF5863A591}"/>
              </a:ext>
            </a:extLst>
          </p:cNvPr>
          <p:cNvSpPr txBox="1"/>
          <p:nvPr/>
        </p:nvSpPr>
        <p:spPr>
          <a:xfrm>
            <a:off x="7628229" y="5464472"/>
            <a:ext cx="209281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Construir método sincronización</a:t>
            </a:r>
          </a:p>
          <a:p>
            <a:endParaRPr lang="es-MX" dirty="0"/>
          </a:p>
          <a:p>
            <a:r>
              <a:rPr lang="es-MX" dirty="0"/>
              <a:t> </a:t>
            </a:r>
            <a:r>
              <a:rPr lang="es-MX" b="1" dirty="0" err="1"/>
              <a:t>synchronized</a:t>
            </a:r>
            <a:r>
              <a:rPr lang="es-MX" b="1" dirty="0"/>
              <a:t> ()</a:t>
            </a:r>
            <a:r>
              <a:rPr lang="es-MX" dirty="0"/>
              <a:t> 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EB6C6DE8-3160-42E4-B193-E17BB1B3C945}"/>
              </a:ext>
            </a:extLst>
          </p:cNvPr>
          <p:cNvCxnSpPr/>
          <p:nvPr/>
        </p:nvCxnSpPr>
        <p:spPr>
          <a:xfrm>
            <a:off x="7741328" y="6178858"/>
            <a:ext cx="18554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C509196-680F-450E-BDB3-D056D3583E1E}"/>
              </a:ext>
            </a:extLst>
          </p:cNvPr>
          <p:cNvSpPr txBox="1"/>
          <p:nvPr/>
        </p:nvSpPr>
        <p:spPr>
          <a:xfrm>
            <a:off x="9709860" y="5649137"/>
            <a:ext cx="2334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</a:rPr>
              <a:t>La función </a:t>
            </a:r>
            <a:r>
              <a:rPr lang="es-MX" sz="1200" b="1" dirty="0" err="1">
                <a:solidFill>
                  <a:schemeClr val="bg1"/>
                </a:solidFill>
              </a:rPr>
              <a:t>synchronized</a:t>
            </a:r>
            <a:r>
              <a:rPr lang="es-MX" sz="1200" b="1" dirty="0">
                <a:solidFill>
                  <a:schemeClr val="bg1"/>
                </a:solidFill>
              </a:rPr>
              <a:t> ()</a:t>
            </a:r>
            <a:r>
              <a:rPr lang="es-MX" sz="1200" dirty="0">
                <a:solidFill>
                  <a:schemeClr val="bg1"/>
                </a:solidFill>
              </a:rPr>
              <a:t> </a:t>
            </a:r>
          </a:p>
          <a:p>
            <a:r>
              <a:rPr lang="es-MX" sz="1200" dirty="0">
                <a:solidFill>
                  <a:schemeClr val="bg1"/>
                </a:solidFill>
              </a:rPr>
              <a:t>toma un método y lo envuelve en una función que agrega la funcionalidad </a:t>
            </a:r>
            <a:r>
              <a:rPr lang="es-MX" sz="1200" dirty="0" err="1">
                <a:solidFill>
                  <a:schemeClr val="bg1"/>
                </a:solidFill>
              </a:rPr>
              <a:t>mutex</a:t>
            </a: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90318B5-4826-4774-8C14-FDA896A078CD}"/>
              </a:ext>
            </a:extLst>
          </p:cNvPr>
          <p:cNvSpPr txBox="1"/>
          <p:nvPr/>
        </p:nvSpPr>
        <p:spPr>
          <a:xfrm>
            <a:off x="1558539" y="4989250"/>
            <a:ext cx="2404832" cy="1490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El "objeto observado" que decide cuándo y cómo hacer la actualización se llamará </a:t>
            </a:r>
            <a:r>
              <a:rPr lang="es-MX" b="1" dirty="0">
                <a:solidFill>
                  <a:schemeClr val="bg1"/>
                </a:solidFill>
              </a:rPr>
              <a:t>Observable</a:t>
            </a:r>
            <a:r>
              <a:rPr lang="es-MX" dirty="0">
                <a:solidFill>
                  <a:schemeClr val="bg1"/>
                </a:solidFill>
              </a:rPr>
              <a:t> 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321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8C3D541-4E73-4C47-8DAA-28BB01B3F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34" t="24012" r="30313" b="16806"/>
          <a:stretch/>
        </p:blipFill>
        <p:spPr>
          <a:xfrm>
            <a:off x="4682068" y="965197"/>
            <a:ext cx="6452658" cy="4702178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D5B186-5FCD-4678-A426-D4721D3AB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65" y="725750"/>
            <a:ext cx="3445141" cy="5406500"/>
          </a:xfrm>
        </p:spPr>
        <p:txBody>
          <a:bodyPr anchor="t">
            <a:normAutofit fontScale="92500" lnSpcReduction="10000"/>
          </a:bodyPr>
          <a:lstStyle/>
          <a:p>
            <a:pPr marL="36900" indent="0">
              <a:buNone/>
            </a:pPr>
            <a:r>
              <a:rPr lang="es-MX" dirty="0">
                <a:solidFill>
                  <a:srgbClr val="DADADA"/>
                </a:solidFill>
              </a:rPr>
              <a:t>Java</a:t>
            </a:r>
            <a:endParaRPr lang="es-MX" dirty="0">
              <a:effectLst/>
            </a:endParaRPr>
          </a:p>
          <a:p>
            <a:pPr marL="36900" indent="0">
              <a:buNone/>
            </a:pPr>
            <a:r>
              <a:rPr lang="es-MX" dirty="0">
                <a:solidFill>
                  <a:schemeClr val="bg1"/>
                </a:solidFill>
                <a:effectLst/>
              </a:rPr>
              <a:t>Con el patrón Observar, </a:t>
            </a:r>
            <a:br>
              <a:rPr lang="es-MX" dirty="0">
                <a:solidFill>
                  <a:schemeClr val="bg1"/>
                </a:solidFill>
                <a:effectLst/>
              </a:rPr>
            </a:br>
            <a:r>
              <a:rPr lang="es-MX" dirty="0">
                <a:solidFill>
                  <a:schemeClr val="bg1"/>
                </a:solidFill>
                <a:effectLst/>
              </a:rPr>
              <a:t>El sujeto es el objeto que contiene el</a:t>
            </a:r>
            <a:br>
              <a:rPr lang="es-MX" dirty="0">
                <a:solidFill>
                  <a:schemeClr val="bg1"/>
                </a:solidFill>
                <a:effectLst/>
              </a:rPr>
            </a:br>
            <a:r>
              <a:rPr lang="es-MX" dirty="0">
                <a:solidFill>
                  <a:schemeClr val="bg1"/>
                </a:solidFill>
                <a:effectLst/>
              </a:rPr>
              <a:t>estado y lo controla. Entonces, hay UNO</a:t>
            </a:r>
            <a:br>
              <a:rPr lang="es-MX" dirty="0">
                <a:solidFill>
                  <a:schemeClr val="bg1"/>
                </a:solidFill>
                <a:effectLst/>
              </a:rPr>
            </a:br>
            <a:r>
              <a:rPr lang="es-MX" dirty="0">
                <a:solidFill>
                  <a:schemeClr val="bg1"/>
                </a:solidFill>
                <a:effectLst/>
              </a:rPr>
              <a:t>sujeto con estado. Los observadores, en</a:t>
            </a:r>
            <a:br>
              <a:rPr lang="es-MX" dirty="0">
                <a:solidFill>
                  <a:schemeClr val="bg1"/>
                </a:solidFill>
                <a:effectLst/>
              </a:rPr>
            </a:br>
            <a:r>
              <a:rPr lang="es-MX" dirty="0">
                <a:solidFill>
                  <a:schemeClr val="bg1"/>
                </a:solidFill>
                <a:effectLst/>
              </a:rPr>
              <a:t>Por otro lado, usa el estado, incluso</a:t>
            </a:r>
            <a:br>
              <a:rPr lang="es-MX" dirty="0">
                <a:solidFill>
                  <a:schemeClr val="bg1"/>
                </a:solidFill>
                <a:effectLst/>
              </a:rPr>
            </a:br>
            <a:r>
              <a:rPr lang="es-MX" dirty="0">
                <a:solidFill>
                  <a:schemeClr val="bg1"/>
                </a:solidFill>
                <a:effectLst/>
              </a:rPr>
              <a:t>si no lo poseen. Hay muchos</a:t>
            </a:r>
            <a:br>
              <a:rPr lang="es-MX" dirty="0">
                <a:solidFill>
                  <a:schemeClr val="bg1"/>
                </a:solidFill>
                <a:effectLst/>
              </a:rPr>
            </a:br>
            <a:r>
              <a:rPr lang="es-MX" dirty="0">
                <a:solidFill>
                  <a:schemeClr val="bg1"/>
                </a:solidFill>
                <a:effectLst/>
              </a:rPr>
              <a:t>observadores y confían en el sujeto</a:t>
            </a:r>
            <a:br>
              <a:rPr lang="es-MX" dirty="0">
                <a:solidFill>
                  <a:schemeClr val="bg1"/>
                </a:solidFill>
                <a:effectLst/>
              </a:rPr>
            </a:br>
            <a:r>
              <a:rPr lang="es-MX" dirty="0">
                <a:solidFill>
                  <a:schemeClr val="bg1"/>
                </a:solidFill>
                <a:effectLst/>
              </a:rPr>
              <a:t>para decirles cuándo cambia su estado.</a:t>
            </a:r>
            <a:br>
              <a:rPr lang="es-MX" dirty="0">
                <a:solidFill>
                  <a:schemeClr val="bg1"/>
                </a:solidFill>
                <a:effectLst/>
              </a:rPr>
            </a:br>
            <a:r>
              <a:rPr lang="es-MX" dirty="0">
                <a:solidFill>
                  <a:schemeClr val="bg1"/>
                </a:solidFill>
                <a:effectLst/>
              </a:rPr>
              <a:t>Entonces, hay una relación entre el</a:t>
            </a:r>
            <a:br>
              <a:rPr lang="es-MX" dirty="0">
                <a:solidFill>
                  <a:schemeClr val="bg1"/>
                </a:solidFill>
                <a:effectLst/>
              </a:rPr>
            </a:br>
            <a:r>
              <a:rPr lang="es-MX" dirty="0">
                <a:solidFill>
                  <a:schemeClr val="bg1"/>
                </a:solidFill>
                <a:effectLst/>
              </a:rPr>
              <a:t>UNO Sujeto a MUCHOS Observadores.</a:t>
            </a:r>
          </a:p>
          <a:p>
            <a:endParaRPr lang="es-MX" sz="1600" dirty="0">
              <a:solidFill>
                <a:srgbClr val="DAD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8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75DE2-1343-49A0-8B51-18356527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u="sng" dirty="0">
                <a:effectLst/>
              </a:rPr>
              <a:t>Aplicación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0B8513-D152-40CC-AD4E-A31E3D88A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s-MX" dirty="0">
                <a:effectLst/>
              </a:rPr>
              <a:t>Patrón de diseño </a:t>
            </a:r>
            <a:r>
              <a:rPr lang="es-MX" dirty="0" err="1">
                <a:effectLst/>
              </a:rPr>
              <a:t>Observer</a:t>
            </a:r>
            <a:r>
              <a:rPr lang="es-MX" dirty="0">
                <a:effectLst/>
              </a:rPr>
              <a:t> :</a:t>
            </a:r>
          </a:p>
          <a:p>
            <a:r>
              <a:rPr lang="es-MX" dirty="0">
                <a:effectLst/>
              </a:rPr>
              <a:t>a un código que realiza la autenticación de usuario</a:t>
            </a:r>
          </a:p>
          <a:p>
            <a:r>
              <a:rPr lang="es-MX" dirty="0">
                <a:effectLst/>
              </a:rPr>
              <a:t>CODIGO DONDE ES NECESARIA LA INTERCOMUNICACION ENTRE METODOS Y ESTADOS </a:t>
            </a:r>
          </a:p>
          <a:p>
            <a:pPr lvl="1"/>
            <a:r>
              <a:rPr lang="es-MX" dirty="0">
                <a:effectLst/>
              </a:rPr>
              <a:t>Puede pensarse en aplicar este patrón cuando una modificación en el estado de un objeto requiere cambios de otros, y no se desea que se conozca el número de objetos que deben ser cambiados. </a:t>
            </a:r>
          </a:p>
          <a:p>
            <a:pPr lvl="1"/>
            <a:r>
              <a:rPr lang="es-MX" dirty="0">
                <a:effectLst/>
              </a:rPr>
              <a:t>También cuando se quiere que un objeto sea capaz de notificar a otros objetos sin hacer ninguna suposición acerca de los objetos notificados y cuando una abstracción tiene dos aspectos diferentes,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50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8187575-5CB4-477B-AA47-020C6D2A786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E585F70-7C5D-424E-A182-39507AF48A0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0DF7C7E9-8A0B-4FE7-BB71-8A25A1338A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210" t="14403" r="19813" b="118"/>
          <a:stretch/>
        </p:blipFill>
        <p:spPr>
          <a:xfrm>
            <a:off x="5729230" y="627945"/>
            <a:ext cx="6066530" cy="545281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05DCD63-60CE-42E4-9775-C99E2D5F1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417691"/>
            <a:ext cx="5470150" cy="612748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br>
              <a:rPr lang="en-US" sz="1800" u="sng" dirty="0"/>
            </a:br>
            <a:br>
              <a:rPr lang="en-US" sz="1800" u="sng" dirty="0"/>
            </a:br>
            <a:r>
              <a:rPr lang="es-MX" sz="2000" b="1" dirty="0" err="1">
                <a:effectLst/>
              </a:rPr>
              <a:t>Subject</a:t>
            </a:r>
            <a:r>
              <a:rPr lang="es-MX" sz="2000" b="1" dirty="0">
                <a:effectLst/>
              </a:rPr>
              <a:t>:</a:t>
            </a:r>
            <a:r>
              <a:rPr lang="es-MX" sz="2000" dirty="0">
                <a:effectLst/>
              </a:rPr>
              <a:t> Conoce a sus observadores, Proporciona una Interfaz para que se suscriban los objetos </a:t>
            </a:r>
            <a:r>
              <a:rPr lang="es-MX" sz="2000" dirty="0" err="1">
                <a:effectLst/>
              </a:rPr>
              <a:t>Observer</a:t>
            </a:r>
            <a:r>
              <a:rPr lang="es-MX" sz="2000" dirty="0">
                <a:effectLst/>
              </a:rPr>
              <a:t>.</a:t>
            </a:r>
            <a:br>
              <a:rPr lang="es-MX" sz="2000" dirty="0">
                <a:effectLst/>
              </a:rPr>
            </a:br>
            <a:br>
              <a:rPr lang="es-MX" sz="2000" dirty="0">
                <a:effectLst/>
              </a:rPr>
            </a:br>
            <a:r>
              <a:rPr lang="es-MX" sz="2000" b="1" dirty="0" err="1">
                <a:effectLst/>
              </a:rPr>
              <a:t>Observer</a:t>
            </a:r>
            <a:r>
              <a:rPr lang="es-MX" sz="2000" b="1" dirty="0">
                <a:effectLst/>
              </a:rPr>
              <a:t>:</a:t>
            </a:r>
            <a:r>
              <a:rPr lang="es-MX" sz="2000" dirty="0">
                <a:effectLst/>
              </a:rPr>
              <a:t> Define una interfaz para actualizar los objetos que deben ser notificados de cambios en el objeto </a:t>
            </a:r>
            <a:r>
              <a:rPr lang="es-MX" sz="2000" dirty="0" err="1">
                <a:effectLst/>
              </a:rPr>
              <a:t>Subject</a:t>
            </a:r>
            <a:r>
              <a:rPr lang="es-MX" sz="2000" dirty="0">
                <a:effectLst/>
              </a:rPr>
              <a:t>.</a:t>
            </a:r>
            <a:br>
              <a:rPr lang="es-MX" sz="2000" dirty="0">
                <a:effectLst/>
              </a:rPr>
            </a:br>
            <a:br>
              <a:rPr lang="es-MX" sz="2000" dirty="0">
                <a:effectLst/>
              </a:rPr>
            </a:br>
            <a:r>
              <a:rPr lang="es-MX" sz="2000" b="1" dirty="0" err="1">
                <a:effectLst/>
              </a:rPr>
              <a:t>ConcreteSubject</a:t>
            </a:r>
            <a:r>
              <a:rPr lang="es-MX" sz="2000" b="1" dirty="0">
                <a:effectLst/>
              </a:rPr>
              <a:t>:</a:t>
            </a:r>
            <a:r>
              <a:rPr lang="es-MX" sz="2000" dirty="0">
                <a:effectLst/>
              </a:rPr>
              <a:t> Guarda el estado de </a:t>
            </a:r>
            <a:r>
              <a:rPr lang="es-MX" sz="2000" dirty="0" err="1">
                <a:effectLst/>
              </a:rPr>
              <a:t>interes</a:t>
            </a:r>
            <a:r>
              <a:rPr lang="es-MX" sz="2000" dirty="0">
                <a:effectLst/>
              </a:rPr>
              <a:t> para los objetos </a:t>
            </a:r>
            <a:r>
              <a:rPr lang="es-MX" sz="2000" dirty="0" err="1">
                <a:effectLst/>
              </a:rPr>
              <a:t>ConcreteObserver</a:t>
            </a:r>
            <a:r>
              <a:rPr lang="es-MX" sz="2000" dirty="0">
                <a:effectLst/>
              </a:rPr>
              <a:t>, </a:t>
            </a:r>
            <a:r>
              <a:rPr lang="es-MX" sz="2000" dirty="0" err="1">
                <a:effectLst/>
              </a:rPr>
              <a:t>Envia</a:t>
            </a:r>
            <a:r>
              <a:rPr lang="es-MX" sz="2000" dirty="0">
                <a:effectLst/>
              </a:rPr>
              <a:t> una </a:t>
            </a:r>
            <a:r>
              <a:rPr lang="es-MX" sz="2000" dirty="0" err="1">
                <a:effectLst/>
              </a:rPr>
              <a:t>notificacion</a:t>
            </a:r>
            <a:r>
              <a:rPr lang="es-MX" sz="2000" dirty="0">
                <a:effectLst/>
              </a:rPr>
              <a:t> a sus observadores cuando cambia su estado.</a:t>
            </a:r>
            <a:br>
              <a:rPr lang="es-MX" sz="2000" dirty="0">
                <a:effectLst/>
              </a:rPr>
            </a:br>
            <a:br>
              <a:rPr lang="es-MX" sz="2000" dirty="0">
                <a:effectLst/>
              </a:rPr>
            </a:br>
            <a:r>
              <a:rPr lang="es-MX" sz="2000" b="1" dirty="0" err="1">
                <a:effectLst/>
              </a:rPr>
              <a:t>ConcreteObserver</a:t>
            </a:r>
            <a:r>
              <a:rPr lang="es-MX" sz="2000" b="1" dirty="0">
                <a:effectLst/>
              </a:rPr>
              <a:t>:</a:t>
            </a:r>
            <a:r>
              <a:rPr lang="es-MX" sz="2000" dirty="0">
                <a:effectLst/>
              </a:rPr>
              <a:t> Mantiene una referencia a un objeto </a:t>
            </a:r>
            <a:r>
              <a:rPr lang="es-MX" sz="2000" dirty="0" err="1">
                <a:effectLst/>
              </a:rPr>
              <a:t>ConcreteSubject</a:t>
            </a:r>
            <a:r>
              <a:rPr lang="es-MX" sz="2000" dirty="0">
                <a:effectLst/>
              </a:rPr>
              <a:t>, Guarda el estado que </a:t>
            </a:r>
            <a:r>
              <a:rPr lang="es-MX" sz="2000" dirty="0" err="1">
                <a:effectLst/>
              </a:rPr>
              <a:t>deberia</a:t>
            </a:r>
            <a:r>
              <a:rPr lang="es-MX" sz="2000" dirty="0">
                <a:effectLst/>
              </a:rPr>
              <a:t> permanecer sincronizado con el objeto observado, Implementa la interfaz </a:t>
            </a:r>
            <a:r>
              <a:rPr lang="es-MX" sz="2000" dirty="0" err="1">
                <a:effectLst/>
              </a:rPr>
              <a:t>Observer</a:t>
            </a:r>
            <a:r>
              <a:rPr lang="es-MX" sz="2000" dirty="0">
                <a:effectLst/>
              </a:rPr>
              <a:t> para mantener su estado consistente con el objeto observado.</a:t>
            </a:r>
            <a:endParaRPr lang="en-US" sz="160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DDDABC4-4D97-4A7C-A7F0-139CD884E423}"/>
              </a:ext>
            </a:extLst>
          </p:cNvPr>
          <p:cNvSpPr/>
          <p:nvPr/>
        </p:nvSpPr>
        <p:spPr>
          <a:xfrm>
            <a:off x="7855214" y="777239"/>
            <a:ext cx="20062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u="sng" dirty="0" err="1">
                <a:solidFill>
                  <a:schemeClr val="bg1"/>
                </a:solidFill>
              </a:rPr>
              <a:t>Estructura</a:t>
            </a:r>
            <a:endParaRPr lang="es-MX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86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30226-8E23-49C1-8CC7-2ECFC6A2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Ventajas y desventajas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7F6103-E6C1-425B-AB88-D00D60AA4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125551"/>
          </a:xfrm>
        </p:spPr>
        <p:txBody>
          <a:bodyPr>
            <a:normAutofit/>
          </a:bodyPr>
          <a:lstStyle/>
          <a:p>
            <a:r>
              <a:rPr lang="es-MX" sz="2800" dirty="0">
                <a:effectLst/>
              </a:rPr>
              <a:t>La principal ventaja de este patrón es que todo se logra sin recurrir a un acoplamiento estrecho. El </a:t>
            </a:r>
            <a:r>
              <a:rPr lang="es-MX" sz="2800" i="1" dirty="0">
                <a:effectLst/>
              </a:rPr>
              <a:t>sujeto</a:t>
            </a:r>
            <a:r>
              <a:rPr lang="es-MX" sz="2800" dirty="0">
                <a:effectLst/>
              </a:rPr>
              <a:t> solo sabe de una lista de </a:t>
            </a:r>
            <a:r>
              <a:rPr lang="es-MX" sz="2800" i="1" dirty="0">
                <a:effectLst/>
              </a:rPr>
              <a:t>observadores</a:t>
            </a:r>
            <a:r>
              <a:rPr lang="es-MX" sz="2800" dirty="0">
                <a:effectLst/>
              </a:rPr>
              <a:t> y en una sola llamada los notifica. Al </a:t>
            </a:r>
            <a:r>
              <a:rPr lang="es-MX" sz="2800" i="1" dirty="0">
                <a:effectLst/>
              </a:rPr>
              <a:t>sujeto</a:t>
            </a:r>
            <a:r>
              <a:rPr lang="es-MX" sz="2800" dirty="0">
                <a:effectLst/>
              </a:rPr>
              <a:t> no le interesa los efectos o desenlaces de los </a:t>
            </a:r>
            <a:r>
              <a:rPr lang="es-MX" sz="2800" i="1" dirty="0">
                <a:effectLst/>
              </a:rPr>
              <a:t>observadores</a:t>
            </a:r>
            <a:r>
              <a:rPr lang="es-MX" sz="2800" dirty="0">
                <a:effectLst/>
              </a:rPr>
              <a:t>, él simplemente emite. El resultado es código flexible y reusable.</a:t>
            </a:r>
          </a:p>
          <a:p>
            <a:r>
              <a:rPr lang="es-MX" sz="2800" dirty="0">
                <a:effectLst/>
              </a:rPr>
              <a:t>La única desventaja apreciable, aparece cuando un </a:t>
            </a:r>
            <a:r>
              <a:rPr lang="es-MX" sz="2800" i="1" dirty="0">
                <a:effectLst/>
              </a:rPr>
              <a:t>observador</a:t>
            </a:r>
            <a:r>
              <a:rPr lang="es-MX" sz="2800" dirty="0">
                <a:effectLst/>
              </a:rPr>
              <a:t> es demasiado grande. Eso puede traer consecuencias en el uso de memoria.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7468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DF75B-FE3E-4C7D-883B-C12CCE61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F8CBDD-E006-48B8-912E-9BC80E827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E665C2B-C0EE-4FA9-9585-A6D3DF8EA918}"/>
              </a:ext>
            </a:extLst>
          </p:cNvPr>
          <p:cNvGrpSpPr/>
          <p:nvPr/>
        </p:nvGrpSpPr>
        <p:grpSpPr>
          <a:xfrm>
            <a:off x="288821" y="3601166"/>
            <a:ext cx="3003019" cy="1976674"/>
            <a:chOff x="1411550" y="2716568"/>
            <a:chExt cx="2272683" cy="1373818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71F6E927-C629-48B3-93AA-C86A416AF224}"/>
                </a:ext>
              </a:extLst>
            </p:cNvPr>
            <p:cNvSpPr/>
            <p:nvPr/>
          </p:nvSpPr>
          <p:spPr>
            <a:xfrm>
              <a:off x="1411550" y="2716568"/>
              <a:ext cx="2272683" cy="45054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altLang="es-MX" i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Synchronization</a:t>
              </a:r>
              <a:r>
                <a:rPr lang="es-MX" altLang="es-MX" i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()</a:t>
              </a:r>
              <a:endParaRPr lang="es-MX" altLang="es-MX" sz="4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algn="ctr"/>
              <a:endParaRPr lang="es-MX" dirty="0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44A08DE5-A975-4612-93A1-32F23A9F05D3}"/>
                </a:ext>
              </a:extLst>
            </p:cNvPr>
            <p:cNvSpPr/>
            <p:nvPr/>
          </p:nvSpPr>
          <p:spPr>
            <a:xfrm>
              <a:off x="1411550" y="3167109"/>
              <a:ext cx="2272683" cy="9232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dirty="0">
                  <a:solidFill>
                    <a:schemeClr val="bg1"/>
                  </a:solidFill>
                </a:rPr>
                <a:t>+f(*</a:t>
              </a:r>
              <a:r>
                <a:rPr lang="es-MX" dirty="0" err="1">
                  <a:solidFill>
                    <a:schemeClr val="bg1"/>
                  </a:solidFill>
                </a:rPr>
                <a:t>args</a:t>
              </a:r>
              <a:r>
                <a:rPr lang="es-MX" dirty="0">
                  <a:solidFill>
                    <a:schemeClr val="bg1"/>
                  </a:solidFill>
                </a:rPr>
                <a:t>)</a:t>
              </a:r>
            </a:p>
            <a:p>
              <a:r>
                <a:rPr lang="es-MX" dirty="0">
                  <a:solidFill>
                    <a:schemeClr val="bg1"/>
                  </a:solidFill>
                </a:rPr>
                <a:t>+</a:t>
              </a:r>
              <a:r>
                <a:rPr lang="es-MX" dirty="0" err="1">
                  <a:solidFill>
                    <a:schemeClr val="bg1"/>
                  </a:solidFill>
                </a:rPr>
                <a:t>synchronize</a:t>
              </a:r>
              <a:r>
                <a:rPr lang="es-MX" dirty="0">
                  <a:solidFill>
                    <a:schemeClr val="bg1"/>
                  </a:solidFill>
                </a:rPr>
                <a:t>(</a:t>
              </a:r>
              <a:r>
                <a:rPr lang="es-MX" dirty="0" err="1">
                  <a:solidFill>
                    <a:schemeClr val="bg1"/>
                  </a:solidFill>
                </a:rPr>
                <a:t>Klass,name</a:t>
              </a:r>
              <a:r>
                <a:rPr lang="es-MX" dirty="0">
                  <a:solidFill>
                    <a:schemeClr val="bg1"/>
                  </a:solidFill>
                </a:rPr>
                <a:t>)</a:t>
              </a:r>
            </a:p>
            <a:p>
              <a:pPr algn="ctr"/>
              <a:endParaRPr lang="es-MX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3FC95E16-8D1A-4357-871A-8E78E98DB758}"/>
              </a:ext>
            </a:extLst>
          </p:cNvPr>
          <p:cNvGrpSpPr/>
          <p:nvPr/>
        </p:nvGrpSpPr>
        <p:grpSpPr>
          <a:xfrm>
            <a:off x="4151938" y="500678"/>
            <a:ext cx="1700221" cy="1437043"/>
            <a:chOff x="1411550" y="2716567"/>
            <a:chExt cx="2272683" cy="1020391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21C70818-A99E-4753-B61F-EBE3B384CCD1}"/>
                </a:ext>
              </a:extLst>
            </p:cNvPr>
            <p:cNvSpPr/>
            <p:nvPr/>
          </p:nvSpPr>
          <p:spPr>
            <a:xfrm>
              <a:off x="1411550" y="2716567"/>
              <a:ext cx="2272683" cy="44388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>
                  <a:solidFill>
                    <a:schemeClr val="bg1"/>
                  </a:solidFill>
                </a:rPr>
                <a:t>Observer</a:t>
              </a:r>
              <a:r>
                <a:rPr lang="es-MX" dirty="0">
                  <a:solidFill>
                    <a:schemeClr val="bg1"/>
                  </a:solidFill>
                </a:rPr>
                <a:t>()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3F89E5BD-153D-4449-A1FA-8ABEB4EB0618}"/>
                </a:ext>
              </a:extLst>
            </p:cNvPr>
            <p:cNvSpPr/>
            <p:nvPr/>
          </p:nvSpPr>
          <p:spPr>
            <a:xfrm>
              <a:off x="1411550" y="3167109"/>
              <a:ext cx="2272683" cy="56984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bg1"/>
                  </a:solidFill>
                </a:rPr>
                <a:t>+</a:t>
              </a:r>
              <a:r>
                <a:rPr lang="es-MX" dirty="0" err="1">
                  <a:solidFill>
                    <a:schemeClr val="bg1"/>
                  </a:solidFill>
                </a:rPr>
                <a:t>update</a:t>
              </a:r>
              <a:r>
                <a:rPr lang="es-MX" dirty="0">
                  <a:solidFill>
                    <a:schemeClr val="bg1"/>
                  </a:solidFill>
                </a:rPr>
                <a:t>()</a:t>
              </a:r>
            </a:p>
            <a:p>
              <a:pPr algn="ctr"/>
              <a:endParaRPr lang="es-MX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997B0902-2471-4201-A8DA-A9CC98B040DC}"/>
              </a:ext>
            </a:extLst>
          </p:cNvPr>
          <p:cNvGrpSpPr/>
          <p:nvPr/>
        </p:nvGrpSpPr>
        <p:grpSpPr>
          <a:xfrm>
            <a:off x="6453178" y="1909482"/>
            <a:ext cx="5256466" cy="4804450"/>
            <a:chOff x="1411550" y="3047606"/>
            <a:chExt cx="2272683" cy="689352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AE270EB0-1A2F-42BE-B41B-1C0E2C17153B}"/>
                </a:ext>
              </a:extLst>
            </p:cNvPr>
            <p:cNvSpPr/>
            <p:nvPr/>
          </p:nvSpPr>
          <p:spPr>
            <a:xfrm>
              <a:off x="1411550" y="3047606"/>
              <a:ext cx="2272683" cy="11284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bg1"/>
                  </a:solidFill>
                </a:rPr>
                <a:t>Observable()</a:t>
              </a: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ECF9E1A0-26F0-462F-B1E4-5A7FE0151203}"/>
                </a:ext>
              </a:extLst>
            </p:cNvPr>
            <p:cNvSpPr/>
            <p:nvPr/>
          </p:nvSpPr>
          <p:spPr>
            <a:xfrm>
              <a:off x="1411550" y="3167109"/>
              <a:ext cx="2272683" cy="56984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dirty="0">
                  <a:solidFill>
                    <a:schemeClr val="bg1"/>
                  </a:solidFill>
                </a:rPr>
                <a:t>+__</a:t>
              </a:r>
              <a:r>
                <a:rPr lang="es-MX" dirty="0" err="1">
                  <a:solidFill>
                    <a:schemeClr val="bg1"/>
                  </a:solidFill>
                </a:rPr>
                <a:t>init</a:t>
              </a:r>
              <a:r>
                <a:rPr lang="es-MX" dirty="0">
                  <a:solidFill>
                    <a:schemeClr val="bg1"/>
                  </a:solidFill>
                </a:rPr>
                <a:t>__()</a:t>
              </a:r>
            </a:p>
            <a:p>
              <a:r>
                <a:rPr lang="es-MX" dirty="0" err="1">
                  <a:solidFill>
                    <a:schemeClr val="bg1"/>
                  </a:solidFill>
                </a:rPr>
                <a:t>addObserver</a:t>
              </a:r>
              <a:r>
                <a:rPr lang="es-MX" dirty="0">
                  <a:solidFill>
                    <a:schemeClr val="bg1"/>
                  </a:solidFill>
                </a:rPr>
                <a:t>(</a:t>
              </a:r>
              <a:r>
                <a:rPr lang="es-MX" dirty="0" err="1">
                  <a:solidFill>
                    <a:schemeClr val="bg1"/>
                  </a:solidFill>
                </a:rPr>
                <a:t>self,observer</a:t>
              </a:r>
              <a:r>
                <a:rPr lang="es-MX" dirty="0">
                  <a:solidFill>
                    <a:schemeClr val="bg1"/>
                  </a:solidFill>
                </a:rPr>
                <a:t>)</a:t>
              </a:r>
            </a:p>
            <a:p>
              <a:r>
                <a:rPr lang="es-MX" dirty="0" err="1">
                  <a:solidFill>
                    <a:schemeClr val="bg1"/>
                  </a:solidFill>
                </a:rPr>
                <a:t>deleteObserver</a:t>
              </a:r>
              <a:r>
                <a:rPr lang="es-MX" dirty="0">
                  <a:solidFill>
                    <a:schemeClr val="bg1"/>
                  </a:solidFill>
                </a:rPr>
                <a:t>(</a:t>
              </a:r>
              <a:r>
                <a:rPr lang="es-MX" dirty="0" err="1">
                  <a:solidFill>
                    <a:schemeClr val="bg1"/>
                  </a:solidFill>
                </a:rPr>
                <a:t>self,obserer</a:t>
              </a:r>
              <a:r>
                <a:rPr lang="es-MX" dirty="0">
                  <a:solidFill>
                    <a:schemeClr val="bg1"/>
                  </a:solidFill>
                </a:rPr>
                <a:t>)</a:t>
              </a:r>
            </a:p>
            <a:p>
              <a:r>
                <a:rPr lang="es-MX" dirty="0" err="1">
                  <a:solidFill>
                    <a:schemeClr val="bg1"/>
                  </a:solidFill>
                </a:rPr>
                <a:t>notifiObserver</a:t>
              </a:r>
              <a:r>
                <a:rPr lang="es-MX" dirty="0">
                  <a:solidFill>
                    <a:schemeClr val="bg1"/>
                  </a:solidFill>
                </a:rPr>
                <a:t>(</a:t>
              </a:r>
              <a:r>
                <a:rPr lang="es-MX" dirty="0" err="1">
                  <a:solidFill>
                    <a:schemeClr val="bg1"/>
                  </a:solidFill>
                </a:rPr>
                <a:t>selfObserver</a:t>
              </a:r>
              <a:r>
                <a:rPr lang="es-MX" dirty="0">
                  <a:solidFill>
                    <a:schemeClr val="bg1"/>
                  </a:solidFill>
                </a:rPr>
                <a:t>(</a:t>
              </a:r>
              <a:r>
                <a:rPr lang="es-MX" dirty="0" err="1">
                  <a:solidFill>
                    <a:schemeClr val="bg1"/>
                  </a:solidFill>
                </a:rPr>
                <a:t>self,arg</a:t>
              </a:r>
              <a:r>
                <a:rPr lang="es-MX" dirty="0">
                  <a:solidFill>
                    <a:schemeClr val="bg1"/>
                  </a:solidFill>
                </a:rPr>
                <a:t>)</a:t>
              </a:r>
            </a:p>
            <a:p>
              <a:r>
                <a:rPr lang="es-MX" dirty="0" err="1">
                  <a:solidFill>
                    <a:schemeClr val="bg1"/>
                  </a:solidFill>
                </a:rPr>
                <a:t>deleteObserver</a:t>
              </a:r>
              <a:r>
                <a:rPr lang="es-MX" dirty="0">
                  <a:solidFill>
                    <a:schemeClr val="bg1"/>
                  </a:solidFill>
                </a:rPr>
                <a:t>()</a:t>
              </a:r>
            </a:p>
            <a:p>
              <a:r>
                <a:rPr lang="es-MX" dirty="0" err="1">
                  <a:solidFill>
                    <a:schemeClr val="bg1"/>
                  </a:solidFill>
                </a:rPr>
                <a:t>setChange</a:t>
              </a:r>
              <a:r>
                <a:rPr lang="es-MX" dirty="0">
                  <a:solidFill>
                    <a:schemeClr val="bg1"/>
                  </a:solidFill>
                </a:rPr>
                <a:t>()</a:t>
              </a:r>
            </a:p>
            <a:p>
              <a:r>
                <a:rPr lang="es-MX" dirty="0" err="1">
                  <a:solidFill>
                    <a:schemeClr val="bg1"/>
                  </a:solidFill>
                </a:rPr>
                <a:t>clearChanged</a:t>
              </a:r>
              <a:r>
                <a:rPr lang="es-MX" dirty="0">
                  <a:solidFill>
                    <a:schemeClr val="bg1"/>
                  </a:solidFill>
                </a:rPr>
                <a:t>()</a:t>
              </a:r>
            </a:p>
            <a:p>
              <a:r>
                <a:rPr lang="es-MX" dirty="0" err="1">
                  <a:solidFill>
                    <a:schemeClr val="bg1"/>
                  </a:solidFill>
                </a:rPr>
                <a:t>hasChanged</a:t>
              </a:r>
              <a:r>
                <a:rPr lang="es-MX" dirty="0">
                  <a:solidFill>
                    <a:schemeClr val="bg1"/>
                  </a:solidFill>
                </a:rPr>
                <a:t>()</a:t>
              </a:r>
            </a:p>
            <a:p>
              <a:r>
                <a:rPr lang="es-MX" dirty="0" err="1">
                  <a:solidFill>
                    <a:schemeClr val="bg1"/>
                  </a:solidFill>
                </a:rPr>
                <a:t>countObservabers</a:t>
              </a:r>
              <a:r>
                <a:rPr lang="es-MX" dirty="0">
                  <a:solidFill>
                    <a:schemeClr val="bg1"/>
                  </a:solidFill>
                </a:rPr>
                <a:t>()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synchronize(Observable,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 "</a:t>
              </a:r>
              <a:r>
                <a:rPr lang="en-US" dirty="0" err="1">
                  <a:solidFill>
                    <a:schemeClr val="bg1"/>
                  </a:solidFill>
                </a:rPr>
                <a:t>addObserver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deleteObserver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deleteObservers</a:t>
              </a:r>
              <a:r>
                <a:rPr lang="en-US" dirty="0">
                  <a:solidFill>
                    <a:schemeClr val="bg1"/>
                  </a:solidFill>
                </a:rPr>
                <a:t> " +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 "</a:t>
              </a:r>
              <a:r>
                <a:rPr lang="en-US" dirty="0" err="1">
                  <a:solidFill>
                    <a:schemeClr val="bg1"/>
                  </a:solidFill>
                </a:rPr>
                <a:t>setChanged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clearChanged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 err="1">
                  <a:solidFill>
                    <a:schemeClr val="bg1"/>
                  </a:solidFill>
                </a:rPr>
                <a:t>hasChanged</a:t>
              </a:r>
              <a:r>
                <a:rPr lang="en-US" dirty="0">
                  <a:solidFill>
                    <a:schemeClr val="bg1"/>
                  </a:solidFill>
                </a:rPr>
                <a:t> " +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 "</a:t>
              </a:r>
              <a:r>
                <a:rPr lang="en-US" dirty="0" err="1">
                  <a:solidFill>
                    <a:schemeClr val="bg1"/>
                  </a:solidFill>
                </a:rPr>
                <a:t>countObservers</a:t>
              </a:r>
              <a:r>
                <a:rPr lang="en-US" dirty="0">
                  <a:solidFill>
                    <a:schemeClr val="bg1"/>
                  </a:solidFill>
                </a:rPr>
                <a:t>")</a:t>
              </a:r>
              <a:endParaRPr lang="es-MX" dirty="0">
                <a:solidFill>
                  <a:schemeClr val="bg1"/>
                </a:solidFill>
              </a:endParaRPr>
            </a:p>
            <a:p>
              <a:endParaRPr lang="es-MX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120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386</TotalTime>
  <Words>491</Words>
  <Application>Microsoft Office PowerPoint</Application>
  <PresentationFormat>Panorámica</PresentationFormat>
  <Paragraphs>66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Calisto MT</vt:lpstr>
      <vt:lpstr>Consolas</vt:lpstr>
      <vt:lpstr>Lato</vt:lpstr>
      <vt:lpstr>Trebuchet MS</vt:lpstr>
      <vt:lpstr>Wingdings 2</vt:lpstr>
      <vt:lpstr>Pizarra</vt:lpstr>
      <vt:lpstr>Observer </vt:lpstr>
      <vt:lpstr>Se define :</vt:lpstr>
      <vt:lpstr>Presentación de PowerPoint</vt:lpstr>
      <vt:lpstr>Presentación de PowerPoint</vt:lpstr>
      <vt:lpstr>Presentación de PowerPoint</vt:lpstr>
      <vt:lpstr>Aplicación</vt:lpstr>
      <vt:lpstr>  Subject: Conoce a sus observadores, Proporciona una Interfaz para que se suscriban los objetos Observer.  Observer: Define una interfaz para actualizar los objetos que deben ser notificados de cambios en el objeto Subject.  ConcreteSubject: Guarda el estado de interes para los objetos ConcreteObserver, Envia una notificacion a sus observadores cuando cambia su estado.  ConcreteObserver: Mantiene una referencia a un objeto ConcreteSubject, Guarda el estado que deberia permanecer sincronizado con el objeto observado, Implementa la interfaz Observer para mantener su estado consistente con el objeto observado.</vt:lpstr>
      <vt:lpstr>Ventajas y desventajas</vt:lpstr>
      <vt:lpstr>Presentación de PowerPoint</vt:lpstr>
      <vt:lpstr>Presentación de PowerPoint</vt:lpstr>
      <vt:lpstr>Codigo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</dc:title>
  <dc:creator>Estefania Sosa Garcia</dc:creator>
  <cp:lastModifiedBy>Estefania Sosa Garcia</cp:lastModifiedBy>
  <cp:revision>18</cp:revision>
  <dcterms:created xsi:type="dcterms:W3CDTF">2018-02-21T19:51:30Z</dcterms:created>
  <dcterms:modified xsi:type="dcterms:W3CDTF">2018-02-28T21:22:44Z</dcterms:modified>
</cp:coreProperties>
</file>