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81" r:id="rId6"/>
    <p:sldId id="282" r:id="rId7"/>
    <p:sldId id="268" r:id="rId8"/>
    <p:sldId id="269" r:id="rId9"/>
    <p:sldId id="260" r:id="rId10"/>
    <p:sldId id="262" r:id="rId11"/>
    <p:sldId id="270" r:id="rId12"/>
    <p:sldId id="271" r:id="rId13"/>
    <p:sldId id="272" r:id="rId14"/>
    <p:sldId id="273" r:id="rId15"/>
    <p:sldId id="274" r:id="rId16"/>
    <p:sldId id="263" r:id="rId17"/>
    <p:sldId id="275" r:id="rId18"/>
    <p:sldId id="276" r:id="rId19"/>
    <p:sldId id="267" r:id="rId20"/>
    <p:sldId id="277" r:id="rId21"/>
    <p:sldId id="278" r:id="rId22"/>
    <p:sldId id="279" r:id="rId23"/>
    <p:sldId id="280" r:id="rId24"/>
    <p:sldId id="283" r:id="rId25"/>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p:restoredTop sz="94565"/>
  </p:normalViewPr>
  <p:slideViewPr>
    <p:cSldViewPr snapToGrid="0">
      <p:cViewPr varScale="1">
        <p:scale>
          <a:sx n="102" d="100"/>
          <a:sy n="102"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5/16/24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07101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5/16/24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92700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5/16/24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0070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5/16/24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9162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5/16/24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55890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5/16/24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0107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5/16/24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56019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5/16/24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73917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5/16/24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87995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5/16/24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414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5/16/24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52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5/16/24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56803315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ightbulb idea concept">
            <a:extLst>
              <a:ext uri="{FF2B5EF4-FFF2-40B4-BE49-F238E27FC236}">
                <a16:creationId xmlns:a16="http://schemas.microsoft.com/office/drawing/2014/main" id="{DC7F00F7-D495-C02A-DD07-AC94B68EE3D5}"/>
              </a:ext>
            </a:extLst>
          </p:cNvPr>
          <p:cNvPicPr>
            <a:picLocks noChangeAspect="1"/>
          </p:cNvPicPr>
          <p:nvPr/>
        </p:nvPicPr>
        <p:blipFill rotWithShape="1">
          <a:blip r:embed="rId2">
            <a:alphaModFix amt="50000"/>
          </a:blip>
          <a:srcRect r="-1" b="15708"/>
          <a:stretch/>
        </p:blipFill>
        <p:spPr>
          <a:xfrm>
            <a:off x="0" y="-581"/>
            <a:ext cx="12188930" cy="6857990"/>
          </a:xfrm>
          <a:prstGeom prst="rect">
            <a:avLst/>
          </a:prstGeom>
        </p:spPr>
      </p:pic>
      <p:sp>
        <p:nvSpPr>
          <p:cNvPr id="2" name="Title 1">
            <a:extLst>
              <a:ext uri="{FF2B5EF4-FFF2-40B4-BE49-F238E27FC236}">
                <a16:creationId xmlns:a16="http://schemas.microsoft.com/office/drawing/2014/main" id="{1B4F733F-338C-C691-FB5E-0112DBBECDF1}"/>
              </a:ext>
            </a:extLst>
          </p:cNvPr>
          <p:cNvSpPr>
            <a:spLocks noGrp="1"/>
          </p:cNvSpPr>
          <p:nvPr>
            <p:ph type="ctrTitle"/>
          </p:nvPr>
        </p:nvSpPr>
        <p:spPr>
          <a:xfrm>
            <a:off x="1524000" y="1122363"/>
            <a:ext cx="9144000" cy="3063240"/>
          </a:xfrm>
        </p:spPr>
        <p:txBody>
          <a:bodyPr>
            <a:normAutofit fontScale="90000"/>
          </a:bodyPr>
          <a:lstStyle/>
          <a:p>
            <a:pPr algn="ctr"/>
            <a:r>
              <a:rPr lang="en-VN" sz="10800" dirty="0"/>
              <a:t>SƠ LƯỢC VỀ Github, Unit test và code style</a:t>
            </a:r>
          </a:p>
        </p:txBody>
      </p:sp>
      <p:sp>
        <p:nvSpPr>
          <p:cNvPr id="3" name="Subtitle 2">
            <a:extLst>
              <a:ext uri="{FF2B5EF4-FFF2-40B4-BE49-F238E27FC236}">
                <a16:creationId xmlns:a16="http://schemas.microsoft.com/office/drawing/2014/main" id="{A6DB9080-957C-1C40-D2E2-E872A7BA1370}"/>
              </a:ext>
            </a:extLst>
          </p:cNvPr>
          <p:cNvSpPr>
            <a:spLocks noGrp="1"/>
          </p:cNvSpPr>
          <p:nvPr>
            <p:ph type="subTitle" idx="1"/>
          </p:nvPr>
        </p:nvSpPr>
        <p:spPr>
          <a:xfrm>
            <a:off x="6997874" y="4546042"/>
            <a:ext cx="4575048" cy="1739569"/>
          </a:xfrm>
        </p:spPr>
        <p:txBody>
          <a:bodyPr>
            <a:normAutofit/>
          </a:bodyPr>
          <a:lstStyle/>
          <a:p>
            <a:pPr algn="ctr"/>
            <a:r>
              <a:rPr lang="en-VN" dirty="0">
                <a:latin typeface="Times New Roman" panose="02020603050405020304" pitchFamily="18" charset="0"/>
                <a:cs typeface="Times New Roman" panose="02020603050405020304" pitchFamily="18" charset="0"/>
              </a:rPr>
              <a:t>Nhóm 04: Nguyễn Quốc Anh  </a:t>
            </a:r>
          </a:p>
          <a:p>
            <a:pPr algn="ctr"/>
            <a:r>
              <a:rPr lang="en-VN" dirty="0">
                <a:latin typeface="Times New Roman" panose="02020603050405020304" pitchFamily="18" charset="0"/>
                <a:cs typeface="Times New Roman" panose="02020603050405020304" pitchFamily="18" charset="0"/>
              </a:rPr>
              <a:t>            Bùi Chí Cường</a:t>
            </a:r>
          </a:p>
        </p:txBody>
      </p:sp>
      <p:sp>
        <p:nvSpPr>
          <p:cNvPr id="1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865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5EB8-B9D4-4A0E-BCF2-4CEEEC6EF0DD}"/>
              </a:ext>
            </a:extLst>
          </p:cNvPr>
          <p:cNvSpPr>
            <a:spLocks noGrp="1"/>
          </p:cNvSpPr>
          <p:nvPr>
            <p:ph type="title"/>
          </p:nvPr>
        </p:nvSpPr>
        <p:spPr/>
        <p:txBody>
          <a:bodyPr>
            <a:normAutofit/>
          </a:bodyPr>
          <a:lstStyle/>
          <a:p>
            <a:r>
              <a:rPr lang="en-VN" sz="3800" dirty="0">
                <a:latin typeface="Times New Roman" panose="02020603050405020304" pitchFamily="18" charset="0"/>
                <a:cs typeface="Times New Roman" panose="02020603050405020304" pitchFamily="18" charset="0"/>
              </a:rPr>
              <a:t>VII. CÁC CHUẨN HÌNH THỨC VÀ NGỮ NGHĨA</a:t>
            </a:r>
            <a:endParaRPr lang="en-VN" sz="3800" dirty="0"/>
          </a:p>
        </p:txBody>
      </p:sp>
      <p:sp>
        <p:nvSpPr>
          <p:cNvPr id="3" name="Content Placeholder 2">
            <a:extLst>
              <a:ext uri="{FF2B5EF4-FFF2-40B4-BE49-F238E27FC236}">
                <a16:creationId xmlns:a16="http://schemas.microsoft.com/office/drawing/2014/main" id="{6BC3699F-6FF0-7518-D214-EEC39981F969}"/>
              </a:ext>
            </a:extLst>
          </p:cNvPr>
          <p:cNvSpPr>
            <a:spLocks noGrp="1"/>
          </p:cNvSpPr>
          <p:nvPr>
            <p:ph idx="1"/>
          </p:nvPr>
        </p:nvSpPr>
        <p:spPr/>
        <p:txBody>
          <a:bodyPr/>
          <a:lstStyle/>
          <a:p>
            <a:r>
              <a:rPr lang="en-VN" dirty="0">
                <a:latin typeface="Times New Roman" panose="02020603050405020304" pitchFamily="18" charset="0"/>
                <a:cs typeface="Times New Roman" panose="02020603050405020304" pitchFamily="18" charset="0"/>
              </a:rPr>
              <a:t>Chuẩn hình thức:</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trắng</a:t>
            </a:r>
            <a:r>
              <a:rPr lang="en-US" sz="2000" dirty="0">
                <a:latin typeface="Times New Roman" panose="02020603050405020304" pitchFamily="18" charset="0"/>
                <a:cs typeface="Times New Roman" panose="02020603050405020304" pitchFamily="18" charset="0"/>
              </a:rPr>
              <a:t>.</a:t>
            </a:r>
            <a:endParaRPr lang="en-V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4846625-09B5-0720-5AD5-2B60D9AD9443}"/>
              </a:ext>
            </a:extLst>
          </p:cNvPr>
          <p:cNvPicPr>
            <a:picLocks noChangeAspect="1"/>
          </p:cNvPicPr>
          <p:nvPr/>
        </p:nvPicPr>
        <p:blipFill>
          <a:blip r:embed="rId2"/>
          <a:stretch>
            <a:fillRect/>
          </a:stretch>
        </p:blipFill>
        <p:spPr>
          <a:xfrm>
            <a:off x="1019488" y="3244850"/>
            <a:ext cx="4254500" cy="368300"/>
          </a:xfrm>
          <a:prstGeom prst="rect">
            <a:avLst/>
          </a:prstGeom>
        </p:spPr>
      </p:pic>
      <p:pic>
        <p:nvPicPr>
          <p:cNvPr id="5" name="Picture 4">
            <a:extLst>
              <a:ext uri="{FF2B5EF4-FFF2-40B4-BE49-F238E27FC236}">
                <a16:creationId xmlns:a16="http://schemas.microsoft.com/office/drawing/2014/main" id="{D911B433-0EC9-419D-4F21-4F92C25B66CA}"/>
              </a:ext>
            </a:extLst>
          </p:cNvPr>
          <p:cNvPicPr>
            <a:picLocks noChangeAspect="1"/>
          </p:cNvPicPr>
          <p:nvPr/>
        </p:nvPicPr>
        <p:blipFill>
          <a:blip r:embed="rId3"/>
          <a:stretch>
            <a:fillRect/>
          </a:stretch>
        </p:blipFill>
        <p:spPr>
          <a:xfrm>
            <a:off x="1019488" y="4560316"/>
            <a:ext cx="4254500" cy="368300"/>
          </a:xfrm>
          <a:prstGeom prst="rect">
            <a:avLst/>
          </a:prstGeom>
        </p:spPr>
      </p:pic>
      <p:sp>
        <p:nvSpPr>
          <p:cNvPr id="6" name="TextBox 5">
            <a:extLst>
              <a:ext uri="{FF2B5EF4-FFF2-40B4-BE49-F238E27FC236}">
                <a16:creationId xmlns:a16="http://schemas.microsoft.com/office/drawing/2014/main" id="{FE54059B-9557-D592-CAD0-3EBFC28817A3}"/>
              </a:ext>
            </a:extLst>
          </p:cNvPr>
          <p:cNvSpPr txBox="1"/>
          <p:nvPr/>
        </p:nvSpPr>
        <p:spPr>
          <a:xfrm>
            <a:off x="2382592" y="3886678"/>
            <a:ext cx="1094705" cy="400110"/>
          </a:xfrm>
          <a:prstGeom prst="rect">
            <a:avLst/>
          </a:prstGeom>
          <a:noFill/>
        </p:spPr>
        <p:txBody>
          <a:bodyPr wrap="square" rtlCol="0">
            <a:spAutoFit/>
          </a:bodyPr>
          <a:lstStyle/>
          <a:p>
            <a:r>
              <a:rPr lang="en-VN" sz="2000" dirty="0">
                <a:latin typeface="Times New Roman" panose="02020603050405020304" pitchFamily="18" charset="0"/>
                <a:cs typeface="Times New Roman" panose="02020603050405020304" pitchFamily="18" charset="0"/>
              </a:rPr>
              <a:t>Sai</a:t>
            </a:r>
          </a:p>
        </p:txBody>
      </p:sp>
      <p:sp>
        <p:nvSpPr>
          <p:cNvPr id="7" name="TextBox 6">
            <a:extLst>
              <a:ext uri="{FF2B5EF4-FFF2-40B4-BE49-F238E27FC236}">
                <a16:creationId xmlns:a16="http://schemas.microsoft.com/office/drawing/2014/main" id="{DDD1595B-0A11-88EA-9EC3-C11B7C571272}"/>
              </a:ext>
            </a:extLst>
          </p:cNvPr>
          <p:cNvSpPr txBox="1"/>
          <p:nvPr/>
        </p:nvSpPr>
        <p:spPr>
          <a:xfrm>
            <a:off x="2382592" y="5354925"/>
            <a:ext cx="1094705" cy="400110"/>
          </a:xfrm>
          <a:prstGeom prst="rect">
            <a:avLst/>
          </a:prstGeom>
          <a:noFill/>
        </p:spPr>
        <p:txBody>
          <a:bodyPr wrap="square" rtlCol="0">
            <a:spAutoFit/>
          </a:bodyPr>
          <a:lstStyle/>
          <a:p>
            <a:r>
              <a:rPr lang="en-VN" sz="2000" dirty="0">
                <a:latin typeface="Times New Roman" panose="02020603050405020304" pitchFamily="18" charset="0"/>
                <a:cs typeface="Times New Roman" panose="02020603050405020304" pitchFamily="18" charset="0"/>
              </a:rPr>
              <a:t>Đúng</a:t>
            </a:r>
          </a:p>
        </p:txBody>
      </p:sp>
      <p:pic>
        <p:nvPicPr>
          <p:cNvPr id="8" name="Picture 7">
            <a:extLst>
              <a:ext uri="{FF2B5EF4-FFF2-40B4-BE49-F238E27FC236}">
                <a16:creationId xmlns:a16="http://schemas.microsoft.com/office/drawing/2014/main" id="{518FDEBD-03B3-B733-7EFD-BF56CFB423ED}"/>
              </a:ext>
            </a:extLst>
          </p:cNvPr>
          <p:cNvPicPr>
            <a:picLocks noChangeAspect="1"/>
          </p:cNvPicPr>
          <p:nvPr/>
        </p:nvPicPr>
        <p:blipFill>
          <a:blip r:embed="rId4"/>
          <a:stretch>
            <a:fillRect/>
          </a:stretch>
        </p:blipFill>
        <p:spPr>
          <a:xfrm>
            <a:off x="6253097" y="3162934"/>
            <a:ext cx="4254500" cy="1765681"/>
          </a:xfrm>
          <a:prstGeom prst="rect">
            <a:avLst/>
          </a:prstGeom>
        </p:spPr>
      </p:pic>
    </p:spTree>
    <p:extLst>
      <p:ext uri="{BB962C8B-B14F-4D97-AF65-F5344CB8AC3E}">
        <p14:creationId xmlns:p14="http://schemas.microsoft.com/office/powerpoint/2010/main" val="3490096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5EB8-B9D4-4A0E-BCF2-4CEEEC6EF0DD}"/>
              </a:ext>
            </a:extLst>
          </p:cNvPr>
          <p:cNvSpPr>
            <a:spLocks noGrp="1"/>
          </p:cNvSpPr>
          <p:nvPr>
            <p:ph type="title"/>
          </p:nvPr>
        </p:nvSpPr>
        <p:spPr/>
        <p:txBody>
          <a:bodyPr>
            <a:normAutofit/>
          </a:bodyPr>
          <a:lstStyle/>
          <a:p>
            <a:r>
              <a:rPr lang="en-VN" sz="3800" dirty="0">
                <a:latin typeface="Times New Roman" panose="02020603050405020304" pitchFamily="18" charset="0"/>
                <a:cs typeface="Times New Roman" panose="02020603050405020304" pitchFamily="18" charset="0"/>
              </a:rPr>
              <a:t>VII. CÁC CHUẨN HÌNH THỨC VÀ NGỮ NGHĨA</a:t>
            </a:r>
            <a:endParaRPr lang="en-VN" sz="3800" dirty="0"/>
          </a:p>
        </p:txBody>
      </p:sp>
      <p:sp>
        <p:nvSpPr>
          <p:cNvPr id="3" name="Content Placeholder 2">
            <a:extLst>
              <a:ext uri="{FF2B5EF4-FFF2-40B4-BE49-F238E27FC236}">
                <a16:creationId xmlns:a16="http://schemas.microsoft.com/office/drawing/2014/main" id="{6BC3699F-6FF0-7518-D214-EEC39981F969}"/>
              </a:ext>
            </a:extLst>
          </p:cNvPr>
          <p:cNvSpPr>
            <a:spLocks noGrp="1"/>
          </p:cNvSpPr>
          <p:nvPr>
            <p:ph idx="1"/>
          </p:nvPr>
        </p:nvSpPr>
        <p:spPr/>
        <p:txBody>
          <a:bodyPr/>
          <a:lstStyle/>
          <a:p>
            <a:r>
              <a:rPr lang="en-VN" dirty="0">
                <a:latin typeface="Times New Roman" panose="02020603050405020304" pitchFamily="18" charset="0"/>
                <a:cs typeface="Times New Roman" panose="02020603050405020304" pitchFamily="18" charset="0"/>
              </a:rPr>
              <a:t>Chuẩn hình thức:</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ngoặc</a:t>
            </a:r>
            <a:r>
              <a:rPr lang="en-US" sz="2000" dirty="0">
                <a:latin typeface="Times New Roman" panose="02020603050405020304" pitchFamily="18" charset="0"/>
                <a:cs typeface="Times New Roman" panose="02020603050405020304" pitchFamily="18" charset="0"/>
              </a:rPr>
              <a:t>.</a:t>
            </a:r>
            <a:endParaRPr lang="en-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E54059B-9557-D592-CAD0-3EBFC28817A3}"/>
              </a:ext>
            </a:extLst>
          </p:cNvPr>
          <p:cNvSpPr txBox="1"/>
          <p:nvPr/>
        </p:nvSpPr>
        <p:spPr>
          <a:xfrm>
            <a:off x="2595091" y="5354925"/>
            <a:ext cx="1094705" cy="400110"/>
          </a:xfrm>
          <a:prstGeom prst="rect">
            <a:avLst/>
          </a:prstGeom>
          <a:noFill/>
        </p:spPr>
        <p:txBody>
          <a:bodyPr wrap="square" rtlCol="0">
            <a:spAutoFit/>
          </a:bodyPr>
          <a:lstStyle/>
          <a:p>
            <a:r>
              <a:rPr lang="en-VN" sz="2000" dirty="0">
                <a:latin typeface="Times New Roman" panose="02020603050405020304" pitchFamily="18" charset="0"/>
                <a:cs typeface="Times New Roman" panose="02020603050405020304" pitchFamily="18" charset="0"/>
              </a:rPr>
              <a:t>Sai</a:t>
            </a:r>
          </a:p>
        </p:txBody>
      </p:sp>
      <p:sp>
        <p:nvSpPr>
          <p:cNvPr id="7" name="TextBox 6">
            <a:extLst>
              <a:ext uri="{FF2B5EF4-FFF2-40B4-BE49-F238E27FC236}">
                <a16:creationId xmlns:a16="http://schemas.microsoft.com/office/drawing/2014/main" id="{DDD1595B-0A11-88EA-9EC3-C11B7C571272}"/>
              </a:ext>
            </a:extLst>
          </p:cNvPr>
          <p:cNvSpPr txBox="1"/>
          <p:nvPr/>
        </p:nvSpPr>
        <p:spPr>
          <a:xfrm>
            <a:off x="7733122" y="5354925"/>
            <a:ext cx="1094705" cy="400110"/>
          </a:xfrm>
          <a:prstGeom prst="rect">
            <a:avLst/>
          </a:prstGeom>
          <a:noFill/>
        </p:spPr>
        <p:txBody>
          <a:bodyPr wrap="square" rtlCol="0">
            <a:spAutoFit/>
          </a:bodyPr>
          <a:lstStyle/>
          <a:p>
            <a:r>
              <a:rPr lang="en-VN" sz="2000" dirty="0">
                <a:latin typeface="Times New Roman" panose="02020603050405020304" pitchFamily="18" charset="0"/>
                <a:cs typeface="Times New Roman" panose="02020603050405020304" pitchFamily="18" charset="0"/>
              </a:rPr>
              <a:t>Đúng</a:t>
            </a:r>
          </a:p>
        </p:txBody>
      </p:sp>
      <p:pic>
        <p:nvPicPr>
          <p:cNvPr id="9" name="Picture 8">
            <a:extLst>
              <a:ext uri="{FF2B5EF4-FFF2-40B4-BE49-F238E27FC236}">
                <a16:creationId xmlns:a16="http://schemas.microsoft.com/office/drawing/2014/main" id="{BDEC219B-E6F9-3089-F319-D3B5AA024E1C}"/>
              </a:ext>
            </a:extLst>
          </p:cNvPr>
          <p:cNvPicPr>
            <a:picLocks noChangeAspect="1"/>
          </p:cNvPicPr>
          <p:nvPr/>
        </p:nvPicPr>
        <p:blipFill>
          <a:blip r:embed="rId2"/>
          <a:stretch>
            <a:fillRect/>
          </a:stretch>
        </p:blipFill>
        <p:spPr>
          <a:xfrm>
            <a:off x="1081422" y="3284113"/>
            <a:ext cx="3786792" cy="1832116"/>
          </a:xfrm>
          <a:prstGeom prst="rect">
            <a:avLst/>
          </a:prstGeom>
        </p:spPr>
      </p:pic>
      <p:pic>
        <p:nvPicPr>
          <p:cNvPr id="10" name="Picture 9">
            <a:extLst>
              <a:ext uri="{FF2B5EF4-FFF2-40B4-BE49-F238E27FC236}">
                <a16:creationId xmlns:a16="http://schemas.microsoft.com/office/drawing/2014/main" id="{A8C181DD-E513-8520-8CD8-507A353E05CD}"/>
              </a:ext>
            </a:extLst>
          </p:cNvPr>
          <p:cNvPicPr>
            <a:picLocks noChangeAspect="1"/>
          </p:cNvPicPr>
          <p:nvPr/>
        </p:nvPicPr>
        <p:blipFill>
          <a:blip r:embed="rId3"/>
          <a:stretch>
            <a:fillRect/>
          </a:stretch>
        </p:blipFill>
        <p:spPr>
          <a:xfrm>
            <a:off x="5955838" y="3284113"/>
            <a:ext cx="3613165" cy="1832116"/>
          </a:xfrm>
          <a:prstGeom prst="rect">
            <a:avLst/>
          </a:prstGeom>
        </p:spPr>
      </p:pic>
    </p:spTree>
    <p:extLst>
      <p:ext uri="{BB962C8B-B14F-4D97-AF65-F5344CB8AC3E}">
        <p14:creationId xmlns:p14="http://schemas.microsoft.com/office/powerpoint/2010/main" val="3910538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5EB8-B9D4-4A0E-BCF2-4CEEEC6EF0DD}"/>
              </a:ext>
            </a:extLst>
          </p:cNvPr>
          <p:cNvSpPr>
            <a:spLocks noGrp="1"/>
          </p:cNvSpPr>
          <p:nvPr>
            <p:ph type="title"/>
          </p:nvPr>
        </p:nvSpPr>
        <p:spPr/>
        <p:txBody>
          <a:bodyPr>
            <a:normAutofit/>
          </a:bodyPr>
          <a:lstStyle/>
          <a:p>
            <a:r>
              <a:rPr lang="en-VN" sz="3800" dirty="0">
                <a:latin typeface="Times New Roman" panose="02020603050405020304" pitchFamily="18" charset="0"/>
                <a:cs typeface="Times New Roman" panose="02020603050405020304" pitchFamily="18" charset="0"/>
              </a:rPr>
              <a:t>VII. CÁC CHUẨN HÌNH THỨC VÀ NGỮ NGHĨA</a:t>
            </a:r>
            <a:endParaRPr lang="en-VN" sz="3800" dirty="0"/>
          </a:p>
        </p:txBody>
      </p:sp>
      <p:sp>
        <p:nvSpPr>
          <p:cNvPr id="3" name="Content Placeholder 2">
            <a:extLst>
              <a:ext uri="{FF2B5EF4-FFF2-40B4-BE49-F238E27FC236}">
                <a16:creationId xmlns:a16="http://schemas.microsoft.com/office/drawing/2014/main" id="{6BC3699F-6FF0-7518-D214-EEC39981F969}"/>
              </a:ext>
            </a:extLst>
          </p:cNvPr>
          <p:cNvSpPr>
            <a:spLocks noGrp="1"/>
          </p:cNvSpPr>
          <p:nvPr>
            <p:ph idx="1"/>
          </p:nvPr>
        </p:nvSpPr>
        <p:spPr/>
        <p:txBody>
          <a:bodyPr/>
          <a:lstStyle/>
          <a:p>
            <a:r>
              <a:rPr lang="en-VN" dirty="0">
                <a:latin typeface="Times New Roman" panose="02020603050405020304" pitchFamily="18" charset="0"/>
                <a:cs typeface="Times New Roman" panose="02020603050405020304" pitchFamily="18" charset="0"/>
              </a:rPr>
              <a:t>Chuẩn hình thức:</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a:t>
            </a:r>
            <a:endParaRPr lang="en-V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604D91E-42C4-1F61-5E3B-2A769697509E}"/>
              </a:ext>
            </a:extLst>
          </p:cNvPr>
          <p:cNvPicPr>
            <a:picLocks noChangeAspect="1"/>
          </p:cNvPicPr>
          <p:nvPr/>
        </p:nvPicPr>
        <p:blipFill>
          <a:blip r:embed="rId2"/>
          <a:stretch>
            <a:fillRect/>
          </a:stretch>
        </p:blipFill>
        <p:spPr>
          <a:xfrm>
            <a:off x="838199" y="3052293"/>
            <a:ext cx="5021687" cy="3567447"/>
          </a:xfrm>
          <a:prstGeom prst="rect">
            <a:avLst/>
          </a:prstGeom>
        </p:spPr>
      </p:pic>
    </p:spTree>
    <p:extLst>
      <p:ext uri="{BB962C8B-B14F-4D97-AF65-F5344CB8AC3E}">
        <p14:creationId xmlns:p14="http://schemas.microsoft.com/office/powerpoint/2010/main" val="3317044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5EB8-B9D4-4A0E-BCF2-4CEEEC6EF0DD}"/>
              </a:ext>
            </a:extLst>
          </p:cNvPr>
          <p:cNvSpPr>
            <a:spLocks noGrp="1"/>
          </p:cNvSpPr>
          <p:nvPr>
            <p:ph type="title"/>
          </p:nvPr>
        </p:nvSpPr>
        <p:spPr/>
        <p:txBody>
          <a:bodyPr>
            <a:normAutofit/>
          </a:bodyPr>
          <a:lstStyle/>
          <a:p>
            <a:r>
              <a:rPr lang="en-VN" sz="3800" dirty="0">
                <a:latin typeface="Times New Roman" panose="02020603050405020304" pitchFamily="18" charset="0"/>
                <a:cs typeface="Times New Roman" panose="02020603050405020304" pitchFamily="18" charset="0"/>
              </a:rPr>
              <a:t>VII. CÁC CHUẨN HÌNH THỨC VÀ NGỮ NGHĨA</a:t>
            </a:r>
            <a:endParaRPr lang="en-VN" sz="3800" dirty="0"/>
          </a:p>
        </p:txBody>
      </p:sp>
      <p:sp>
        <p:nvSpPr>
          <p:cNvPr id="3" name="Content Placeholder 2">
            <a:extLst>
              <a:ext uri="{FF2B5EF4-FFF2-40B4-BE49-F238E27FC236}">
                <a16:creationId xmlns:a16="http://schemas.microsoft.com/office/drawing/2014/main" id="{6BC3699F-6FF0-7518-D214-EEC39981F969}"/>
              </a:ext>
            </a:extLst>
          </p:cNvPr>
          <p:cNvSpPr>
            <a:spLocks noGrp="1"/>
          </p:cNvSpPr>
          <p:nvPr>
            <p:ph idx="1"/>
          </p:nvPr>
        </p:nvSpPr>
        <p:spPr/>
        <p:txBody>
          <a:bodyPr>
            <a:normAutofit/>
          </a:bodyPr>
          <a:lstStyle/>
          <a:p>
            <a:pPr algn="just"/>
            <a:r>
              <a:rPr lang="en-VN" dirty="0">
                <a:latin typeface="Times New Roman" panose="02020603050405020304" pitchFamily="18" charset="0"/>
                <a:cs typeface="Times New Roman" panose="02020603050405020304" pitchFamily="18" charset="0"/>
              </a:rPr>
              <a:t>Chuẩn hình thức:</a:t>
            </a:r>
          </a:p>
          <a:p>
            <a:pPr algn="just"/>
            <a:r>
              <a:rPr lang="vi-VN" sz="2000" dirty="0">
                <a:latin typeface="Times New Roman" panose="02020603050405020304" pitchFamily="18" charset="0"/>
                <a:cs typeface="Times New Roman" panose="02020603050405020304" pitchFamily="18" charset="0"/>
              </a:rPr>
              <a:t>While Space (dòng trống) : Các dòng code có quan hệ với nhau gom lại thành 1 khối, 2 dòng code có mối quan hệ khác nhau thì có 1 While Space để dễ phân biệt.</a:t>
            </a:r>
          </a:p>
          <a:p>
            <a:pPr algn="just"/>
            <a:r>
              <a:rPr lang="vi-VN" sz="2000" dirty="0">
                <a:latin typeface="Times New Roman" panose="02020603050405020304" pitchFamily="18" charset="0"/>
                <a:cs typeface="Times New Roman" panose="02020603050405020304" pitchFamily="18" charset="0"/>
              </a:rPr>
              <a:t>Quy ước đặt tên : các chữ cái mỗi từ sẽ ghi hoa ( Flower not flower).</a:t>
            </a:r>
          </a:p>
          <a:p>
            <a:pPr algn="just"/>
            <a:r>
              <a:rPr lang="vi-VN" sz="2000" dirty="0">
                <a:latin typeface="Times New Roman" panose="02020603050405020304" pitchFamily="18" charset="0"/>
                <a:cs typeface="Times New Roman" panose="02020603050405020304" pitchFamily="18" charset="0"/>
              </a:rPr>
              <a:t>Các khối comments: Các khối comment được thụt lề cùng cấp với code quanh nó. Có thể là dạng /* ... * /, // ...., và các dòng tiếp theo phải bắt đầu bằng dấu * thẳng hành với dấy * ở dòng trước.</a:t>
            </a:r>
          </a:p>
          <a:p>
            <a:pPr algn="just"/>
            <a:r>
              <a:rPr lang="vi-VN" sz="2000" dirty="0">
                <a:latin typeface="Times New Roman" panose="02020603050405020304" pitchFamily="18" charset="0"/>
                <a:cs typeface="Times New Roman" panose="02020603050405020304" pitchFamily="18" charset="0"/>
              </a:rPr>
              <a:t>Đặt tên class, interface, abstract class: hạn chế viết tắt và đặt tên khó hiểu, tên package đặt hoàn toàn bằng chữ thường.</a:t>
            </a:r>
          </a:p>
          <a:p>
            <a:pPr algn="just"/>
            <a:r>
              <a:rPr lang="vi-VN" sz="2000" dirty="0">
                <a:latin typeface="Times New Roman" panose="02020603050405020304" pitchFamily="18" charset="0"/>
                <a:cs typeface="Times New Roman" panose="02020603050405020304" pitchFamily="18" charset="0"/>
              </a:rPr>
              <a:t>Hạn chế 1 dòng code quá nhiều kí tự (tối đa 80 là hợp lý nhất).</a:t>
            </a:r>
          </a:p>
          <a:p>
            <a:pPr marL="0" indent="0" algn="just">
              <a:buNone/>
            </a:pPr>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80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5EB8-B9D4-4A0E-BCF2-4CEEEC6EF0DD}"/>
              </a:ext>
            </a:extLst>
          </p:cNvPr>
          <p:cNvSpPr>
            <a:spLocks noGrp="1"/>
          </p:cNvSpPr>
          <p:nvPr>
            <p:ph type="title"/>
          </p:nvPr>
        </p:nvSpPr>
        <p:spPr/>
        <p:txBody>
          <a:bodyPr>
            <a:normAutofit/>
          </a:bodyPr>
          <a:lstStyle/>
          <a:p>
            <a:r>
              <a:rPr lang="en-VN" sz="3800" dirty="0">
                <a:latin typeface="Times New Roman" panose="02020603050405020304" pitchFamily="18" charset="0"/>
                <a:cs typeface="Times New Roman" panose="02020603050405020304" pitchFamily="18" charset="0"/>
              </a:rPr>
              <a:t>VII. CÁC CHUẨN HÌNH THỨC VÀ NGỮ NGHĨA</a:t>
            </a:r>
            <a:endParaRPr lang="en-VN" sz="3800" dirty="0"/>
          </a:p>
        </p:txBody>
      </p:sp>
      <p:sp>
        <p:nvSpPr>
          <p:cNvPr id="3" name="Content Placeholder 2">
            <a:extLst>
              <a:ext uri="{FF2B5EF4-FFF2-40B4-BE49-F238E27FC236}">
                <a16:creationId xmlns:a16="http://schemas.microsoft.com/office/drawing/2014/main" id="{6BC3699F-6FF0-7518-D214-EEC39981F969}"/>
              </a:ext>
            </a:extLst>
          </p:cNvPr>
          <p:cNvSpPr>
            <a:spLocks noGrp="1"/>
          </p:cNvSpPr>
          <p:nvPr>
            <p:ph idx="1"/>
          </p:nvPr>
        </p:nvSpPr>
        <p:spPr/>
        <p:txBody>
          <a:bodyPr>
            <a:normAutofit/>
          </a:bodyPr>
          <a:lstStyle/>
          <a:p>
            <a:pPr algn="just"/>
            <a:r>
              <a:rPr lang="en-VN" dirty="0">
                <a:latin typeface="Times New Roman" panose="02020603050405020304" pitchFamily="18" charset="0"/>
                <a:cs typeface="Times New Roman" panose="02020603050405020304" pitchFamily="18" charset="0"/>
              </a:rPr>
              <a:t>Chuẩn ngữ nghĩa:</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p>
          <a:p>
            <a:pPr algn="just"/>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Mọi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a:t>
            </a:r>
            <a:r>
              <a:rPr lang="en-US" sz="2000" dirty="0">
                <a:latin typeface="Times New Roman" panose="02020603050405020304" pitchFamily="18" charset="0"/>
                <a:cs typeface="Times New Roman" panose="02020603050405020304" pitchFamily="18" charset="0"/>
              </a:rPr>
              <a:t> rang </a:t>
            </a:r>
            <a:r>
              <a:rPr lang="en-US" sz="2000" dirty="0" err="1">
                <a:latin typeface="Times New Roman" panose="02020603050405020304" pitchFamily="18" charset="0"/>
                <a:cs typeface="Times New Roman" panose="02020603050405020304" pitchFamily="18" charset="0"/>
              </a:rPr>
              <a:t>chung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dung int a, b;(</a:t>
            </a:r>
            <a:r>
              <a:rPr lang="en-US" sz="2000" dirty="0" err="1">
                <a:latin typeface="Times New Roman" panose="02020603050405020304" pitchFamily="18" charset="0"/>
                <a:cs typeface="Times New Roman" panose="02020603050405020304" pitchFamily="18" charset="0"/>
              </a:rPr>
              <a:t>Dù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sai</a:t>
            </a:r>
            <a:r>
              <a:rPr lang="en-US" sz="2000" dirty="0">
                <a:latin typeface="Times New Roman" panose="02020603050405020304" pitchFamily="18" charset="0"/>
                <a:cs typeface="Times New Roman" panose="02020603050405020304" pitchFamily="18" charset="0"/>
              </a:rPr>
              <a:t>)</a:t>
            </a:r>
          </a:p>
          <a:p>
            <a:pPr algn="just"/>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a:t>
            </a:r>
          </a:p>
          <a:p>
            <a:pPr algn="just"/>
            <a:r>
              <a:rPr lang="vi-VN" sz="2000" dirty="0">
                <a:latin typeface="Times New Roman" panose="02020603050405020304" pitchFamily="18" charset="0"/>
                <a:cs typeface="Times New Roman" panose="02020603050405020304" pitchFamily="18" charset="0"/>
              </a:rPr>
              <a:t>Các biến cục bộ không được khai báo theo thói quen đầu khối chứa chúng. Thay vào đó, chúng được khai báo gần với điểm chúng được sử dụng, để giảm thiểu phạm vi của nó.</a:t>
            </a:r>
          </a:p>
          <a:p>
            <a:pPr marL="0" indent="0" algn="just">
              <a:buNone/>
            </a:pPr>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04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5EB8-B9D4-4A0E-BCF2-4CEEEC6EF0DD}"/>
              </a:ext>
            </a:extLst>
          </p:cNvPr>
          <p:cNvSpPr>
            <a:spLocks noGrp="1"/>
          </p:cNvSpPr>
          <p:nvPr>
            <p:ph type="title"/>
          </p:nvPr>
        </p:nvSpPr>
        <p:spPr/>
        <p:txBody>
          <a:bodyPr>
            <a:normAutofit/>
          </a:bodyPr>
          <a:lstStyle/>
          <a:p>
            <a:r>
              <a:rPr lang="en-VN" sz="3800" dirty="0">
                <a:latin typeface="Times New Roman" panose="02020603050405020304" pitchFamily="18" charset="0"/>
                <a:cs typeface="Times New Roman" panose="02020603050405020304" pitchFamily="18" charset="0"/>
              </a:rPr>
              <a:t>VII. CÁC CHUẨN HÌNH THỨC VÀ NGỮ NGHĨA</a:t>
            </a:r>
            <a:endParaRPr lang="en-VN" sz="3800" dirty="0"/>
          </a:p>
        </p:txBody>
      </p:sp>
      <p:sp>
        <p:nvSpPr>
          <p:cNvPr id="3" name="Content Placeholder 2">
            <a:extLst>
              <a:ext uri="{FF2B5EF4-FFF2-40B4-BE49-F238E27FC236}">
                <a16:creationId xmlns:a16="http://schemas.microsoft.com/office/drawing/2014/main" id="{6BC3699F-6FF0-7518-D214-EEC39981F969}"/>
              </a:ext>
            </a:extLst>
          </p:cNvPr>
          <p:cNvSpPr>
            <a:spLocks noGrp="1"/>
          </p:cNvSpPr>
          <p:nvPr>
            <p:ph idx="1"/>
          </p:nvPr>
        </p:nvSpPr>
        <p:spPr/>
        <p:txBody>
          <a:bodyPr>
            <a:normAutofit fontScale="85000" lnSpcReduction="20000"/>
          </a:bodyPr>
          <a:lstStyle/>
          <a:p>
            <a:pPr algn="just"/>
            <a:r>
              <a:rPr lang="en-VN" sz="3300" dirty="0">
                <a:latin typeface="Times New Roman" panose="02020603050405020304" pitchFamily="18" charset="0"/>
                <a:cs typeface="Times New Roman" panose="02020603050405020304" pitchFamily="18" charset="0"/>
              </a:rPr>
              <a:t>Chuẩn ngữ nghĩa:</a:t>
            </a:r>
          </a:p>
          <a:p>
            <a:pPr algn="just">
              <a:buFontTx/>
              <a:buChar char="-"/>
            </a:pPr>
            <a:r>
              <a:rPr lang="en-VN" sz="2400" dirty="0">
                <a:latin typeface="Times New Roman" panose="02020603050405020304" pitchFamily="18" charset="0"/>
                <a:cs typeface="Times New Roman" panose="02020603050405020304" pitchFamily="18" charset="0"/>
              </a:rPr>
              <a:t>Cài đặt phương thức:</a:t>
            </a:r>
          </a:p>
          <a:p>
            <a:pPr algn="just"/>
            <a:r>
              <a:rPr lang="vi-VN" sz="2400" dirty="0">
                <a:latin typeface="Times New Roman" panose="02020603050405020304" pitchFamily="18" charset="0"/>
                <a:cs typeface="Times New Roman" panose="02020603050405020304" pitchFamily="18" charset="0"/>
              </a:rPr>
              <a:t>Khi một đoạn code xuất hiện ở nhiều nơi trong chương trình ta gom các đoạn code đó thành một phương thức: Tiết kiệm thời gian bảo trì, sửa lỗi.</a:t>
            </a:r>
          </a:p>
          <a:p>
            <a:pPr algn="just"/>
            <a:r>
              <a:rPr lang="vi-VN" sz="2400" dirty="0">
                <a:latin typeface="Times New Roman" panose="02020603050405020304" pitchFamily="18" charset="0"/>
                <a:cs typeface="Times New Roman" panose="02020603050405020304" pitchFamily="18" charset="0"/>
              </a:rPr>
              <a:t>Khi trong một phương thức có các đoạn code xử lý phức tạp thì ta nên tách đoạn code phức tạp đó ra thành một phương thức riêng biệt: Dễ dàng theo dõi, debug.</a:t>
            </a:r>
          </a:p>
          <a:p>
            <a:pPr algn="just"/>
            <a:r>
              <a:rPr lang="vi-VN" sz="2400" dirty="0">
                <a:latin typeface="Times New Roman" panose="02020603050405020304" pitchFamily="18" charset="0"/>
                <a:cs typeface="Times New Roman" panose="02020603050405020304" pitchFamily="18" charset="0"/>
              </a:rPr>
              <a:t>Khai báo tham số truyền vào vừa đủ, tránh tình trạng khai báo tham số truyền vào nhưng không sử dụng.</a:t>
            </a:r>
          </a:p>
          <a:p>
            <a:pPr algn="just"/>
            <a:r>
              <a:rPr lang="vi-VN" sz="2400" dirty="0">
                <a:latin typeface="Times New Roman" panose="02020603050405020304" pitchFamily="18" charset="0"/>
                <a:cs typeface="Times New Roman" panose="02020603050405020304" pitchFamily="18" charset="0"/>
              </a:rPr>
              <a:t>Mỗi phương thức chỉ thực hiện một chức năng.</a:t>
            </a:r>
          </a:p>
          <a:p>
            <a:pPr algn="just"/>
            <a:r>
              <a:rPr lang="vi-VN" sz="2400" dirty="0">
                <a:latin typeface="Times New Roman" panose="02020603050405020304" pitchFamily="18" charset="0"/>
                <a:cs typeface="Times New Roman" panose="02020603050405020304" pitchFamily="18" charset="0"/>
              </a:rPr>
              <a:t>Kích thước của một phương thức: Nhiều thí nghiệm cho thấy một phương thức có khoảng từ 50 đến 150 dòng code là hợp lý. </a:t>
            </a:r>
          </a:p>
          <a:p>
            <a:pPr marL="0" indent="0" algn="just">
              <a:buNone/>
            </a:pPr>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758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ABA8-A7ED-F308-701B-3AACA32D7292}"/>
              </a:ext>
            </a:extLst>
          </p:cNvPr>
          <p:cNvSpPr>
            <a:spLocks noGrp="1"/>
          </p:cNvSpPr>
          <p:nvPr>
            <p:ph type="title"/>
          </p:nvPr>
        </p:nvSpPr>
        <p:spPr/>
        <p:txBody>
          <a:bodyPr>
            <a:normAutofit/>
          </a:bodyPr>
          <a:lstStyle/>
          <a:p>
            <a:r>
              <a:rPr lang="en-VN" sz="3800" dirty="0">
                <a:latin typeface="Times New Roman" panose="02020603050405020304" pitchFamily="18" charset="0"/>
                <a:cs typeface="Times New Roman" panose="02020603050405020304" pitchFamily="18" charset="0"/>
              </a:rPr>
              <a:t>VIII. SƠ LƯỢC VỀ UNIT TEST</a:t>
            </a:r>
          </a:p>
        </p:txBody>
      </p:sp>
      <p:sp>
        <p:nvSpPr>
          <p:cNvPr id="3" name="Content Placeholder 2">
            <a:extLst>
              <a:ext uri="{FF2B5EF4-FFF2-40B4-BE49-F238E27FC236}">
                <a16:creationId xmlns:a16="http://schemas.microsoft.com/office/drawing/2014/main" id="{1F653097-8BC3-0080-14BC-259B140905FE}"/>
              </a:ext>
            </a:extLst>
          </p:cNvPr>
          <p:cNvSpPr>
            <a:spLocks noGrp="1"/>
          </p:cNvSpPr>
          <p:nvPr>
            <p:ph idx="1"/>
          </p:nvPr>
        </p:nvSpPr>
        <p:spPr/>
        <p:txBody>
          <a:bodyPr>
            <a:noAutofit/>
          </a:bodyPr>
          <a:lstStyle/>
          <a:p>
            <a:pPr algn="just"/>
            <a:r>
              <a:rPr lang="vi-VN" sz="2000" dirty="0">
                <a:latin typeface="Times New Roman" panose="02020603050405020304" pitchFamily="18" charset="0"/>
                <a:cs typeface="Times New Roman" panose="02020603050405020304" pitchFamily="18" charset="0"/>
              </a:rPr>
              <a:t>Unit Test là một loại kiểm thử phần mềm trong đó các đơn vị hay thành phần riêng lẻ của phần mềm được kiểm thử. Kiểm thử đơn vị được thực hiện trong quá trình phát triển ứng dụng. Mục tiêu của Kiểm thử đơn vị là cô lập một phần code và xác minh tính chính xác của đơn vị đó.</a:t>
            </a:r>
          </a:p>
          <a:p>
            <a:pPr algn="just"/>
            <a:r>
              <a:rPr lang="vi-VN" sz="2000" dirty="0">
                <a:latin typeface="Times New Roman" panose="02020603050405020304" pitchFamily="18" charset="0"/>
                <a:cs typeface="Times New Roman" panose="02020603050405020304" pitchFamily="18" charset="0"/>
              </a:rPr>
              <a:t> Một Unit là một thành phần phần mềm nhỏ nhất mà ta có thể kiểm tra được như các hàm (Function), thủ tục (Procedure), lớp (Class), hoặc các phương thức (Method).</a:t>
            </a:r>
          </a:p>
          <a:p>
            <a:pPr algn="just"/>
            <a:r>
              <a:rPr lang="vi-VN" sz="2000" dirty="0">
                <a:latin typeface="Times New Roman" panose="02020603050405020304" pitchFamily="18" charset="0"/>
                <a:cs typeface="Times New Roman" panose="02020603050405020304" pitchFamily="18" charset="0"/>
              </a:rPr>
              <a:t> Vì Unit được chọn để kiểm tra thường có kích thước nhỏ và chức năng hoạt động đơn giản, chúng ta không khó khăn gì trong việc tổ chức, kiểm tra, ghi nhận và phân tích kết quả kiểm tra nên việc phát hiện lỗi sẽ dễ dàng xác định nguyên nhân và khắc phục cũng tương đối dễ dàng vì chỉ khoanh vùng trong một Unit đang kiểm tra.</a:t>
            </a:r>
          </a:p>
          <a:p>
            <a:pPr algn="just"/>
            <a:r>
              <a:rPr lang="vi-VN" sz="2000" dirty="0">
                <a:latin typeface="Times New Roman" panose="02020603050405020304" pitchFamily="18" charset="0"/>
                <a:cs typeface="Times New Roman" panose="02020603050405020304" pitchFamily="18" charset="0"/>
              </a:rPr>
              <a:t>Mỗi UT sẽ gửi đi một thông điệp và kiểm tra câu trả lời nhận được đúng hay không, bao gồm:</a:t>
            </a:r>
          </a:p>
          <a:p>
            <a:pPr algn="just">
              <a:buFont typeface="Wingdings" pitchFamily="2" charset="2"/>
              <a:buChar char="Ø"/>
            </a:pPr>
            <a:r>
              <a:rPr lang="vi-VN" sz="2000" dirty="0">
                <a:latin typeface="Times New Roman" panose="02020603050405020304" pitchFamily="18" charset="0"/>
                <a:cs typeface="Times New Roman" panose="02020603050405020304" pitchFamily="18" charset="0"/>
              </a:rPr>
              <a:t>Các kết quả trả về mong muốn</a:t>
            </a:r>
          </a:p>
          <a:p>
            <a:pPr algn="just">
              <a:buFont typeface="Wingdings" pitchFamily="2" charset="2"/>
              <a:buChar char="Ø"/>
            </a:pPr>
            <a:r>
              <a:rPr lang="vi-VN" sz="2000" dirty="0">
                <a:latin typeface="Times New Roman" panose="02020603050405020304" pitchFamily="18" charset="0"/>
                <a:cs typeface="Times New Roman" panose="02020603050405020304" pitchFamily="18" charset="0"/>
              </a:rPr>
              <a:t>Các lỗi ngoại lệ mong muốn</a:t>
            </a:r>
          </a:p>
          <a:p>
            <a:pPr algn="just"/>
            <a:endParaRPr lang="vi-VN" sz="2000" dirty="0">
              <a:latin typeface="Times New Roman" panose="02020603050405020304" pitchFamily="18" charset="0"/>
              <a:cs typeface="Times New Roman" panose="02020603050405020304" pitchFamily="18" charset="0"/>
            </a:endParaRPr>
          </a:p>
          <a:p>
            <a:pPr algn="just">
              <a:buFontTx/>
              <a:buChar char="-"/>
            </a:pPr>
            <a:endParaRPr lang="vi-VN" sz="2000" dirty="0">
              <a:latin typeface="Times New Roman" panose="02020603050405020304" pitchFamily="18" charset="0"/>
              <a:cs typeface="Times New Roman" panose="02020603050405020304" pitchFamily="18" charset="0"/>
            </a:endParaRPr>
          </a:p>
          <a:p>
            <a:pPr marL="0" indent="0">
              <a:buNone/>
            </a:pPr>
            <a:endParaRPr lang="en-VN" sz="2000" dirty="0"/>
          </a:p>
        </p:txBody>
      </p:sp>
    </p:spTree>
    <p:extLst>
      <p:ext uri="{BB962C8B-B14F-4D97-AF65-F5344CB8AC3E}">
        <p14:creationId xmlns:p14="http://schemas.microsoft.com/office/powerpoint/2010/main" val="4128730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ABA8-A7ED-F308-701B-3AACA32D7292}"/>
              </a:ext>
            </a:extLst>
          </p:cNvPr>
          <p:cNvSpPr>
            <a:spLocks noGrp="1"/>
          </p:cNvSpPr>
          <p:nvPr>
            <p:ph type="title"/>
          </p:nvPr>
        </p:nvSpPr>
        <p:spPr/>
        <p:txBody>
          <a:bodyPr>
            <a:normAutofit/>
          </a:bodyPr>
          <a:lstStyle/>
          <a:p>
            <a:r>
              <a:rPr lang="en-VN" sz="3800" dirty="0">
                <a:latin typeface="Times New Roman" panose="02020603050405020304" pitchFamily="18" charset="0"/>
                <a:cs typeface="Times New Roman" panose="02020603050405020304" pitchFamily="18" charset="0"/>
              </a:rPr>
              <a:t>VIII. SƠ LƯỢC VỀ UNIT TEST</a:t>
            </a:r>
          </a:p>
        </p:txBody>
      </p:sp>
      <p:sp>
        <p:nvSpPr>
          <p:cNvPr id="3" name="Content Placeholder 2">
            <a:extLst>
              <a:ext uri="{FF2B5EF4-FFF2-40B4-BE49-F238E27FC236}">
                <a16:creationId xmlns:a16="http://schemas.microsoft.com/office/drawing/2014/main" id="{1F653097-8BC3-0080-14BC-259B140905FE}"/>
              </a:ext>
            </a:extLst>
          </p:cNvPr>
          <p:cNvSpPr>
            <a:spLocks noGrp="1"/>
          </p:cNvSpPr>
          <p:nvPr>
            <p:ph idx="1"/>
          </p:nvPr>
        </p:nvSpPr>
        <p:spPr/>
        <p:txBody>
          <a:bodyPr>
            <a:noAutofit/>
          </a:bodyPr>
          <a:lstStyle/>
          <a:p>
            <a:pPr marL="0" indent="0">
              <a:buNone/>
            </a:pPr>
            <a:r>
              <a:rPr lang="en-VN" dirty="0">
                <a:latin typeface="Times New Roman" panose="02020603050405020304" pitchFamily="18" charset="0"/>
                <a:cs typeface="Times New Roman" panose="02020603050405020304" pitchFamily="18" charset="0"/>
              </a:rPr>
              <a:t>Các thuật ngữ khi sử dụng unit test:</a:t>
            </a:r>
          </a:p>
          <a:p>
            <a:pPr algn="just"/>
            <a:r>
              <a:rPr lang="vi-VN" sz="2000" dirty="0">
                <a:latin typeface="Times New Roman" panose="02020603050405020304" pitchFamily="18" charset="0"/>
                <a:cs typeface="Times New Roman" panose="02020603050405020304" pitchFamily="18" charset="0"/>
              </a:rPr>
              <a:t>Assertion: Là một phát biểu mô tả các công việc kiểm tra cần tiến hành, thí dụ: AreEqual(), IsTrue(), IsNotNull()… Mỗi một UT gồm nhiều assertion kiểm tra dữ liệu đầu ra, tính chính xác của các lỗi ngoại lệ ra và các vấn đề phức tạp khác như: – Sự tồn tại của một đối tượng – Điều kiện biên: Các giá trị có vượt ra ngoài giới hạn hay không – Thứ tự thực hiện của các luồng dữ liệu …</a:t>
            </a:r>
          </a:p>
          <a:p>
            <a:pPr algn="just"/>
            <a:r>
              <a:rPr lang="vi-VN" sz="2000" dirty="0">
                <a:latin typeface="Times New Roman" panose="02020603050405020304" pitchFamily="18" charset="0"/>
                <a:cs typeface="Times New Roman" panose="02020603050405020304" pitchFamily="18" charset="0"/>
              </a:rPr>
              <a:t>Test Point: Là một đơn vị kiểm tra nhỏ nhất, chỉ chứa đơn giản một assertion nhằm khẳng định tính đúng đắn của một chi tiết mã nào đó. Mọi thành viên dự án đều có thể viết một test point. Test Case: Là một tập hợp các test point nhằm kiểm tra một đặc điểm chức năng cụ thể, thí dụ toàn bộ giai đoạn người dùng nhập dữ liệu cho đến khi thông tin được nhập vào cơ sở dữ liệu. Trong nhiều trường hợp kiểm tra đặc biệt và khẩn cấp có thể không cần đến test case.</a:t>
            </a:r>
          </a:p>
          <a:p>
            <a:pPr marL="0" indent="0">
              <a:buNone/>
            </a:pPr>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523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ABA8-A7ED-F308-701B-3AACA32D7292}"/>
              </a:ext>
            </a:extLst>
          </p:cNvPr>
          <p:cNvSpPr>
            <a:spLocks noGrp="1"/>
          </p:cNvSpPr>
          <p:nvPr>
            <p:ph type="title"/>
          </p:nvPr>
        </p:nvSpPr>
        <p:spPr/>
        <p:txBody>
          <a:bodyPr>
            <a:normAutofit/>
          </a:bodyPr>
          <a:lstStyle/>
          <a:p>
            <a:r>
              <a:rPr lang="en-VN" sz="3800" dirty="0">
                <a:latin typeface="Times New Roman" panose="02020603050405020304" pitchFamily="18" charset="0"/>
                <a:cs typeface="Times New Roman" panose="02020603050405020304" pitchFamily="18" charset="0"/>
              </a:rPr>
              <a:t>VIII. SƠ LƯỢC VỀ UNIT TEST</a:t>
            </a:r>
          </a:p>
        </p:txBody>
      </p:sp>
      <p:sp>
        <p:nvSpPr>
          <p:cNvPr id="3" name="Content Placeholder 2">
            <a:extLst>
              <a:ext uri="{FF2B5EF4-FFF2-40B4-BE49-F238E27FC236}">
                <a16:creationId xmlns:a16="http://schemas.microsoft.com/office/drawing/2014/main" id="{1F653097-8BC3-0080-14BC-259B140905FE}"/>
              </a:ext>
            </a:extLst>
          </p:cNvPr>
          <p:cNvSpPr>
            <a:spLocks noGrp="1"/>
          </p:cNvSpPr>
          <p:nvPr>
            <p:ph idx="1"/>
          </p:nvPr>
        </p:nvSpPr>
        <p:spPr/>
        <p:txBody>
          <a:bodyPr>
            <a:noAutofit/>
          </a:bodyPr>
          <a:lstStyle/>
          <a:p>
            <a:pPr marL="0" indent="0">
              <a:buNone/>
            </a:pPr>
            <a:r>
              <a:rPr lang="en-VN" dirty="0">
                <a:latin typeface="Times New Roman" panose="02020603050405020304" pitchFamily="18" charset="0"/>
                <a:cs typeface="Times New Roman" panose="02020603050405020304" pitchFamily="18" charset="0"/>
              </a:rPr>
              <a:t>Các thuật ngữ khi sử dụng unit test:</a:t>
            </a:r>
          </a:p>
          <a:p>
            <a:pPr algn="just"/>
            <a:r>
              <a:rPr lang="vi-VN" sz="2000" dirty="0">
                <a:latin typeface="Times New Roman" panose="02020603050405020304" pitchFamily="18" charset="0"/>
                <a:cs typeface="Times New Roman" panose="02020603050405020304" pitchFamily="18" charset="0"/>
              </a:rPr>
              <a:t>Test Suite: Là một tập hợp các test case định nghĩa cho từng module hoặc hệ thống con.</a:t>
            </a:r>
          </a:p>
          <a:p>
            <a:pPr algn="just"/>
            <a:r>
              <a:rPr lang="vi-VN" sz="2000" dirty="0">
                <a:latin typeface="Times New Roman" panose="02020603050405020304" pitchFamily="18" charset="0"/>
                <a:cs typeface="Times New Roman" panose="02020603050405020304" pitchFamily="18" charset="0"/>
              </a:rPr>
              <a:t>Regression Testing (hoặc Automated Testing): Là phương pháp kiểm nghiệm tự động sử dụng một phần mềm đặc biệt. Cùng một loại dữ liệu kiểm tra giống nhau nhưng được tiến hành nhiều lần lặp lại tự động nhằm ngăn chặn các lỗi cũ phát sinh trở lại. Kết hợp Regression Testing với Unit Testing sẽ đảm bảo các đoạn mã mới vẫn đáp ứng yêu cầu thay đổi và các đoạn mã cũ sẽ không bị ảnh hưởng bởi các hoạt động bảo trì.</a:t>
            </a:r>
          </a:p>
          <a:p>
            <a:pPr algn="just"/>
            <a:r>
              <a:rPr lang="vi-VN" sz="2000" dirty="0">
                <a:latin typeface="Times New Roman" panose="02020603050405020304" pitchFamily="18" charset="0"/>
                <a:cs typeface="Times New Roman" panose="02020603050405020304" pitchFamily="18" charset="0"/>
              </a:rPr>
              <a:t>Production Code: Phần mã chính của ứng dụng được chuyển giao cho khách hàng.</a:t>
            </a:r>
          </a:p>
          <a:p>
            <a:pPr algn="just"/>
            <a:r>
              <a:rPr lang="vi-VN" sz="2000" dirty="0">
                <a:latin typeface="Times New Roman" panose="02020603050405020304" pitchFamily="18" charset="0"/>
                <a:cs typeface="Times New Roman" panose="02020603050405020304" pitchFamily="18" charset="0"/>
              </a:rPr>
              <a:t>Unit Testing Code: Phần mã phụ để kiểm tra mã ứng dụng chính, không được chuyển giao cho khách hàng.</a:t>
            </a:r>
          </a:p>
          <a:p>
            <a:pPr marL="0" indent="0">
              <a:buNone/>
            </a:pPr>
            <a:endParaRPr lang="en-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4244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76AA-1683-72D7-C521-EEAE8F546AFE}"/>
              </a:ext>
            </a:extLst>
          </p:cNvPr>
          <p:cNvSpPr>
            <a:spLocks noGrp="1"/>
          </p:cNvSpPr>
          <p:nvPr>
            <p:ph type="title"/>
          </p:nvPr>
        </p:nvSpPr>
        <p:spPr/>
        <p:txBody>
          <a:bodyPr>
            <a:normAutofit/>
          </a:bodyPr>
          <a:lstStyle/>
          <a:p>
            <a:r>
              <a:rPr lang="en-VN" sz="3800" dirty="0">
                <a:latin typeface="Times New Roman" panose="02020603050405020304" pitchFamily="18" charset="0"/>
                <a:cs typeface="Times New Roman" panose="02020603050405020304" pitchFamily="18" charset="0"/>
              </a:rPr>
              <a:t>IX. VÒNG ĐỜI CỦA UNIT TEST</a:t>
            </a:r>
          </a:p>
        </p:txBody>
      </p:sp>
      <p:sp>
        <p:nvSpPr>
          <p:cNvPr id="3" name="Content Placeholder 2">
            <a:extLst>
              <a:ext uri="{FF2B5EF4-FFF2-40B4-BE49-F238E27FC236}">
                <a16:creationId xmlns:a16="http://schemas.microsoft.com/office/drawing/2014/main" id="{284D3FD3-3234-0C5A-C6F3-060557151199}"/>
              </a:ext>
            </a:extLst>
          </p:cNvPr>
          <p:cNvSpPr>
            <a:spLocks noGrp="1"/>
          </p:cNvSpPr>
          <p:nvPr>
            <p:ph idx="1"/>
          </p:nvPr>
        </p:nvSpPr>
        <p:spPr/>
        <p:txBody>
          <a:bodyPr>
            <a:noAutofit/>
          </a:bodyPr>
          <a:lstStyle/>
          <a:p>
            <a:pPr marL="0" indent="0" algn="just">
              <a:buNone/>
            </a:pPr>
            <a:r>
              <a:rPr lang="vi-VN" sz="1700" dirty="0">
                <a:latin typeface="Times New Roman" panose="02020603050405020304" pitchFamily="18" charset="0"/>
                <a:cs typeface="Times New Roman" panose="02020603050405020304" pitchFamily="18" charset="0"/>
              </a:rPr>
              <a:t>UT test có 3 trạng thái cơ bản</a:t>
            </a:r>
          </a:p>
          <a:p>
            <a:pPr algn="just"/>
            <a:r>
              <a:rPr lang="vi-VN" sz="1700" dirty="0">
                <a:latin typeface="Times New Roman" panose="02020603050405020304" pitchFamily="18" charset="0"/>
                <a:cs typeface="Times New Roman" panose="02020603050405020304" pitchFamily="18" charset="0"/>
              </a:rPr>
              <a:t>Fail (trạng thái lỗi)</a:t>
            </a:r>
          </a:p>
          <a:p>
            <a:pPr algn="just"/>
            <a:r>
              <a:rPr lang="vi-VN" sz="1700" dirty="0">
                <a:latin typeface="Times New Roman" panose="02020603050405020304" pitchFamily="18" charset="0"/>
                <a:cs typeface="Times New Roman" panose="02020603050405020304" pitchFamily="18" charset="0"/>
              </a:rPr>
              <a:t>Ignore (tạm ngừng thực hiện)</a:t>
            </a:r>
          </a:p>
          <a:p>
            <a:pPr algn="just"/>
            <a:r>
              <a:rPr lang="vi-VN" sz="1700" dirty="0">
                <a:latin typeface="Times New Roman" panose="02020603050405020304" pitchFamily="18" charset="0"/>
                <a:cs typeface="Times New Roman" panose="02020603050405020304" pitchFamily="18" charset="0"/>
              </a:rPr>
              <a:t>Pass (trạng thái làm việc)</a:t>
            </a:r>
          </a:p>
          <a:p>
            <a:pPr marL="0" indent="0" algn="just">
              <a:buNone/>
            </a:pPr>
            <a:r>
              <a:rPr lang="vi-VN" sz="1700" dirty="0">
                <a:latin typeface="Times New Roman" panose="02020603050405020304" pitchFamily="18" charset="0"/>
                <a:cs typeface="Times New Roman" panose="02020603050405020304" pitchFamily="18" charset="0"/>
              </a:rPr>
              <a:t>Toàn bộ UT được vận hành trong một hệ thống tách biệt. Thông thường, trạng thái của UT được biểu hiện bằng các màu khác nhau: màu xanh (pass), màu vàng (ignore) và màu đỏ (fail).</a:t>
            </a:r>
          </a:p>
          <a:p>
            <a:pPr marL="0" indent="0" algn="just">
              <a:buNone/>
            </a:pPr>
            <a:r>
              <a:rPr lang="vi-VN" sz="1700" dirty="0">
                <a:latin typeface="Times New Roman" panose="02020603050405020304" pitchFamily="18" charset="0"/>
                <a:cs typeface="Times New Roman" panose="02020603050405020304" pitchFamily="18" charset="0"/>
              </a:rPr>
              <a:t>UT hoạt động hiệu quả khi</a:t>
            </a:r>
          </a:p>
          <a:p>
            <a:pPr algn="just"/>
            <a:r>
              <a:rPr lang="vi-VN" sz="1700" dirty="0">
                <a:latin typeface="Times New Roman" panose="02020603050405020304" pitchFamily="18" charset="0"/>
                <a:cs typeface="Times New Roman" panose="02020603050405020304" pitchFamily="18" charset="0"/>
              </a:rPr>
              <a:t>Được vận hành lặp nhiều lần.</a:t>
            </a:r>
          </a:p>
          <a:p>
            <a:pPr algn="just"/>
            <a:r>
              <a:rPr lang="vi-VN" sz="1700" dirty="0">
                <a:latin typeface="Times New Roman" panose="02020603050405020304" pitchFamily="18" charset="0"/>
                <a:cs typeface="Times New Roman" panose="02020603050405020304" pitchFamily="18" charset="0"/>
              </a:rPr>
              <a:t>Tự động hoàn toàn.</a:t>
            </a:r>
          </a:p>
          <a:p>
            <a:pPr algn="just"/>
            <a:r>
              <a:rPr lang="vi-VN" sz="1700" dirty="0">
                <a:latin typeface="Times New Roman" panose="02020603050405020304" pitchFamily="18" charset="0"/>
                <a:cs typeface="Times New Roman" panose="02020603050405020304" pitchFamily="18" charset="0"/>
              </a:rPr>
              <a:t>Độc lập với UT khác.</a:t>
            </a:r>
          </a:p>
          <a:p>
            <a:pPr algn="just"/>
            <a:r>
              <a:rPr lang="vi-VN" sz="1700" dirty="0">
                <a:latin typeface="Times New Roman" panose="02020603050405020304" pitchFamily="18" charset="0"/>
                <a:cs typeface="Times New Roman" panose="02020603050405020304" pitchFamily="18" charset="0"/>
              </a:rPr>
              <a:t>Test case đơn giản dễ đọc, dễ bảo trì.</a:t>
            </a:r>
          </a:p>
          <a:p>
            <a:pPr algn="just"/>
            <a:r>
              <a:rPr lang="vi-VN" sz="1700" dirty="0">
                <a:latin typeface="Times New Roman" panose="02020603050405020304" pitchFamily="18" charset="0"/>
                <a:cs typeface="Times New Roman" panose="02020603050405020304" pitchFamily="18" charset="0"/>
              </a:rPr>
              <a:t>Sử dụng data dễ hiểu, dễ đọc.</a:t>
            </a:r>
          </a:p>
          <a:p>
            <a:pPr marL="0" indent="0" algn="just">
              <a:buNone/>
            </a:pPr>
            <a:endParaRPr lang="en-V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49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327B5-350A-60A2-1129-50623F1CF852}"/>
              </a:ext>
            </a:extLst>
          </p:cNvPr>
          <p:cNvSpPr>
            <a:spLocks noGrp="1"/>
          </p:cNvSpPr>
          <p:nvPr>
            <p:ph type="title"/>
          </p:nvPr>
        </p:nvSpPr>
        <p:spPr/>
        <p:txBody>
          <a:bodyPr>
            <a:normAutofit/>
          </a:bodyPr>
          <a:lstStyle/>
          <a:p>
            <a:r>
              <a:rPr lang="en-VN" sz="3800" dirty="0">
                <a:latin typeface="Times New Roman" panose="02020603050405020304" pitchFamily="18" charset="0"/>
                <a:cs typeface="Times New Roman" panose="02020603050405020304" pitchFamily="18" charset="0"/>
              </a:rPr>
              <a:t>I.GIỚI THIỆU VỀ GITHUB</a:t>
            </a:r>
          </a:p>
        </p:txBody>
      </p:sp>
      <p:sp>
        <p:nvSpPr>
          <p:cNvPr id="3" name="Content Placeholder 2">
            <a:extLst>
              <a:ext uri="{FF2B5EF4-FFF2-40B4-BE49-F238E27FC236}">
                <a16:creationId xmlns:a16="http://schemas.microsoft.com/office/drawing/2014/main" id="{84184115-B014-7E32-559A-DB1D85534D2F}"/>
              </a:ext>
            </a:extLst>
          </p:cNvPr>
          <p:cNvSpPr>
            <a:spLocks noGrp="1"/>
          </p:cNvSpPr>
          <p:nvPr>
            <p:ph idx="1"/>
          </p:nvPr>
        </p:nvSpPr>
        <p:spPr>
          <a:xfrm>
            <a:off x="838200" y="1841701"/>
            <a:ext cx="10515600" cy="4251960"/>
          </a:xfrm>
        </p:spPr>
        <p:txBody>
          <a:bodyPr>
            <a:normAutofit/>
          </a:bodyPr>
          <a:lstStyle/>
          <a:p>
            <a:r>
              <a:rPr lang="en-VN" dirty="0">
                <a:latin typeface="Times New Roman" panose="02020603050405020304" pitchFamily="18" charset="0"/>
                <a:cs typeface="Times New Roman" panose="02020603050405020304" pitchFamily="18" charset="0"/>
              </a:rPr>
              <a:t>1. Khái niệm:</a:t>
            </a:r>
          </a:p>
          <a:p>
            <a:pPr marL="0" indent="0" algn="just">
              <a:buNone/>
            </a:pPr>
            <a:r>
              <a:rPr lang="en-VN" sz="2200" dirty="0">
                <a:latin typeface="Times New Roman" panose="02020603050405020304" pitchFamily="18" charset="0"/>
                <a:cs typeface="Times New Roman" panose="02020603050405020304" pitchFamily="18" charset="0"/>
              </a:rPr>
              <a:t>-</a:t>
            </a:r>
            <a:r>
              <a:rPr lang="vi-VN" sz="2200" i="0" u="none" strike="noStrike" dirty="0">
                <a:effectLst/>
                <a:highlight>
                  <a:srgbClr val="FFFFFF"/>
                </a:highlight>
                <a:latin typeface="Times New Roman" panose="02020603050405020304" pitchFamily="18" charset="0"/>
                <a:cs typeface="Times New Roman" panose="02020603050405020304" pitchFamily="18" charset="0"/>
              </a:rPr>
              <a:t>GitHub</a:t>
            </a:r>
            <a:r>
              <a:rPr lang="vi-VN" sz="2200" b="0" i="0" dirty="0">
                <a:solidFill>
                  <a:srgbClr val="000000"/>
                </a:solidFill>
                <a:effectLst/>
                <a:highlight>
                  <a:srgbClr val="FFFFFF"/>
                </a:highlight>
                <a:latin typeface="Times New Roman" panose="02020603050405020304" pitchFamily="18" charset="0"/>
                <a:cs typeface="Times New Roman" panose="02020603050405020304" pitchFamily="18" charset="0"/>
              </a:rPr>
              <a:t> là một dịch vụ lưu trữ mã nguồn (source code) trực tuyến dựa trên nền tảng Git. Nó cung cấp một nền tảng cho các nhà phát triển phát triển, quản lý và theo dõi mã nguồn của dự án phần mềm. Dịch vụ này cho phép các nhóm phát triển làm việc cùng nhau trên các dự án phần mềm từ xa và theo dõi lịch sử của mã nguồn.</a:t>
            </a:r>
          </a:p>
          <a:p>
            <a:pPr marL="0" indent="0" algn="just">
              <a:buNone/>
            </a:pPr>
            <a:r>
              <a:rPr lang="vi-VN" sz="2200" dirty="0">
                <a:solidFill>
                  <a:srgbClr val="000000"/>
                </a:solidFill>
                <a:highlight>
                  <a:srgbClr val="FFFFFF"/>
                </a:highlight>
                <a:latin typeface="Times New Roman" panose="02020603050405020304" pitchFamily="18" charset="0"/>
                <a:cs typeface="Times New Roman" panose="02020603050405020304" pitchFamily="18" charset="0"/>
              </a:rPr>
              <a:t>-</a:t>
            </a:r>
            <a:r>
              <a:rPr lang="vi-VN" sz="2200" dirty="0">
                <a:effectLst/>
                <a:latin typeface="Times New Roman" panose="02020603050405020304" pitchFamily="18" charset="0"/>
                <a:cs typeface="Times New Roman" panose="02020603050405020304" pitchFamily="18" charset="0"/>
              </a:rPr>
              <a:t>Git</a:t>
            </a:r>
            <a:r>
              <a:rPr lang="vi-VN" sz="2200" i="0" dirty="0">
                <a:solidFill>
                  <a:srgbClr val="222222"/>
                </a:solidFill>
                <a:effectLst/>
                <a:highlight>
                  <a:srgbClr val="FFFFFF"/>
                </a:highlight>
                <a:latin typeface="Times New Roman" panose="02020603050405020304" pitchFamily="18" charset="0"/>
                <a:cs typeface="Times New Roman" panose="02020603050405020304" pitchFamily="18" charset="0"/>
              </a:rPr>
              <a:t> là một hệ thống quản lý phiên bản phân tán (Distributed Version Control System</a:t>
            </a:r>
            <a:r>
              <a:rPr lang="vi-VN" sz="2200" i="1" dirty="0">
                <a:solidFill>
                  <a:srgbClr val="222222"/>
                </a:solidFill>
                <a:effectLst/>
                <a:highlight>
                  <a:srgbClr val="FFFFFF"/>
                </a:highlight>
                <a:latin typeface="Times New Roman" panose="02020603050405020304" pitchFamily="18" charset="0"/>
                <a:cs typeface="Times New Roman" panose="02020603050405020304" pitchFamily="18" charset="0"/>
              </a:rPr>
              <a:t> – DVCS</a:t>
            </a:r>
            <a:r>
              <a:rPr lang="vi-VN" sz="2200" i="0" dirty="0">
                <a:solidFill>
                  <a:srgbClr val="222222"/>
                </a:solidFill>
                <a:effectLst/>
                <a:highlight>
                  <a:srgbClr val="FFFFFF"/>
                </a:highlight>
                <a:latin typeface="Times New Roman" panose="02020603050405020304" pitchFamily="18" charset="0"/>
                <a:cs typeface="Times New Roman" panose="02020603050405020304" pitchFamily="18" charset="0"/>
              </a:rPr>
              <a:t>), nó là một trong những hệ thống quản lý phiên bản phân tán phổ biến nhất hiện nay. Git cung cấp cho mỗi lập trình viên kho lưu trữ (repository) riêng chứa toàn bộ lịch sử thay đổi.</a:t>
            </a:r>
            <a:endParaRPr lang="en-V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708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76AA-1683-72D7-C521-EEAE8F546AFE}"/>
              </a:ext>
            </a:extLst>
          </p:cNvPr>
          <p:cNvSpPr>
            <a:spLocks noGrp="1"/>
          </p:cNvSpPr>
          <p:nvPr>
            <p:ph type="title"/>
          </p:nvPr>
        </p:nvSpPr>
        <p:spPr/>
        <p:txBody>
          <a:bodyPr>
            <a:noAutofit/>
          </a:bodyPr>
          <a:lstStyle/>
          <a:p>
            <a:r>
              <a:rPr lang="en-VN" sz="3800" dirty="0">
                <a:latin typeface="Times New Roman" panose="02020603050405020304" pitchFamily="18" charset="0"/>
                <a:cs typeface="Times New Roman" panose="02020603050405020304" pitchFamily="18" charset="0"/>
              </a:rPr>
              <a:t>X. ƯU ĐIỂM VÀ NHƯỢC ĐIỂM UNIT TEST</a:t>
            </a:r>
          </a:p>
        </p:txBody>
      </p:sp>
      <p:sp>
        <p:nvSpPr>
          <p:cNvPr id="3" name="Content Placeholder 2">
            <a:extLst>
              <a:ext uri="{FF2B5EF4-FFF2-40B4-BE49-F238E27FC236}">
                <a16:creationId xmlns:a16="http://schemas.microsoft.com/office/drawing/2014/main" id="{284D3FD3-3234-0C5A-C6F3-060557151199}"/>
              </a:ext>
            </a:extLst>
          </p:cNvPr>
          <p:cNvSpPr>
            <a:spLocks noGrp="1"/>
          </p:cNvSpPr>
          <p:nvPr>
            <p:ph idx="1"/>
          </p:nvPr>
        </p:nvSpPr>
        <p:spPr/>
        <p:txBody>
          <a:bodyPr>
            <a:noAutofit/>
          </a:bodyPr>
          <a:lstStyle/>
          <a:p>
            <a:pPr marL="0" indent="0" algn="just">
              <a:buNone/>
            </a:pPr>
            <a:r>
              <a:rPr lang="vi-VN" dirty="0">
                <a:latin typeface="Times New Roman" panose="02020603050405020304" pitchFamily="18" charset="0"/>
                <a:cs typeface="Times New Roman" panose="02020603050405020304" pitchFamily="18" charset="0"/>
              </a:rPr>
              <a:t>Ưu điểm của Unit Testing bao gồm:</a:t>
            </a:r>
          </a:p>
          <a:p>
            <a:pPr algn="just"/>
            <a:r>
              <a:rPr lang="vi-VN" sz="2000" dirty="0">
                <a:latin typeface="Times New Roman" panose="02020603050405020304" pitchFamily="18" charset="0"/>
                <a:cs typeface="Times New Roman" panose="02020603050405020304" pitchFamily="18" charset="0"/>
              </a:rPr>
              <a:t>Chúng ta có thể kiểm thử từng phần riêng rẽ mà không phải đợi các phần khác hoàn thành.</a:t>
            </a:r>
          </a:p>
          <a:p>
            <a:pPr algn="just"/>
            <a:r>
              <a:rPr lang="vi-VN" sz="2000" dirty="0">
                <a:latin typeface="Times New Roman" panose="02020603050405020304" pitchFamily="18" charset="0"/>
                <a:cs typeface="Times New Roman" panose="02020603050405020304" pitchFamily="18" charset="0"/>
              </a:rPr>
              <a:t>Vấn đề được phát hiện càng sớm thì càng ít lỗi phức hợp xảy ra.</a:t>
            </a:r>
          </a:p>
          <a:p>
            <a:pPr algn="just"/>
            <a:r>
              <a:rPr lang="vi-VN" sz="2000" dirty="0">
                <a:latin typeface="Times New Roman" panose="02020603050405020304" pitchFamily="18" charset="0"/>
                <a:cs typeface="Times New Roman" panose="02020603050405020304" pitchFamily="18" charset="0"/>
              </a:rPr>
              <a:t>Quá trình debug được thực hiện dễ dàng hơn.</a:t>
            </a:r>
          </a:p>
          <a:p>
            <a:pPr algn="just"/>
            <a:r>
              <a:rPr lang="vi-VN" sz="2000" dirty="0">
                <a:latin typeface="Times New Roman" panose="02020603050405020304" pitchFamily="18" charset="0"/>
                <a:cs typeface="Times New Roman" panose="02020603050405020304" pitchFamily="18" charset="0"/>
              </a:rPr>
              <a:t>Các dev có thể nhanh chóng thực hiện những thay đổi đối với code base.</a:t>
            </a:r>
          </a:p>
          <a:p>
            <a:pPr algn="just"/>
            <a:r>
              <a:rPr lang="vi-VN" sz="2000" dirty="0">
                <a:latin typeface="Times New Roman" panose="02020603050405020304" pitchFamily="18" charset="0"/>
                <a:cs typeface="Times New Roman" panose="02020603050405020304" pitchFamily="18" charset="0"/>
              </a:rPr>
              <a:t>Các dev cũng có thể sử dụng lại code, chuyển nó sang các dự án mới.</a:t>
            </a:r>
          </a:p>
          <a:p>
            <a:pPr algn="just"/>
            <a:r>
              <a:rPr lang="vi-VN" sz="2000" dirty="0">
                <a:latin typeface="Times New Roman" panose="02020603050405020304" pitchFamily="18" charset="0"/>
                <a:cs typeface="Times New Roman" panose="02020603050405020304" pitchFamily="18" charset="0"/>
              </a:rPr>
              <a:t>Các lỗi được phát hiện sớm sẽ giúp giảm chi phí sửa lỗi. Bởi vì chi phí sửa lỗi trong giai đoạn unit test sẽ ít hơn so với những giai đoạn sau.</a:t>
            </a:r>
          </a:p>
          <a:p>
            <a:pPr marL="0" indent="0" algn="just">
              <a:buNone/>
            </a:pPr>
            <a:endParaRPr lang="en-V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469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76AA-1683-72D7-C521-EEAE8F546AFE}"/>
              </a:ext>
            </a:extLst>
          </p:cNvPr>
          <p:cNvSpPr>
            <a:spLocks noGrp="1"/>
          </p:cNvSpPr>
          <p:nvPr>
            <p:ph type="title"/>
          </p:nvPr>
        </p:nvSpPr>
        <p:spPr/>
        <p:txBody>
          <a:bodyPr>
            <a:noAutofit/>
          </a:bodyPr>
          <a:lstStyle/>
          <a:p>
            <a:r>
              <a:rPr lang="en-VN" sz="3800" dirty="0">
                <a:latin typeface="Times New Roman" panose="02020603050405020304" pitchFamily="18" charset="0"/>
                <a:cs typeface="Times New Roman" panose="02020603050405020304" pitchFamily="18" charset="0"/>
              </a:rPr>
              <a:t>X. ƯU ĐIỂM VÀ NHƯỢC ĐIỂM UNIT TEST</a:t>
            </a:r>
          </a:p>
        </p:txBody>
      </p:sp>
      <p:sp>
        <p:nvSpPr>
          <p:cNvPr id="3" name="Content Placeholder 2">
            <a:extLst>
              <a:ext uri="{FF2B5EF4-FFF2-40B4-BE49-F238E27FC236}">
                <a16:creationId xmlns:a16="http://schemas.microsoft.com/office/drawing/2014/main" id="{284D3FD3-3234-0C5A-C6F3-060557151199}"/>
              </a:ext>
            </a:extLst>
          </p:cNvPr>
          <p:cNvSpPr>
            <a:spLocks noGrp="1"/>
          </p:cNvSpPr>
          <p:nvPr>
            <p:ph idx="1"/>
          </p:nvPr>
        </p:nvSpPr>
        <p:spPr/>
        <p:txBody>
          <a:bodyPr>
            <a:noAutofit/>
          </a:bodyPr>
          <a:lstStyle/>
          <a:p>
            <a:pPr marL="0" indent="0" algn="just">
              <a:buNone/>
            </a:pPr>
            <a:r>
              <a:rPr lang="vi-VN" dirty="0">
                <a:latin typeface="Times New Roman" panose="02020603050405020304" pitchFamily="18" charset="0"/>
                <a:cs typeface="Times New Roman" panose="02020603050405020304" pitchFamily="18" charset="0"/>
              </a:rPr>
              <a:t>Nhược điểm của Unit Testing gồm:</a:t>
            </a:r>
          </a:p>
          <a:p>
            <a:pPr algn="just"/>
            <a:r>
              <a:rPr lang="vi-VN" sz="2000" dirty="0">
                <a:latin typeface="Times New Roman" panose="02020603050405020304" pitchFamily="18" charset="0"/>
                <a:cs typeface="Times New Roman" panose="02020603050405020304" pitchFamily="18" charset="0"/>
              </a:rPr>
              <a:t>Các bài test sẽ không phát hiện ra tất cả các bug.</a:t>
            </a:r>
          </a:p>
          <a:p>
            <a:pPr algn="just"/>
            <a:r>
              <a:rPr lang="vi-VN" sz="2000" dirty="0">
                <a:latin typeface="Times New Roman" panose="02020603050405020304" pitchFamily="18" charset="0"/>
                <a:cs typeface="Times New Roman" panose="02020603050405020304" pitchFamily="18" charset="0"/>
              </a:rPr>
              <a:t>Unit tests chỉ kiểm tra các tập dữ liệu và chức năng của nó. Chứ unit tests không tìm ra các lỗi tích hợp.</a:t>
            </a:r>
          </a:p>
          <a:p>
            <a:pPr algn="just"/>
            <a:r>
              <a:rPr lang="vi-VN" sz="2000" dirty="0">
                <a:latin typeface="Times New Roman" panose="02020603050405020304" pitchFamily="18" charset="0"/>
                <a:cs typeface="Times New Roman" panose="02020603050405020304" pitchFamily="18" charset="0"/>
              </a:rPr>
              <a:t>Có thể cần viết nhiều dòng test code hơn để kiểm tra một dòng code.</a:t>
            </a:r>
          </a:p>
          <a:p>
            <a:pPr algn="just"/>
            <a:r>
              <a:rPr lang="vi-VN" sz="2000" dirty="0">
                <a:latin typeface="Times New Roman" panose="02020603050405020304" pitchFamily="18" charset="0"/>
                <a:cs typeface="Times New Roman" panose="02020603050405020304" pitchFamily="18" charset="0"/>
              </a:rPr>
              <a:t>Unit testing cần đầu tư thời gian, công sức để học tập. Bởi vì đôi khi bạn cần học cách sử dụng các công cụ phần mềm tự động.</a:t>
            </a:r>
          </a:p>
          <a:p>
            <a:pPr marL="0" indent="0" algn="just">
              <a:buNone/>
            </a:pPr>
            <a:endParaRPr lang="en-V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824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76AA-1683-72D7-C521-EEAE8F546AFE}"/>
              </a:ext>
            </a:extLst>
          </p:cNvPr>
          <p:cNvSpPr>
            <a:spLocks noGrp="1"/>
          </p:cNvSpPr>
          <p:nvPr>
            <p:ph type="title"/>
          </p:nvPr>
        </p:nvSpPr>
        <p:spPr/>
        <p:txBody>
          <a:bodyPr>
            <a:noAutofit/>
          </a:bodyPr>
          <a:lstStyle/>
          <a:p>
            <a:r>
              <a:rPr lang="en-VN" sz="3800" dirty="0">
                <a:latin typeface="Times New Roman" panose="02020603050405020304" pitchFamily="18" charset="0"/>
                <a:cs typeface="Times New Roman" panose="02020603050405020304" pitchFamily="18" charset="0"/>
              </a:rPr>
              <a:t>XI. QUY TRÌNH THIẾT KẾ UNIT TEST</a:t>
            </a:r>
          </a:p>
        </p:txBody>
      </p:sp>
      <p:sp>
        <p:nvSpPr>
          <p:cNvPr id="3" name="Content Placeholder 2">
            <a:extLst>
              <a:ext uri="{FF2B5EF4-FFF2-40B4-BE49-F238E27FC236}">
                <a16:creationId xmlns:a16="http://schemas.microsoft.com/office/drawing/2014/main" id="{284D3FD3-3234-0C5A-C6F3-060557151199}"/>
              </a:ext>
            </a:extLst>
          </p:cNvPr>
          <p:cNvSpPr>
            <a:spLocks noGrp="1"/>
          </p:cNvSpPr>
          <p:nvPr>
            <p:ph idx="1"/>
          </p:nvPr>
        </p:nvSpPr>
        <p:spPr/>
        <p:txBody>
          <a:bodyPr>
            <a:noAutofit/>
          </a:bodyPr>
          <a:lstStyle/>
          <a:p>
            <a:pPr marL="0" indent="0" algn="just">
              <a:buNone/>
            </a:pPr>
            <a:r>
              <a:rPr lang="vi-VN" sz="2000" dirty="0">
                <a:latin typeface="Times New Roman" panose="02020603050405020304" pitchFamily="18" charset="0"/>
                <a:cs typeface="Times New Roman" panose="02020603050405020304" pitchFamily="18" charset="0"/>
              </a:rPr>
              <a:t>Mỗi UT đều được tiết kế theo trình tự sau:</a:t>
            </a:r>
          </a:p>
          <a:p>
            <a:pPr algn="just"/>
            <a:r>
              <a:rPr lang="vi-VN" sz="2000" dirty="0">
                <a:latin typeface="Times New Roman" panose="02020603050405020304" pitchFamily="18" charset="0"/>
                <a:cs typeface="Times New Roman" panose="02020603050405020304" pitchFamily="18" charset="0"/>
              </a:rPr>
              <a:t>Thiết lập các điều kiện cần thiết: khởi tạo các đối tượng, xác định tài nguyên cần thiết, xây dựng các dữ liệu giả…</a:t>
            </a:r>
          </a:p>
          <a:p>
            <a:pPr algn="just"/>
            <a:r>
              <a:rPr lang="vi-VN" sz="2000" dirty="0">
                <a:latin typeface="Times New Roman" panose="02020603050405020304" pitchFamily="18" charset="0"/>
                <a:cs typeface="Times New Roman" panose="02020603050405020304" pitchFamily="18" charset="0"/>
              </a:rPr>
              <a:t>Triệu gọi các phương thức cần kiểm tra.</a:t>
            </a:r>
          </a:p>
          <a:p>
            <a:pPr algn="just"/>
            <a:r>
              <a:rPr lang="vi-VN" sz="2000" dirty="0">
                <a:latin typeface="Times New Roman" panose="02020603050405020304" pitchFamily="18" charset="0"/>
                <a:cs typeface="Times New Roman" panose="02020603050405020304" pitchFamily="18" charset="0"/>
              </a:rPr>
              <a:t>Kiểm tra sự hoạt động đúng đắn của các phương thức.</a:t>
            </a:r>
          </a:p>
          <a:p>
            <a:pPr algn="just"/>
            <a:r>
              <a:rPr lang="vi-VN" sz="2000" dirty="0">
                <a:latin typeface="Times New Roman" panose="02020603050405020304" pitchFamily="18" charset="0"/>
                <a:cs typeface="Times New Roman" panose="02020603050405020304" pitchFamily="18" charset="0"/>
              </a:rPr>
              <a:t>Dọn dẹp tài nguyên sau khi kết thúc kiểm tra.</a:t>
            </a:r>
          </a:p>
          <a:p>
            <a:pPr marL="0" indent="0" algn="just">
              <a:buNone/>
            </a:pPr>
            <a:endParaRPr lang="en-V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20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76AA-1683-72D7-C521-EEAE8F546AFE}"/>
              </a:ext>
            </a:extLst>
          </p:cNvPr>
          <p:cNvSpPr>
            <a:spLocks noGrp="1"/>
          </p:cNvSpPr>
          <p:nvPr>
            <p:ph type="title"/>
          </p:nvPr>
        </p:nvSpPr>
        <p:spPr/>
        <p:txBody>
          <a:bodyPr>
            <a:noAutofit/>
          </a:bodyPr>
          <a:lstStyle/>
          <a:p>
            <a:r>
              <a:rPr lang="en-VN" sz="3800" dirty="0">
                <a:latin typeface="Times New Roman" panose="02020603050405020304" pitchFamily="18" charset="0"/>
                <a:cs typeface="Times New Roman" panose="02020603050405020304" pitchFamily="18" charset="0"/>
              </a:rPr>
              <a:t>XII. MỘT SỐ CÔNG CỤ SỬ DỤNG UNIT TEST</a:t>
            </a:r>
          </a:p>
        </p:txBody>
      </p:sp>
      <p:sp>
        <p:nvSpPr>
          <p:cNvPr id="3" name="Content Placeholder 2">
            <a:extLst>
              <a:ext uri="{FF2B5EF4-FFF2-40B4-BE49-F238E27FC236}">
                <a16:creationId xmlns:a16="http://schemas.microsoft.com/office/drawing/2014/main" id="{284D3FD3-3234-0C5A-C6F3-060557151199}"/>
              </a:ext>
            </a:extLst>
          </p:cNvPr>
          <p:cNvSpPr>
            <a:spLocks noGrp="1"/>
          </p:cNvSpPr>
          <p:nvPr>
            <p:ph idx="1"/>
          </p:nvPr>
        </p:nvSpPr>
        <p:spPr/>
        <p:txBody>
          <a:bodyPr>
            <a:noAutofit/>
          </a:bodyPr>
          <a:lstStyle/>
          <a:p>
            <a:pPr algn="just"/>
            <a:r>
              <a:rPr lang="vi-VN" sz="2000" b="1" dirty="0">
                <a:latin typeface="Times New Roman" panose="02020603050405020304" pitchFamily="18" charset="0"/>
                <a:cs typeface="Times New Roman" panose="02020603050405020304" pitchFamily="18" charset="0"/>
              </a:rPr>
              <a:t>Junit: </a:t>
            </a:r>
            <a:r>
              <a:rPr lang="vi-VN" sz="2000" dirty="0">
                <a:latin typeface="Times New Roman" panose="02020603050405020304" pitchFamily="18" charset="0"/>
                <a:cs typeface="Times New Roman" panose="02020603050405020304" pitchFamily="18" charset="0"/>
              </a:rPr>
              <a:t>Junit là công cụ miễn phí được sử dụng cho ngôn ngữ lập trình Java. Nó cung cấp assertions để xác định phương pháp kiểm tra. Đầu tiên, công cụ này kiểm tra dữ liệu và sau đó chèn vào đoạn code.</a:t>
            </a:r>
          </a:p>
          <a:p>
            <a:pPr algn="just"/>
            <a:r>
              <a:rPr lang="vi-VN" sz="2000" b="1" dirty="0">
                <a:latin typeface="Times New Roman" panose="02020603050405020304" pitchFamily="18" charset="0"/>
                <a:cs typeface="Times New Roman" panose="02020603050405020304" pitchFamily="18" charset="0"/>
              </a:rPr>
              <a:t>NUnit: </a:t>
            </a:r>
            <a:r>
              <a:rPr lang="vi-VN" sz="2000" dirty="0">
                <a:latin typeface="Times New Roman" panose="02020603050405020304" pitchFamily="18" charset="0"/>
                <a:cs typeface="Times New Roman" panose="02020603050405020304" pitchFamily="18" charset="0"/>
              </a:rPr>
              <a:t>NUnit là framework unit-testing được sử dụng rộng rãi cho tất cả các ngôn ngữ .NET. Nó là công cụ mã nguồn mở, có thể viết script theo cách thủ công. Ngoài ra, nó còn hỗ trợ các bài kiểm tra data-driven có thể chạy song song.</a:t>
            </a:r>
          </a:p>
          <a:p>
            <a:pPr algn="just"/>
            <a:r>
              <a:rPr lang="vi-VN" sz="2000" b="1" dirty="0">
                <a:latin typeface="Times New Roman" panose="02020603050405020304" pitchFamily="18" charset="0"/>
                <a:cs typeface="Times New Roman" panose="02020603050405020304" pitchFamily="18" charset="0"/>
              </a:rPr>
              <a:t>JMockit: </a:t>
            </a:r>
            <a:r>
              <a:rPr lang="vi-VN" sz="2000" dirty="0">
                <a:latin typeface="Times New Roman" panose="02020603050405020304" pitchFamily="18" charset="0"/>
                <a:cs typeface="Times New Roman" panose="02020603050405020304" pitchFamily="18" charset="0"/>
              </a:rPr>
              <a:t>JMockit là công cụ Unit testing mã nguồn mở. Nó là công cụ code coverage với các số liệu đường (line) và đường dẫn (path). Công cụ này cung cấp Line coverage, Path Coverage, và Data Coverage.</a:t>
            </a:r>
          </a:p>
          <a:p>
            <a:pPr marL="0" indent="0" algn="just">
              <a:buNone/>
            </a:pPr>
            <a:endParaRPr lang="en-V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069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6" name="Picture 15" descr="Low angle view of a pink slide against the sky">
            <a:extLst>
              <a:ext uri="{FF2B5EF4-FFF2-40B4-BE49-F238E27FC236}">
                <a16:creationId xmlns:a16="http://schemas.microsoft.com/office/drawing/2014/main" id="{895E0FB8-E20C-E03C-15EC-A0C50EA5B005}"/>
              </a:ext>
            </a:extLst>
          </p:cNvPr>
          <p:cNvPicPr>
            <a:picLocks noChangeAspect="1"/>
          </p:cNvPicPr>
          <p:nvPr/>
        </p:nvPicPr>
        <p:blipFill rotWithShape="1">
          <a:blip r:embed="rId2"/>
          <a:srcRect t="6612" b="9118"/>
          <a:stretch/>
        </p:blipFill>
        <p:spPr>
          <a:xfrm>
            <a:off x="-3047" y="10"/>
            <a:ext cx="12191999" cy="6857990"/>
          </a:xfrm>
          <a:prstGeom prst="rect">
            <a:avLst/>
          </a:prstGeom>
        </p:spPr>
      </p:pic>
      <p:sp>
        <p:nvSpPr>
          <p:cNvPr id="22" name="Rectangle 2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50000">
                <a:schemeClr val="tx1">
                  <a:alpha val="3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E21F4-5D2D-3CAB-1D25-8C2486F4C0E8}"/>
              </a:ext>
            </a:extLst>
          </p:cNvPr>
          <p:cNvSpPr>
            <a:spLocks noGrp="1"/>
          </p:cNvSpPr>
          <p:nvPr>
            <p:ph type="title"/>
          </p:nvPr>
        </p:nvSpPr>
        <p:spPr>
          <a:xfrm>
            <a:off x="643466" y="1322616"/>
            <a:ext cx="10905059" cy="2651204"/>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dirty="0" err="1">
                <a:solidFill>
                  <a:schemeClr val="bg1"/>
                </a:solidFill>
                <a:latin typeface="Gill Sans Ultra Bold" panose="020B0A02020104020203" pitchFamily="34" charset="77"/>
              </a:rPr>
              <a:t>Cảm</a:t>
            </a:r>
            <a:r>
              <a:rPr lang="en-US" dirty="0">
                <a:solidFill>
                  <a:schemeClr val="bg1"/>
                </a:solidFill>
                <a:latin typeface="Gill Sans Ultra Bold" panose="020B0A02020104020203" pitchFamily="34" charset="77"/>
              </a:rPr>
              <a:t> </a:t>
            </a:r>
            <a:r>
              <a:rPr lang="en-US" dirty="0" err="1">
                <a:solidFill>
                  <a:schemeClr val="bg1"/>
                </a:solidFill>
                <a:latin typeface="Gill Sans Ultra Bold" panose="020B0A02020104020203" pitchFamily="34" charset="77"/>
              </a:rPr>
              <a:t>Ơn</a:t>
            </a:r>
            <a:r>
              <a:rPr lang="en-US" dirty="0">
                <a:solidFill>
                  <a:schemeClr val="bg1"/>
                </a:solidFill>
                <a:latin typeface="Gill Sans Ultra Bold" panose="020B0A02020104020203" pitchFamily="34" charset="77"/>
              </a:rPr>
              <a:t> </a:t>
            </a:r>
            <a:r>
              <a:rPr lang="en-US" dirty="0" err="1">
                <a:solidFill>
                  <a:schemeClr val="bg1"/>
                </a:solidFill>
                <a:latin typeface="Gill Sans Ultra Bold" panose="020B0A02020104020203" pitchFamily="34" charset="77"/>
              </a:rPr>
              <a:t>Mọi</a:t>
            </a:r>
            <a:r>
              <a:rPr lang="en-US" dirty="0">
                <a:solidFill>
                  <a:schemeClr val="bg1"/>
                </a:solidFill>
                <a:latin typeface="Gill Sans Ultra Bold" panose="020B0A02020104020203" pitchFamily="34" charset="77"/>
              </a:rPr>
              <a:t> </a:t>
            </a:r>
            <a:r>
              <a:rPr lang="en-US" dirty="0" err="1">
                <a:solidFill>
                  <a:schemeClr val="bg1"/>
                </a:solidFill>
                <a:latin typeface="Gill Sans Ultra Bold" panose="020B0A02020104020203" pitchFamily="34" charset="77"/>
              </a:rPr>
              <a:t>Người</a:t>
            </a:r>
            <a:r>
              <a:rPr lang="en-US" dirty="0">
                <a:solidFill>
                  <a:schemeClr val="bg1"/>
                </a:solidFill>
                <a:latin typeface="Gill Sans Ultra Bold" panose="020B0A02020104020203" pitchFamily="34" charset="77"/>
              </a:rPr>
              <a:t> </a:t>
            </a:r>
            <a:r>
              <a:rPr lang="en-US" dirty="0" err="1">
                <a:solidFill>
                  <a:schemeClr val="bg1"/>
                </a:solidFill>
                <a:latin typeface="Gill Sans Ultra Bold" panose="020B0A02020104020203" pitchFamily="34" charset="77"/>
              </a:rPr>
              <a:t>Đã</a:t>
            </a:r>
            <a:r>
              <a:rPr lang="en-US" dirty="0">
                <a:solidFill>
                  <a:schemeClr val="bg1"/>
                </a:solidFill>
                <a:latin typeface="Gill Sans Ultra Bold" panose="020B0A02020104020203" pitchFamily="34" charset="77"/>
              </a:rPr>
              <a:t> </a:t>
            </a:r>
            <a:r>
              <a:rPr lang="en-US" dirty="0" err="1">
                <a:solidFill>
                  <a:schemeClr val="bg1"/>
                </a:solidFill>
                <a:latin typeface="Gill Sans Ultra Bold" panose="020B0A02020104020203" pitchFamily="34" charset="77"/>
              </a:rPr>
              <a:t>Xem</a:t>
            </a:r>
            <a:r>
              <a:rPr lang="en-US" dirty="0">
                <a:solidFill>
                  <a:schemeClr val="bg1"/>
                </a:solidFill>
                <a:latin typeface="Gill Sans Ultra Bold" panose="020B0A02020104020203" pitchFamily="34" charset="77"/>
              </a:rPr>
              <a:t> </a:t>
            </a:r>
            <a:r>
              <a:rPr lang="en-US" dirty="0" err="1">
                <a:solidFill>
                  <a:schemeClr val="bg1"/>
                </a:solidFill>
                <a:latin typeface="Gill Sans Ultra Bold" panose="020B0A02020104020203" pitchFamily="34" charset="77"/>
              </a:rPr>
              <a:t>Hết</a:t>
            </a:r>
            <a:r>
              <a:rPr lang="en-US" dirty="0">
                <a:solidFill>
                  <a:schemeClr val="bg1"/>
                </a:solidFill>
                <a:latin typeface="Gill Sans Ultra Bold" panose="020B0A02020104020203" pitchFamily="34" charset="77"/>
              </a:rPr>
              <a:t> Slide</a:t>
            </a:r>
          </a:p>
        </p:txBody>
      </p:sp>
      <p:cxnSp>
        <p:nvCxnSpPr>
          <p:cNvPr id="24" name="Straight Connector 23">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5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9335-7FAF-1CDA-58A6-1E60B5FC47C8}"/>
              </a:ext>
            </a:extLst>
          </p:cNvPr>
          <p:cNvSpPr>
            <a:spLocks noGrp="1"/>
          </p:cNvSpPr>
          <p:nvPr>
            <p:ph type="title"/>
          </p:nvPr>
        </p:nvSpPr>
        <p:spPr/>
        <p:txBody>
          <a:bodyPr>
            <a:normAutofit/>
          </a:bodyPr>
          <a:lstStyle/>
          <a:p>
            <a:r>
              <a:rPr lang="en-VN" sz="3800" dirty="0">
                <a:latin typeface="Times New Roman" panose="02020603050405020304" pitchFamily="18" charset="0"/>
                <a:cs typeface="Times New Roman" panose="02020603050405020304" pitchFamily="18" charset="0"/>
              </a:rPr>
              <a:t>II.TÍNH NĂNG NỔI BẬT CỦA GITHUB.</a:t>
            </a:r>
          </a:p>
        </p:txBody>
      </p:sp>
      <p:sp>
        <p:nvSpPr>
          <p:cNvPr id="3" name="Content Placeholder 2">
            <a:extLst>
              <a:ext uri="{FF2B5EF4-FFF2-40B4-BE49-F238E27FC236}">
                <a16:creationId xmlns:a16="http://schemas.microsoft.com/office/drawing/2014/main" id="{AD95262F-F645-6996-CDFF-98297D857883}"/>
              </a:ext>
            </a:extLst>
          </p:cNvPr>
          <p:cNvSpPr>
            <a:spLocks noGrp="1"/>
          </p:cNvSpPr>
          <p:nvPr>
            <p:ph idx="1"/>
          </p:nvPr>
        </p:nvSpPr>
        <p:spPr>
          <a:xfrm>
            <a:off x="838200" y="1916505"/>
            <a:ext cx="10515600" cy="4819146"/>
          </a:xfrm>
        </p:spPr>
        <p:txBody>
          <a:bodyPr>
            <a:normAutofit/>
          </a:bodyPr>
          <a:lstStyle/>
          <a:p>
            <a:pPr marL="0" indent="0" algn="just">
              <a:buNone/>
            </a:pPr>
            <a:r>
              <a:rPr lang="vi-VN" sz="2200" dirty="0">
                <a:latin typeface="Times New Roman" panose="02020603050405020304" pitchFamily="18" charset="0"/>
                <a:cs typeface="Times New Roman" panose="02020603050405020304" pitchFamily="18" charset="0"/>
              </a:rPr>
              <a:t>GitHub được coi là một mạng xã hội dành cho lập trình viên lớn nhất và dễ dùng nhất với các tính năng cốt lõi như:</a:t>
            </a:r>
          </a:p>
          <a:p>
            <a:pPr algn="just"/>
            <a:r>
              <a:rPr lang="vi-VN" sz="2200" dirty="0">
                <a:latin typeface="Times New Roman" panose="02020603050405020304" pitchFamily="18" charset="0"/>
                <a:cs typeface="Times New Roman" panose="02020603050405020304" pitchFamily="18" charset="0"/>
              </a:rPr>
              <a:t>Wiki, issue, thống kê, đổi tên project, project được đặt vào namespace là user.</a:t>
            </a:r>
          </a:p>
          <a:p>
            <a:pPr algn="just"/>
            <a:r>
              <a:rPr lang="vi-VN" sz="2200" dirty="0">
                <a:latin typeface="Times New Roman" panose="02020603050405020304" pitchFamily="18" charset="0"/>
                <a:cs typeface="Times New Roman" panose="02020603050405020304" pitchFamily="18" charset="0"/>
              </a:rPr>
              <a:t>Watch project: theo dõi hoạt động của project của người khác. Xem quá trình người ta phát triển phầm mềm thế nào, project phát triển ra sao.</a:t>
            </a:r>
          </a:p>
          <a:p>
            <a:pPr algn="just"/>
            <a:r>
              <a:rPr lang="vi-VN" sz="2200" dirty="0">
                <a:latin typeface="Times New Roman" panose="02020603050405020304" pitchFamily="18" charset="0"/>
                <a:cs typeface="Times New Roman" panose="02020603050405020304" pitchFamily="18" charset="0"/>
              </a:rPr>
              <a:t>Follow user: theo dõi hoạt động của người khác.</a:t>
            </a:r>
          </a:p>
          <a:p>
            <a:pPr marL="0" indent="0" algn="just">
              <a:buNone/>
            </a:pPr>
            <a:r>
              <a:rPr lang="vi-VN" sz="2200" dirty="0">
                <a:latin typeface="Times New Roman" panose="02020603050405020304" pitchFamily="18" charset="0"/>
                <a:cs typeface="Times New Roman" panose="02020603050405020304" pitchFamily="18" charset="0"/>
              </a:rPr>
              <a:t>Có 2 cách tiếp cận GitHub: Tạo project của riêng mình Contribute cho project có sẵn: fork project có sẵn của người khác, sửa đổi, sau đó đề nghị họ cập nhật sửa đổi của mình (tạo pull request).</a:t>
            </a:r>
          </a:p>
          <a:p>
            <a:pPr marL="0" indent="0">
              <a:buNone/>
            </a:pPr>
            <a:endParaRPr lang="en-VN" dirty="0"/>
          </a:p>
        </p:txBody>
      </p:sp>
    </p:spTree>
    <p:extLst>
      <p:ext uri="{BB962C8B-B14F-4D97-AF65-F5344CB8AC3E}">
        <p14:creationId xmlns:p14="http://schemas.microsoft.com/office/powerpoint/2010/main" val="362021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3D40-E0D0-A62D-1489-57B2E0952D39}"/>
              </a:ext>
            </a:extLst>
          </p:cNvPr>
          <p:cNvSpPr>
            <a:spLocks noGrp="1"/>
          </p:cNvSpPr>
          <p:nvPr>
            <p:ph type="title"/>
          </p:nvPr>
        </p:nvSpPr>
        <p:spPr/>
        <p:txBody>
          <a:bodyPr>
            <a:noAutofit/>
          </a:bodyPr>
          <a:lstStyle/>
          <a:p>
            <a:r>
              <a:rPr lang="en-VN" sz="3800" dirty="0">
                <a:latin typeface="Times New Roman" panose="02020603050405020304" pitchFamily="18" charset="0"/>
                <a:cs typeface="Times New Roman" panose="02020603050405020304" pitchFamily="18" charset="0"/>
              </a:rPr>
              <a:t>III. MỘT VÀI KHÁI NIỆM CƠ BẢN VỀ GITHUB</a:t>
            </a:r>
          </a:p>
        </p:txBody>
      </p:sp>
      <p:sp>
        <p:nvSpPr>
          <p:cNvPr id="3" name="Content Placeholder 2">
            <a:extLst>
              <a:ext uri="{FF2B5EF4-FFF2-40B4-BE49-F238E27FC236}">
                <a16:creationId xmlns:a16="http://schemas.microsoft.com/office/drawing/2014/main" id="{3A57B409-6B74-0876-1070-0FEA4EF6B457}"/>
              </a:ext>
            </a:extLst>
          </p:cNvPr>
          <p:cNvSpPr>
            <a:spLocks noGrp="1"/>
          </p:cNvSpPr>
          <p:nvPr>
            <p:ph idx="1"/>
          </p:nvPr>
        </p:nvSpPr>
        <p:spPr/>
        <p:txBody>
          <a:bodyPr>
            <a:normAutofit fontScale="92500" lnSpcReduction="10000"/>
          </a:bodyPr>
          <a:lstStyle/>
          <a:p>
            <a:pPr algn="just"/>
            <a:r>
              <a:rPr lang="vi-VN" sz="2200" b="1" dirty="0">
                <a:latin typeface="Times New Roman" panose="02020603050405020304" pitchFamily="18" charset="0"/>
                <a:cs typeface="Times New Roman" panose="02020603050405020304" pitchFamily="18" charset="0"/>
              </a:rPr>
              <a:t>git: </a:t>
            </a:r>
            <a:r>
              <a:rPr lang="vi-VN" sz="2200" dirty="0">
                <a:latin typeface="Times New Roman" panose="02020603050405020304" pitchFamily="18" charset="0"/>
                <a:cs typeface="Times New Roman" panose="02020603050405020304" pitchFamily="18" charset="0"/>
              </a:rPr>
              <a:t>là prefix của các lệnh được sử dụng dưới CLI</a:t>
            </a:r>
          </a:p>
          <a:p>
            <a:pPr algn="just"/>
            <a:r>
              <a:rPr lang="vi-VN" sz="2200" b="1" dirty="0">
                <a:latin typeface="Times New Roman" panose="02020603050405020304" pitchFamily="18" charset="0"/>
                <a:cs typeface="Times New Roman" panose="02020603050405020304" pitchFamily="18" charset="0"/>
              </a:rPr>
              <a:t>branch: </a:t>
            </a:r>
            <a:r>
              <a:rPr lang="vi-VN" sz="2200" dirty="0">
                <a:latin typeface="Times New Roman" panose="02020603050405020304" pitchFamily="18" charset="0"/>
                <a:cs typeface="Times New Roman" panose="02020603050405020304" pitchFamily="18" charset="0"/>
              </a:rPr>
              <a:t>được hiểu như là nhánh, thể hiện sự phân chia các version khi 2 version đó có sự sai khác nhất định và 2 version đều có sự khác nhau.</a:t>
            </a:r>
          </a:p>
          <a:p>
            <a:pPr algn="just"/>
            <a:r>
              <a:rPr lang="vi-VN" sz="2200" b="1" dirty="0">
                <a:latin typeface="Times New Roman" panose="02020603050405020304" pitchFamily="18" charset="0"/>
                <a:cs typeface="Times New Roman" panose="02020603050405020304" pitchFamily="18" charset="0"/>
              </a:rPr>
              <a:t>commit: </a:t>
            </a:r>
            <a:r>
              <a:rPr lang="vi-VN" sz="2200" dirty="0">
                <a:latin typeface="Times New Roman" panose="02020603050405020304" pitchFamily="18" charset="0"/>
                <a:cs typeface="Times New Roman" panose="02020603050405020304" pitchFamily="18" charset="0"/>
              </a:rPr>
              <a:t>là một điểm trên cây công việc (Work Tree ) hay gọi là cây phát triển công việc</a:t>
            </a:r>
          </a:p>
          <a:p>
            <a:pPr algn="just"/>
            <a:r>
              <a:rPr lang="vi-VN" sz="2200" b="1" dirty="0">
                <a:latin typeface="Times New Roman" panose="02020603050405020304" pitchFamily="18" charset="0"/>
                <a:cs typeface="Times New Roman" panose="02020603050405020304" pitchFamily="18" charset="0"/>
              </a:rPr>
              <a:t>clone: </a:t>
            </a:r>
            <a:r>
              <a:rPr lang="vi-VN" sz="2200" dirty="0">
                <a:latin typeface="Times New Roman" panose="02020603050405020304" pitchFamily="18" charset="0"/>
                <a:cs typeface="Times New Roman" panose="02020603050405020304" pitchFamily="18" charset="0"/>
              </a:rPr>
              <a:t>được gọi là nhân bản, hay thực hiện nhân bản. Sử dụng để clone các project, repository trên các hệ thống chạy trên cơ sở là git, ví dụ như: bitbucket, github, gitlab, cor(1 sản phẩm mã nguồn mở cho phép người dùng tự tạo git server cho riêng mình trên vps, server),… Việc clone này sẽ sao chép repository tại commit mình mong muốn, dùng để tiếp tục phát triển. Thao tác này sẽ tải toàn bộ mã nguồn, dữ liệu về máy tính của bạn.</a:t>
            </a:r>
          </a:p>
          <a:p>
            <a:pPr algn="just"/>
            <a:r>
              <a:rPr lang="vi-VN" sz="2200" b="1" dirty="0">
                <a:latin typeface="Times New Roman" panose="02020603050405020304" pitchFamily="18" charset="0"/>
                <a:cs typeface="Times New Roman" panose="02020603050405020304" pitchFamily="18" charset="0"/>
              </a:rPr>
              <a:t>folk: </a:t>
            </a:r>
            <a:r>
              <a:rPr lang="vi-VN" sz="2200" dirty="0">
                <a:latin typeface="Times New Roman" panose="02020603050405020304" pitchFamily="18" charset="0"/>
                <a:cs typeface="Times New Roman" panose="02020603050405020304" pitchFamily="18" charset="0"/>
              </a:rPr>
              <a:t>Folk là thao tác thực hiện sao chép repository của chủ sở hữu khác về git account của mình. sử dụng và đối xử như 1 repository do mình tạo ra.</a:t>
            </a:r>
          </a:p>
          <a:p>
            <a:pPr marL="0" indent="0">
              <a:buNone/>
            </a:pPr>
            <a:endParaRPr lang="en-VN" dirty="0"/>
          </a:p>
        </p:txBody>
      </p:sp>
    </p:spTree>
    <p:extLst>
      <p:ext uri="{BB962C8B-B14F-4D97-AF65-F5344CB8AC3E}">
        <p14:creationId xmlns:p14="http://schemas.microsoft.com/office/powerpoint/2010/main" val="230601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3D40-E0D0-A62D-1489-57B2E0952D39}"/>
              </a:ext>
            </a:extLst>
          </p:cNvPr>
          <p:cNvSpPr>
            <a:spLocks noGrp="1"/>
          </p:cNvSpPr>
          <p:nvPr>
            <p:ph type="title"/>
          </p:nvPr>
        </p:nvSpPr>
        <p:spPr/>
        <p:txBody>
          <a:bodyPr>
            <a:noAutofit/>
          </a:bodyPr>
          <a:lstStyle/>
          <a:p>
            <a:r>
              <a:rPr lang="en-VN" sz="3800" dirty="0">
                <a:latin typeface="Times New Roman" panose="02020603050405020304" pitchFamily="18" charset="0"/>
                <a:cs typeface="Times New Roman" panose="02020603050405020304" pitchFamily="18" charset="0"/>
              </a:rPr>
              <a:t>III. MỘT VÀI KHÁI NIỆM CƠ BẢN VỀ GITHUB</a:t>
            </a:r>
          </a:p>
        </p:txBody>
      </p:sp>
      <p:sp>
        <p:nvSpPr>
          <p:cNvPr id="3" name="Content Placeholder 2">
            <a:extLst>
              <a:ext uri="{FF2B5EF4-FFF2-40B4-BE49-F238E27FC236}">
                <a16:creationId xmlns:a16="http://schemas.microsoft.com/office/drawing/2014/main" id="{3A57B409-6B74-0876-1070-0FEA4EF6B457}"/>
              </a:ext>
            </a:extLst>
          </p:cNvPr>
          <p:cNvSpPr>
            <a:spLocks noGrp="1"/>
          </p:cNvSpPr>
          <p:nvPr>
            <p:ph idx="1"/>
          </p:nvPr>
        </p:nvSpPr>
        <p:spPr/>
        <p:txBody>
          <a:bodyPr>
            <a:normAutofit/>
          </a:bodyPr>
          <a:lstStyle/>
          <a:p>
            <a:pPr algn="just">
              <a:buFont typeface="Arial" panose="020B0604020202020204" pitchFamily="34" charset="0"/>
              <a:buChar char="•"/>
            </a:pPr>
            <a:r>
              <a:rPr lang="vi-VN" sz="2000" b="1" i="0" dirty="0">
                <a:solidFill>
                  <a:srgbClr val="222222"/>
                </a:solidFill>
                <a:effectLst/>
                <a:highlight>
                  <a:srgbClr val="FFFFFF"/>
                </a:highlight>
                <a:latin typeface="Times New Roman" panose="02020603050405020304" pitchFamily="18" charset="0"/>
                <a:cs typeface="Times New Roman" panose="02020603050405020304" pitchFamily="18" charset="0"/>
              </a:rPr>
              <a:t>repository</a:t>
            </a:r>
            <a:r>
              <a:rPr lang="vi-VN"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Kho quản lý dữ liệu, là nơi lưu trữ các dữ liệu, mã nguồn của project.</a:t>
            </a:r>
          </a:p>
          <a:p>
            <a:pPr algn="just">
              <a:buFont typeface="Arial" panose="020B0604020202020204" pitchFamily="34" charset="0"/>
              <a:buChar char="•"/>
            </a:pPr>
            <a:r>
              <a:rPr lang="vi-VN" sz="2000" b="1" i="0" dirty="0">
                <a:solidFill>
                  <a:srgbClr val="222222"/>
                </a:solidFill>
                <a:effectLst/>
                <a:highlight>
                  <a:srgbClr val="FFFFFF"/>
                </a:highlight>
                <a:latin typeface="Times New Roman" panose="02020603050405020304" pitchFamily="18" charset="0"/>
                <a:cs typeface="Times New Roman" panose="02020603050405020304" pitchFamily="18" charset="0"/>
              </a:rPr>
              <a:t>tag</a:t>
            </a:r>
            <a:r>
              <a:rPr lang="vi-VN"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sử dụng để đánh dấu một commit khi bạn có quá nhiều commit tới mức không thể kiểm soát được.</a:t>
            </a:r>
          </a:p>
          <a:p>
            <a:pPr algn="just">
              <a:buFont typeface="Arial" panose="020B0604020202020204" pitchFamily="34" charset="0"/>
              <a:buChar char="•"/>
            </a:pPr>
            <a:r>
              <a:rPr lang="vi-VN" sz="2000" b="1" i="0" dirty="0">
                <a:solidFill>
                  <a:srgbClr val="222222"/>
                </a:solidFill>
                <a:effectLst/>
                <a:highlight>
                  <a:srgbClr val="FFFFFF"/>
                </a:highlight>
                <a:latin typeface="Times New Roman" panose="02020603050405020304" pitchFamily="18" charset="0"/>
                <a:cs typeface="Times New Roman" panose="02020603050405020304" pitchFamily="18" charset="0"/>
              </a:rPr>
              <a:t>remote</a:t>
            </a:r>
            <a:r>
              <a:rPr lang="vi-VN"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sử dụng để điều khiển các nhánh từ một repository trên git server, đối xử với các nhánh trên remote tương tự như đối xử với các nhánh trên local</a:t>
            </a:r>
          </a:p>
          <a:p>
            <a:pPr algn="just">
              <a:buFont typeface="Arial" panose="020B0604020202020204" pitchFamily="34" charset="0"/>
              <a:buChar char="•"/>
            </a:pPr>
            <a:r>
              <a:rPr lang="vi-VN" sz="2000" b="1" i="0" dirty="0">
                <a:solidFill>
                  <a:srgbClr val="222222"/>
                </a:solidFill>
                <a:effectLst/>
                <a:highlight>
                  <a:srgbClr val="FFFFFF"/>
                </a:highlight>
                <a:latin typeface="Times New Roman" panose="02020603050405020304" pitchFamily="18" charset="0"/>
                <a:cs typeface="Times New Roman" panose="02020603050405020304" pitchFamily="18" charset="0"/>
              </a:rPr>
              <a:t>diff:</a:t>
            </a:r>
            <a:r>
              <a:rPr lang="vi-VN"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So sánh sự sai khác giữa phiên bản hiện tại với phiên bản muốn so sánh, nó sẽ thể hiện các sự khác nhau</a:t>
            </a:r>
          </a:p>
          <a:p>
            <a:pPr algn="just">
              <a:buFont typeface="Arial" panose="020B0604020202020204" pitchFamily="34" charset="0"/>
              <a:buChar char="•"/>
            </a:pPr>
            <a:r>
              <a:rPr lang="vi-VN" sz="2000" b="1" i="0" dirty="0">
                <a:solidFill>
                  <a:srgbClr val="222222"/>
                </a:solidFill>
                <a:effectLst/>
                <a:highlight>
                  <a:srgbClr val="FFFFFF"/>
                </a:highlight>
                <a:latin typeface="Times New Roman" panose="02020603050405020304" pitchFamily="18" charset="0"/>
                <a:cs typeface="Times New Roman" panose="02020603050405020304" pitchFamily="18" charset="0"/>
              </a:rPr>
              <a:t>gitignore:</a:t>
            </a:r>
            <a:r>
              <a:rPr lang="vi-VN"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file mặc định của git sử dụng để loại bỏ (ignore) các thư mục, file mà mình không muốn push lên git server</a:t>
            </a:r>
          </a:p>
          <a:p>
            <a:pPr marL="0" indent="0">
              <a:buNone/>
            </a:pPr>
            <a:endParaRPr lang="en-VN" dirty="0"/>
          </a:p>
        </p:txBody>
      </p:sp>
    </p:spTree>
    <p:extLst>
      <p:ext uri="{BB962C8B-B14F-4D97-AF65-F5344CB8AC3E}">
        <p14:creationId xmlns:p14="http://schemas.microsoft.com/office/powerpoint/2010/main" val="28830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3D40-E0D0-A62D-1489-57B2E0952D39}"/>
              </a:ext>
            </a:extLst>
          </p:cNvPr>
          <p:cNvSpPr>
            <a:spLocks noGrp="1"/>
          </p:cNvSpPr>
          <p:nvPr>
            <p:ph type="title"/>
          </p:nvPr>
        </p:nvSpPr>
        <p:spPr/>
        <p:txBody>
          <a:bodyPr>
            <a:noAutofit/>
          </a:bodyPr>
          <a:lstStyle/>
          <a:p>
            <a:r>
              <a:rPr lang="en-VN" sz="3800" dirty="0">
                <a:latin typeface="Times New Roman" panose="02020603050405020304" pitchFamily="18" charset="0"/>
                <a:cs typeface="Times New Roman" panose="02020603050405020304" pitchFamily="18" charset="0"/>
              </a:rPr>
              <a:t>IV. LỢI ÍCH CỦA GITHUB</a:t>
            </a:r>
          </a:p>
        </p:txBody>
      </p:sp>
      <p:sp>
        <p:nvSpPr>
          <p:cNvPr id="3" name="Content Placeholder 2">
            <a:extLst>
              <a:ext uri="{FF2B5EF4-FFF2-40B4-BE49-F238E27FC236}">
                <a16:creationId xmlns:a16="http://schemas.microsoft.com/office/drawing/2014/main" id="{3A57B409-6B74-0876-1070-0FEA4EF6B457}"/>
              </a:ext>
            </a:extLst>
          </p:cNvPr>
          <p:cNvSpPr>
            <a:spLocks noGrp="1"/>
          </p:cNvSpPr>
          <p:nvPr>
            <p:ph idx="1"/>
          </p:nvPr>
        </p:nvSpPr>
        <p:spPr/>
        <p:txBody>
          <a:bodyPr>
            <a:noAutofit/>
          </a:bodyPr>
          <a:lstStyle/>
          <a:p>
            <a:pPr algn="just"/>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Quản</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lý</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source code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dễ</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dàng</a:t>
            </a:r>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just"/>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Tracking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sự</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thay</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đổi</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qua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các</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version</a:t>
            </a:r>
          </a:p>
          <a:p>
            <a:pPr algn="just"/>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Github</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giúp</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chứng</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tỏ</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bạn</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là</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ai</a:t>
            </a:r>
          </a:p>
          <a:p>
            <a:pPr algn="just"/>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Github</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giúp</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cải</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thiện</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kỹ</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năng</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code,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thậm</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chí</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là</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tracking bug</a:t>
            </a:r>
          </a:p>
          <a:p>
            <a:pPr algn="just"/>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Github</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là</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một</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kho</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tài</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nguyên</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tuyệt</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vời</a:t>
            </a:r>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just"/>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Mở</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rộng</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mối</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quan</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111111"/>
                </a:solidFill>
                <a:effectLst/>
                <a:highlight>
                  <a:srgbClr val="FFFFFF"/>
                </a:highlight>
                <a:latin typeface="Times New Roman" panose="02020603050405020304" pitchFamily="18" charset="0"/>
                <a:cs typeface="Times New Roman" panose="02020603050405020304" pitchFamily="18" charset="0"/>
              </a:rPr>
              <a:t>hệ</a:t>
            </a:r>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just"/>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marL="0" indent="0" algn="just">
              <a:buNone/>
            </a:pP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234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47009-236A-144E-2786-CA2EDD52BB40}"/>
              </a:ext>
            </a:extLst>
          </p:cNvPr>
          <p:cNvSpPr>
            <a:spLocks noGrp="1"/>
          </p:cNvSpPr>
          <p:nvPr>
            <p:ph type="title"/>
          </p:nvPr>
        </p:nvSpPr>
        <p:spPr/>
        <p:txBody>
          <a:bodyPr>
            <a:normAutofit/>
          </a:bodyPr>
          <a:lstStyle/>
          <a:p>
            <a:r>
              <a:rPr lang="en-VN" sz="3800" dirty="0">
                <a:latin typeface="Times New Roman" panose="02020603050405020304" pitchFamily="18" charset="0"/>
                <a:cs typeface="Times New Roman" panose="02020603050405020304" pitchFamily="18" charset="0"/>
              </a:rPr>
              <a:t>V. SƠ LƯỢC VỀ CODE STYLE</a:t>
            </a:r>
          </a:p>
        </p:txBody>
      </p:sp>
      <p:sp>
        <p:nvSpPr>
          <p:cNvPr id="3" name="Content Placeholder 2">
            <a:extLst>
              <a:ext uri="{FF2B5EF4-FFF2-40B4-BE49-F238E27FC236}">
                <a16:creationId xmlns:a16="http://schemas.microsoft.com/office/drawing/2014/main" id="{A532F7A3-91A6-F1B5-A218-8F8F1364BF65}"/>
              </a:ext>
            </a:extLst>
          </p:cNvPr>
          <p:cNvSpPr>
            <a:spLocks noGrp="1"/>
          </p:cNvSpPr>
          <p:nvPr>
            <p:ph idx="1"/>
          </p:nvPr>
        </p:nvSpPr>
        <p:spPr/>
        <p:txBody>
          <a:bodyPr>
            <a:normAutofit/>
          </a:bodyPr>
          <a:lstStyle/>
          <a:p>
            <a:pPr marL="0" indent="0" algn="just">
              <a:buNone/>
            </a:pPr>
            <a:r>
              <a:rPr lang="vi-VN" sz="2000" dirty="0">
                <a:latin typeface="Times New Roman" panose="02020603050405020304" pitchFamily="18" charset="0"/>
                <a:cs typeface="Times New Roman" panose="02020603050405020304" pitchFamily="18" charset="0"/>
              </a:rPr>
              <a:t>Tiêu chuẩn coding (Coding Standards) là một bộ quy tắc quy định cách viết code của một chương trình mà lập trình viên phải tuân theo khi tham gia vào dự án phát triển chương trình đó. Tùy theo mỗi dự án mà sẽ có những tiêu chuẩn khác nhau, bộ quy tắc đó bao gồm:</a:t>
            </a:r>
          </a:p>
          <a:p>
            <a:pPr algn="just"/>
            <a:r>
              <a:rPr lang="vi-VN" sz="2000" dirty="0">
                <a:latin typeface="Times New Roman" panose="02020603050405020304" pitchFamily="18" charset="0"/>
                <a:cs typeface="Times New Roman" panose="02020603050405020304" pitchFamily="18" charset="0"/>
              </a:rPr>
              <a:t>Đặt tên lớp, interface, tên biến, phương thức, …</a:t>
            </a:r>
          </a:p>
          <a:p>
            <a:pPr algn="just"/>
            <a:r>
              <a:rPr lang="vi-VN" sz="2000" dirty="0">
                <a:latin typeface="Times New Roman" panose="02020603050405020304" pitchFamily="18" charset="0"/>
                <a:cs typeface="Times New Roman" panose="02020603050405020304" pitchFamily="18" charset="0"/>
              </a:rPr>
              <a:t>Khoảng trắng, tab</a:t>
            </a:r>
          </a:p>
          <a:p>
            <a:pPr algn="just"/>
            <a:r>
              <a:rPr lang="vi-VN" sz="2000" dirty="0">
                <a:latin typeface="Times New Roman" panose="02020603050405020304" pitchFamily="18" charset="0"/>
                <a:cs typeface="Times New Roman" panose="02020603050405020304" pitchFamily="18" charset="0"/>
              </a:rPr>
              <a:t>Khai báo và sử dụng biến</a:t>
            </a:r>
          </a:p>
          <a:p>
            <a:pPr algn="just"/>
            <a:r>
              <a:rPr lang="vi-VN" sz="2000" dirty="0">
                <a:latin typeface="Times New Roman" panose="02020603050405020304" pitchFamily="18" charset="0"/>
                <a:cs typeface="Times New Roman" panose="02020603050405020304" pitchFamily="18" charset="0"/>
              </a:rPr>
              <a:t>Comment mã nguồn: tên người tạo, phiên bản, ngày tạo file, lớp, phương thức, người thay đổi, nội dung thay đổi, …</a:t>
            </a:r>
          </a:p>
          <a:p>
            <a:pPr algn="just"/>
            <a:r>
              <a:rPr lang="vi-VN" sz="2000" dirty="0">
                <a:latin typeface="Times New Roman" panose="02020603050405020304" pitchFamily="18" charset="0"/>
                <a:cs typeface="Times New Roman" panose="02020603050405020304" pitchFamily="18" charset="0"/>
              </a:rPr>
              <a:t>Độ dài tối đa mỗi dòng code, mỗi file, …</a:t>
            </a:r>
          </a:p>
          <a:p>
            <a:pPr marL="0" indent="0">
              <a:buNone/>
            </a:pPr>
            <a:endParaRPr lang="en-VN" sz="2000" dirty="0"/>
          </a:p>
        </p:txBody>
      </p:sp>
    </p:spTree>
    <p:extLst>
      <p:ext uri="{BB962C8B-B14F-4D97-AF65-F5344CB8AC3E}">
        <p14:creationId xmlns:p14="http://schemas.microsoft.com/office/powerpoint/2010/main" val="110973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1E05-1413-4643-CC8F-1E9A8B6CD803}"/>
              </a:ext>
            </a:extLst>
          </p:cNvPr>
          <p:cNvSpPr>
            <a:spLocks noGrp="1"/>
          </p:cNvSpPr>
          <p:nvPr>
            <p:ph type="title"/>
          </p:nvPr>
        </p:nvSpPr>
        <p:spPr/>
        <p:txBody>
          <a:bodyPr>
            <a:normAutofit/>
          </a:bodyPr>
          <a:lstStyle/>
          <a:p>
            <a:r>
              <a:rPr lang="en-VN" sz="3600" dirty="0">
                <a:latin typeface="Times New Roman" panose="02020603050405020304" pitchFamily="18" charset="0"/>
                <a:cs typeface="Times New Roman" panose="02020603050405020304" pitchFamily="18" charset="0"/>
              </a:rPr>
              <a:t>VI. MỤC ĐÍCH CỦA VIẾT CODE THEO QUY TẮC</a:t>
            </a:r>
          </a:p>
        </p:txBody>
      </p:sp>
      <p:sp>
        <p:nvSpPr>
          <p:cNvPr id="3" name="Content Placeholder 2">
            <a:extLst>
              <a:ext uri="{FF2B5EF4-FFF2-40B4-BE49-F238E27FC236}">
                <a16:creationId xmlns:a16="http://schemas.microsoft.com/office/drawing/2014/main" id="{D815E00E-060B-6CAF-3B9A-A29BE82D8C3E}"/>
              </a:ext>
            </a:extLst>
          </p:cNvPr>
          <p:cNvSpPr>
            <a:spLocks noGrp="1"/>
          </p:cNvSpPr>
          <p:nvPr>
            <p:ph idx="1"/>
          </p:nvPr>
        </p:nvSpPr>
        <p:spPr/>
        <p:txBody>
          <a:bodyPr>
            <a:normAutofit/>
          </a:bodyPr>
          <a:lstStyle/>
          <a:p>
            <a:pPr algn="just"/>
            <a:r>
              <a:rPr lang="vi-VN" sz="2000" dirty="0">
                <a:latin typeface="Times New Roman" panose="02020603050405020304" pitchFamily="18" charset="0"/>
                <a:cs typeface="Times New Roman" panose="02020603050405020304" pitchFamily="18" charset="0"/>
              </a:rPr>
              <a:t>Dễ fix bug, sửa code.</a:t>
            </a:r>
          </a:p>
          <a:p>
            <a:pPr algn="just"/>
            <a:r>
              <a:rPr lang="vi-VN" sz="2000" dirty="0">
                <a:latin typeface="Times New Roman" panose="02020603050405020304" pitchFamily="18" charset="0"/>
                <a:cs typeface="Times New Roman" panose="02020603050405020304" pitchFamily="18" charset="0"/>
              </a:rPr>
              <a:t>Để người đến sau có thể kế thừa và phát triển code của chính bản thân.</a:t>
            </a:r>
          </a:p>
          <a:p>
            <a:pPr algn="just"/>
            <a:r>
              <a:rPr lang="vi-VN" sz="2000" dirty="0">
                <a:latin typeface="Times New Roman" panose="02020603050405020304" pitchFamily="18" charset="0"/>
                <a:cs typeface="Times New Roman" panose="02020603050405020304" pitchFamily="18" charset="0"/>
              </a:rPr>
              <a:t>Thống nhất được code của những thành viên trong cùng 1 dự án.</a:t>
            </a:r>
          </a:p>
          <a:p>
            <a:pPr algn="just"/>
            <a:r>
              <a:rPr lang="vi-VN" sz="2000" dirty="0">
                <a:latin typeface="Times New Roman" panose="02020603050405020304" pitchFamily="18" charset="0"/>
                <a:cs typeface="Times New Roman" panose="02020603050405020304" pitchFamily="18" charset="0"/>
              </a:rPr>
              <a:t>Nếu là người duy nhất hiểu được code mình thì khi gặp trở ngại người khác sẽ khó để giúp đỡ.</a:t>
            </a:r>
          </a:p>
          <a:p>
            <a:endParaRPr lang="en-VN" dirty="0"/>
          </a:p>
        </p:txBody>
      </p:sp>
    </p:spTree>
    <p:extLst>
      <p:ext uri="{BB962C8B-B14F-4D97-AF65-F5344CB8AC3E}">
        <p14:creationId xmlns:p14="http://schemas.microsoft.com/office/powerpoint/2010/main" val="199493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242F-9986-80C5-139F-A7BF557183A6}"/>
              </a:ext>
            </a:extLst>
          </p:cNvPr>
          <p:cNvSpPr>
            <a:spLocks noGrp="1"/>
          </p:cNvSpPr>
          <p:nvPr>
            <p:ph type="title"/>
          </p:nvPr>
        </p:nvSpPr>
        <p:spPr/>
        <p:txBody>
          <a:bodyPr>
            <a:noAutofit/>
          </a:bodyPr>
          <a:lstStyle/>
          <a:p>
            <a:r>
              <a:rPr lang="en-VN" sz="3800" dirty="0">
                <a:latin typeface="Times New Roman" panose="02020603050405020304" pitchFamily="18" charset="0"/>
                <a:cs typeface="Times New Roman" panose="02020603050405020304" pitchFamily="18" charset="0"/>
              </a:rPr>
              <a:t>VII. CÁC CHUẨN HÌNH THỨC VÀ NGỮ NGHĨA</a:t>
            </a:r>
          </a:p>
        </p:txBody>
      </p:sp>
      <p:sp>
        <p:nvSpPr>
          <p:cNvPr id="3" name="Content Placeholder 2">
            <a:extLst>
              <a:ext uri="{FF2B5EF4-FFF2-40B4-BE49-F238E27FC236}">
                <a16:creationId xmlns:a16="http://schemas.microsoft.com/office/drawing/2014/main" id="{4933B160-C5E2-C295-1EF8-8484CDFE02C8}"/>
              </a:ext>
            </a:extLst>
          </p:cNvPr>
          <p:cNvSpPr>
            <a:spLocks noGrp="1"/>
          </p:cNvSpPr>
          <p:nvPr>
            <p:ph idx="1"/>
          </p:nvPr>
        </p:nvSpPr>
        <p:spPr/>
        <p:txBody>
          <a:bodyPr/>
          <a:lstStyle/>
          <a:p>
            <a:r>
              <a:rPr lang="en-VN" dirty="0">
                <a:latin typeface="Times New Roman" panose="02020603050405020304" pitchFamily="18" charset="0"/>
                <a:cs typeface="Times New Roman" panose="02020603050405020304" pitchFamily="18" charset="0"/>
              </a:rPr>
              <a:t>Chuẩn hình thức:</a:t>
            </a:r>
          </a:p>
          <a:p>
            <a:pPr marL="0" indent="0">
              <a:buNone/>
            </a:pPr>
            <a:r>
              <a:rPr lang="en-VN" sz="2000" dirty="0">
                <a:latin typeface="Times New Roman" panose="02020603050405020304" pitchFamily="18" charset="0"/>
                <a:cs typeface="Times New Roman" panose="02020603050405020304" pitchFamily="18" charset="0"/>
              </a:rPr>
              <a:t>- Thụt đầu dòng</a:t>
            </a:r>
          </a:p>
          <a:p>
            <a:pPr marL="0" indent="0">
              <a:buNone/>
            </a:pPr>
            <a:endParaRPr lang="en-VN" dirty="0">
              <a:latin typeface="Times New Roman" panose="02020603050405020304" pitchFamily="18" charset="0"/>
              <a:cs typeface="Times New Roman" panose="02020603050405020304" pitchFamily="18" charset="0"/>
            </a:endParaRPr>
          </a:p>
          <a:p>
            <a:pPr marL="0" indent="0">
              <a:buNone/>
            </a:pPr>
            <a:endParaRPr lang="en-V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4E4D7A8-5C5D-FC77-D013-AF075308D2F5}"/>
              </a:ext>
            </a:extLst>
          </p:cNvPr>
          <p:cNvPicPr>
            <a:picLocks noChangeAspect="1"/>
          </p:cNvPicPr>
          <p:nvPr/>
        </p:nvPicPr>
        <p:blipFill>
          <a:blip r:embed="rId2"/>
          <a:stretch>
            <a:fillRect/>
          </a:stretch>
        </p:blipFill>
        <p:spPr>
          <a:xfrm>
            <a:off x="1523732" y="3131500"/>
            <a:ext cx="3314532" cy="2071564"/>
          </a:xfrm>
          <a:prstGeom prst="rect">
            <a:avLst/>
          </a:prstGeom>
        </p:spPr>
      </p:pic>
      <p:pic>
        <p:nvPicPr>
          <p:cNvPr id="5" name="Picture 4">
            <a:extLst>
              <a:ext uri="{FF2B5EF4-FFF2-40B4-BE49-F238E27FC236}">
                <a16:creationId xmlns:a16="http://schemas.microsoft.com/office/drawing/2014/main" id="{6F6C3C53-9DD9-DFAC-F6D4-63371E6834FE}"/>
              </a:ext>
            </a:extLst>
          </p:cNvPr>
          <p:cNvPicPr>
            <a:picLocks noChangeAspect="1"/>
          </p:cNvPicPr>
          <p:nvPr/>
        </p:nvPicPr>
        <p:blipFill>
          <a:blip r:embed="rId3"/>
          <a:stretch>
            <a:fillRect/>
          </a:stretch>
        </p:blipFill>
        <p:spPr>
          <a:xfrm>
            <a:off x="6406570" y="3131500"/>
            <a:ext cx="3638952" cy="1878381"/>
          </a:xfrm>
          <a:prstGeom prst="rect">
            <a:avLst/>
          </a:prstGeom>
        </p:spPr>
      </p:pic>
      <p:sp>
        <p:nvSpPr>
          <p:cNvPr id="6" name="TextBox 5">
            <a:extLst>
              <a:ext uri="{FF2B5EF4-FFF2-40B4-BE49-F238E27FC236}">
                <a16:creationId xmlns:a16="http://schemas.microsoft.com/office/drawing/2014/main" id="{7F022AA9-5311-665A-8564-3380A4C19C99}"/>
              </a:ext>
            </a:extLst>
          </p:cNvPr>
          <p:cNvSpPr txBox="1"/>
          <p:nvPr/>
        </p:nvSpPr>
        <p:spPr>
          <a:xfrm>
            <a:off x="2871989" y="5257094"/>
            <a:ext cx="1094705" cy="400110"/>
          </a:xfrm>
          <a:prstGeom prst="rect">
            <a:avLst/>
          </a:prstGeom>
          <a:noFill/>
        </p:spPr>
        <p:txBody>
          <a:bodyPr wrap="square" rtlCol="0">
            <a:spAutoFit/>
          </a:bodyPr>
          <a:lstStyle/>
          <a:p>
            <a:r>
              <a:rPr lang="en-VN" sz="2000" dirty="0">
                <a:latin typeface="Times New Roman" panose="02020603050405020304" pitchFamily="18" charset="0"/>
                <a:cs typeface="Times New Roman" panose="02020603050405020304" pitchFamily="18" charset="0"/>
              </a:rPr>
              <a:t>Sai</a:t>
            </a:r>
          </a:p>
        </p:txBody>
      </p:sp>
      <p:sp>
        <p:nvSpPr>
          <p:cNvPr id="7" name="TextBox 6">
            <a:extLst>
              <a:ext uri="{FF2B5EF4-FFF2-40B4-BE49-F238E27FC236}">
                <a16:creationId xmlns:a16="http://schemas.microsoft.com/office/drawing/2014/main" id="{086AFF74-4F69-2924-8035-936C5BFCE545}"/>
              </a:ext>
            </a:extLst>
          </p:cNvPr>
          <p:cNvSpPr txBox="1"/>
          <p:nvPr/>
        </p:nvSpPr>
        <p:spPr>
          <a:xfrm>
            <a:off x="8032124" y="5257094"/>
            <a:ext cx="1094705" cy="400110"/>
          </a:xfrm>
          <a:prstGeom prst="rect">
            <a:avLst/>
          </a:prstGeom>
          <a:noFill/>
        </p:spPr>
        <p:txBody>
          <a:bodyPr wrap="square" rtlCol="0">
            <a:spAutoFit/>
          </a:bodyPr>
          <a:lstStyle/>
          <a:p>
            <a:r>
              <a:rPr lang="en-VN" sz="2000" dirty="0">
                <a:latin typeface="Times New Roman" panose="02020603050405020304" pitchFamily="18" charset="0"/>
                <a:cs typeface="Times New Roman" panose="02020603050405020304" pitchFamily="18" charset="0"/>
              </a:rPr>
              <a:t>Đúng</a:t>
            </a:r>
          </a:p>
        </p:txBody>
      </p:sp>
    </p:spTree>
    <p:extLst>
      <p:ext uri="{BB962C8B-B14F-4D97-AF65-F5344CB8AC3E}">
        <p14:creationId xmlns:p14="http://schemas.microsoft.com/office/powerpoint/2010/main" val="2915986632"/>
      </p:ext>
    </p:extLst>
  </p:cSld>
  <p:clrMapOvr>
    <a:masterClrMapping/>
  </p:clrMapOvr>
</p:sld>
</file>

<file path=ppt/theme/theme1.xml><?xml version="1.0" encoding="utf-8"?>
<a:theme xmlns:a="http://schemas.openxmlformats.org/drawingml/2006/main" name="SketchyVTI">
  <a:themeElements>
    <a:clrScheme name="AnalogousFromRegularSeedRightStep">
      <a:dk1>
        <a:srgbClr val="000000"/>
      </a:dk1>
      <a:lt1>
        <a:srgbClr val="FFFFFF"/>
      </a:lt1>
      <a:dk2>
        <a:srgbClr val="3B3521"/>
      </a:dk2>
      <a:lt2>
        <a:srgbClr val="E2E6E8"/>
      </a:lt2>
      <a:accent1>
        <a:srgbClr val="E16D2F"/>
      </a:accent1>
      <a:accent2>
        <a:srgbClr val="C39C1B"/>
      </a:accent2>
      <a:accent3>
        <a:srgbClr val="94AD24"/>
      </a:accent3>
      <a:accent4>
        <a:srgbClr val="59B819"/>
      </a:accent4>
      <a:accent5>
        <a:srgbClr val="27BB29"/>
      </a:accent5>
      <a:accent6>
        <a:srgbClr val="1AB95F"/>
      </a:accent6>
      <a:hlink>
        <a:srgbClr val="3C8AB4"/>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2574</TotalTime>
  <Words>2653</Words>
  <Application>Microsoft Macintosh PowerPoint</Application>
  <PresentationFormat>Widescreen</PresentationFormat>
  <Paragraphs>141</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Gill Sans Ultra Bold</vt:lpstr>
      <vt:lpstr>The Hand Bold</vt:lpstr>
      <vt:lpstr>The Serif Hand Black</vt:lpstr>
      <vt:lpstr>Times New Roman</vt:lpstr>
      <vt:lpstr>Wingdings</vt:lpstr>
      <vt:lpstr>SketchyVTI</vt:lpstr>
      <vt:lpstr>SƠ LƯỢC VỀ Github, Unit test và code style</vt:lpstr>
      <vt:lpstr>I.GIỚI THIỆU VỀ GITHUB</vt:lpstr>
      <vt:lpstr>II.TÍNH NĂNG NỔI BẬT CỦA GITHUB.</vt:lpstr>
      <vt:lpstr>III. MỘT VÀI KHÁI NIỆM CƠ BẢN VỀ GITHUB</vt:lpstr>
      <vt:lpstr>III. MỘT VÀI KHÁI NIỆM CƠ BẢN VỀ GITHUB</vt:lpstr>
      <vt:lpstr>IV. LỢI ÍCH CỦA GITHUB</vt:lpstr>
      <vt:lpstr>V. SƠ LƯỢC VỀ CODE STYLE</vt:lpstr>
      <vt:lpstr>VI. MỤC ĐÍCH CỦA VIẾT CODE THEO QUY TẮC</vt:lpstr>
      <vt:lpstr>VII. CÁC CHUẨN HÌNH THỨC VÀ NGỮ NGHĨA</vt:lpstr>
      <vt:lpstr>VII. CÁC CHUẨN HÌNH THỨC VÀ NGỮ NGHĨA</vt:lpstr>
      <vt:lpstr>VII. CÁC CHUẨN HÌNH THỨC VÀ NGỮ NGHĨA</vt:lpstr>
      <vt:lpstr>VII. CÁC CHUẨN HÌNH THỨC VÀ NGỮ NGHĨA</vt:lpstr>
      <vt:lpstr>VII. CÁC CHUẨN HÌNH THỨC VÀ NGỮ NGHĨA</vt:lpstr>
      <vt:lpstr>VII. CÁC CHUẨN HÌNH THỨC VÀ NGỮ NGHĨA</vt:lpstr>
      <vt:lpstr>VII. CÁC CHUẨN HÌNH THỨC VÀ NGỮ NGHĨA</vt:lpstr>
      <vt:lpstr>VIII. SƠ LƯỢC VỀ UNIT TEST</vt:lpstr>
      <vt:lpstr>VIII. SƠ LƯỢC VỀ UNIT TEST</vt:lpstr>
      <vt:lpstr>VIII. SƠ LƯỢC VỀ UNIT TEST</vt:lpstr>
      <vt:lpstr>IX. VÒNG ĐỜI CỦA UNIT TEST</vt:lpstr>
      <vt:lpstr>X. ƯU ĐIỂM VÀ NHƯỢC ĐIỂM UNIT TEST</vt:lpstr>
      <vt:lpstr>X. ƯU ĐIỂM VÀ NHƯỢC ĐIỂM UNIT TEST</vt:lpstr>
      <vt:lpstr>XI. QUY TRÌNH THIẾT KẾ UNIT TEST</vt:lpstr>
      <vt:lpstr>XII. MỘT SỐ CÔNG CỤ SỬ DỤNG UNIT TEST</vt:lpstr>
      <vt:lpstr>Cảm Ơn Mọi Người Đã Xem Hết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SƠ LƯỢC VỀ Github, Unit test và code style</dc:title>
  <dc:creator>NguyễN QuốC Anh</dc:creator>
  <cp:lastModifiedBy>NguyễN QuốC Anh</cp:lastModifiedBy>
  <cp:revision>3</cp:revision>
  <dcterms:created xsi:type="dcterms:W3CDTF">2024-05-14T08:13:06Z</dcterms:created>
  <dcterms:modified xsi:type="dcterms:W3CDTF">2024-05-16T15:46:44Z</dcterms:modified>
</cp:coreProperties>
</file>