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35" r:id="rId1"/>
  </p:sldMasterIdLst>
  <p:notesMasterIdLst>
    <p:notesMasterId r:id="rId25"/>
  </p:notesMasterIdLst>
  <p:sldIdLst>
    <p:sldId id="256" r:id="rId2"/>
    <p:sldId id="257" r:id="rId3"/>
    <p:sldId id="259" r:id="rId4"/>
    <p:sldId id="258" r:id="rId5"/>
    <p:sldId id="277" r:id="rId6"/>
    <p:sldId id="260" r:id="rId7"/>
    <p:sldId id="261" r:id="rId8"/>
    <p:sldId id="262" r:id="rId9"/>
    <p:sldId id="278" r:id="rId10"/>
    <p:sldId id="263" r:id="rId11"/>
    <p:sldId id="264" r:id="rId12"/>
    <p:sldId id="265" r:id="rId13"/>
    <p:sldId id="266" r:id="rId14"/>
    <p:sldId id="267" r:id="rId15"/>
    <p:sldId id="268" r:id="rId16"/>
    <p:sldId id="269" r:id="rId17"/>
    <p:sldId id="270" r:id="rId18"/>
    <p:sldId id="271" r:id="rId19"/>
    <p:sldId id="272" r:id="rId20"/>
    <p:sldId id="273" r:id="rId21"/>
    <p:sldId id="276" r:id="rId22"/>
    <p:sldId id="274" r:id="rId23"/>
    <p:sldId id="275" r:id="rId24"/>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29" autoAdjust="0"/>
    <p:restoredTop sz="94660"/>
  </p:normalViewPr>
  <p:slideViewPr>
    <p:cSldViewPr snapToGrid="0">
      <p:cViewPr varScale="1">
        <p:scale>
          <a:sx n="74" d="100"/>
          <a:sy n="74" d="100"/>
        </p:scale>
        <p:origin x="6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EF7265-E55B-4F40-8EC6-DA093A1E74F9}" type="datetimeFigureOut">
              <a:rPr lang="vi-VN" smtClean="0"/>
              <a:t>29/05/2018</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3ADD4E-BB32-481F-A26F-6C34890D4855}" type="slidenum">
              <a:rPr lang="vi-VN" smtClean="0"/>
              <a:t>‹#›</a:t>
            </a:fld>
            <a:endParaRPr lang="vi-VN"/>
          </a:p>
        </p:txBody>
      </p:sp>
    </p:spTree>
    <p:extLst>
      <p:ext uri="{BB962C8B-B14F-4D97-AF65-F5344CB8AC3E}">
        <p14:creationId xmlns:p14="http://schemas.microsoft.com/office/powerpoint/2010/main" val="3318255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D33ADD4E-BB32-481F-A26F-6C34890D4855}" type="slidenum">
              <a:rPr lang="vi-VN" smtClean="0"/>
              <a:t>1</a:t>
            </a:fld>
            <a:endParaRPr lang="vi-VN"/>
          </a:p>
        </p:txBody>
      </p:sp>
    </p:spTree>
    <p:extLst>
      <p:ext uri="{BB962C8B-B14F-4D97-AF65-F5344CB8AC3E}">
        <p14:creationId xmlns:p14="http://schemas.microsoft.com/office/powerpoint/2010/main" val="14808450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F3351190-88CB-4676-8763-940D3F006758}" type="datetime1">
              <a:rPr lang="vi-VN" smtClean="0"/>
              <a:t>29/05/2018</a:t>
            </a:fld>
            <a:endParaRPr lang="vi-V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vi-V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C324A925-7661-4EF3-817D-D476B64924D2}" type="slidenum">
              <a:rPr lang="vi-VN" smtClean="0"/>
              <a:t>‹#›</a:t>
            </a:fld>
            <a:endParaRPr lang="vi-VN"/>
          </a:p>
        </p:txBody>
      </p:sp>
    </p:spTree>
    <p:extLst>
      <p:ext uri="{BB962C8B-B14F-4D97-AF65-F5344CB8AC3E}">
        <p14:creationId xmlns:p14="http://schemas.microsoft.com/office/powerpoint/2010/main" val="352194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890436-96C3-4D24-9965-E3809F458BCA}" type="datetime1">
              <a:rPr lang="vi-VN" smtClean="0"/>
              <a:t>29/05/2018</a:t>
            </a:fld>
            <a:endParaRPr lang="vi-VN"/>
          </a:p>
        </p:txBody>
      </p:sp>
      <p:sp>
        <p:nvSpPr>
          <p:cNvPr id="6" name="Footer Placeholder 5"/>
          <p:cNvSpPr>
            <a:spLocks noGrp="1"/>
          </p:cNvSpPr>
          <p:nvPr>
            <p:ph type="ftr" sz="quarter" idx="11"/>
          </p:nvPr>
        </p:nvSpPr>
        <p:spPr/>
        <p:txBody>
          <a:bodyPr/>
          <a:lstStyle/>
          <a:p>
            <a:endParaRPr lang="vi-V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324A925-7661-4EF3-817D-D476B64924D2}" type="slidenum">
              <a:rPr lang="vi-VN" smtClean="0"/>
              <a:t>‹#›</a:t>
            </a:fld>
            <a:endParaRPr lang="vi-VN"/>
          </a:p>
        </p:txBody>
      </p:sp>
    </p:spTree>
    <p:extLst>
      <p:ext uri="{BB962C8B-B14F-4D97-AF65-F5344CB8AC3E}">
        <p14:creationId xmlns:p14="http://schemas.microsoft.com/office/powerpoint/2010/main" val="4031270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7F4C94-BB56-424C-8161-7246F67EB6E5}" type="datetime1">
              <a:rPr lang="vi-VN" smtClean="0"/>
              <a:t>29/05/2018</a:t>
            </a:fld>
            <a:endParaRPr lang="vi-VN"/>
          </a:p>
        </p:txBody>
      </p:sp>
      <p:sp>
        <p:nvSpPr>
          <p:cNvPr id="5" name="Footer Placeholder 4"/>
          <p:cNvSpPr>
            <a:spLocks noGrp="1"/>
          </p:cNvSpPr>
          <p:nvPr>
            <p:ph type="ftr" sz="quarter" idx="11"/>
          </p:nvPr>
        </p:nvSpPr>
        <p:spPr/>
        <p:txBody>
          <a:bodyPr/>
          <a:lstStyle/>
          <a:p>
            <a:endParaRPr lang="vi-V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324A925-7661-4EF3-817D-D476B64924D2}" type="slidenum">
              <a:rPr lang="vi-VN" smtClean="0"/>
              <a:t>‹#›</a:t>
            </a:fld>
            <a:endParaRPr lang="vi-VN"/>
          </a:p>
        </p:txBody>
      </p:sp>
    </p:spTree>
    <p:extLst>
      <p:ext uri="{BB962C8B-B14F-4D97-AF65-F5344CB8AC3E}">
        <p14:creationId xmlns:p14="http://schemas.microsoft.com/office/powerpoint/2010/main" val="824077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5BD9ED-F67F-4106-B096-6A53F3FC63CD}" type="datetime1">
              <a:rPr lang="vi-VN" smtClean="0"/>
              <a:t>29/05/2018</a:t>
            </a:fld>
            <a:endParaRPr lang="vi-VN"/>
          </a:p>
        </p:txBody>
      </p:sp>
      <p:sp>
        <p:nvSpPr>
          <p:cNvPr id="5" name="Footer Placeholder 4"/>
          <p:cNvSpPr>
            <a:spLocks noGrp="1"/>
          </p:cNvSpPr>
          <p:nvPr>
            <p:ph type="ftr" sz="quarter" idx="11"/>
          </p:nvPr>
        </p:nvSpPr>
        <p:spPr/>
        <p:txBody>
          <a:bodyPr/>
          <a:lstStyle/>
          <a:p>
            <a:endParaRPr lang="vi-V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324A925-7661-4EF3-817D-D476B64924D2}" type="slidenum">
              <a:rPr lang="vi-VN" smtClean="0"/>
              <a:t>‹#›</a:t>
            </a:fld>
            <a:endParaRPr lang="vi-VN"/>
          </a:p>
        </p:txBody>
      </p:sp>
    </p:spTree>
    <p:extLst>
      <p:ext uri="{BB962C8B-B14F-4D97-AF65-F5344CB8AC3E}">
        <p14:creationId xmlns:p14="http://schemas.microsoft.com/office/powerpoint/2010/main" val="3895168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9D9910-EFAF-40B0-AC47-7F866B2E92A5}" type="datetime1">
              <a:rPr lang="vi-VN" smtClean="0"/>
              <a:t>29/05/2018</a:t>
            </a:fld>
            <a:endParaRPr lang="vi-VN"/>
          </a:p>
        </p:txBody>
      </p:sp>
      <p:sp>
        <p:nvSpPr>
          <p:cNvPr id="5" name="Footer Placeholder 4"/>
          <p:cNvSpPr>
            <a:spLocks noGrp="1"/>
          </p:cNvSpPr>
          <p:nvPr>
            <p:ph type="ftr" sz="quarter" idx="11"/>
          </p:nvPr>
        </p:nvSpPr>
        <p:spPr/>
        <p:txBody>
          <a:bodyPr/>
          <a:lstStyle/>
          <a:p>
            <a:endParaRPr lang="vi-V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324A925-7661-4EF3-817D-D476B64924D2}" type="slidenum">
              <a:rPr lang="vi-VN" smtClean="0"/>
              <a:t>‹#›</a:t>
            </a:fld>
            <a:endParaRPr lang="vi-VN"/>
          </a:p>
        </p:txBody>
      </p:sp>
    </p:spTree>
    <p:extLst>
      <p:ext uri="{BB962C8B-B14F-4D97-AF65-F5344CB8AC3E}">
        <p14:creationId xmlns:p14="http://schemas.microsoft.com/office/powerpoint/2010/main" val="3564882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161675C-7B05-4D2C-925D-1DF0EA609F5C}" type="datetime1">
              <a:rPr lang="vi-VN" smtClean="0"/>
              <a:t>29/05/2018</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C324A925-7661-4EF3-817D-D476B64924D2}" type="slidenum">
              <a:rPr lang="vi-VN" smtClean="0"/>
              <a:t>‹#›</a:t>
            </a:fld>
            <a:endParaRPr lang="vi-VN"/>
          </a:p>
        </p:txBody>
      </p:sp>
    </p:spTree>
    <p:extLst>
      <p:ext uri="{BB962C8B-B14F-4D97-AF65-F5344CB8AC3E}">
        <p14:creationId xmlns:p14="http://schemas.microsoft.com/office/powerpoint/2010/main" val="2278422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8FF7535-5CFF-4A50-90AF-CD1E3D46FD65}" type="datetime1">
              <a:rPr lang="vi-VN" smtClean="0"/>
              <a:t>29/05/2018</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C324A925-7661-4EF3-817D-D476B64924D2}" type="slidenum">
              <a:rPr lang="vi-VN" smtClean="0"/>
              <a:t>‹#›</a:t>
            </a:fld>
            <a:endParaRPr lang="vi-VN"/>
          </a:p>
        </p:txBody>
      </p:sp>
    </p:spTree>
    <p:extLst>
      <p:ext uri="{BB962C8B-B14F-4D97-AF65-F5344CB8AC3E}">
        <p14:creationId xmlns:p14="http://schemas.microsoft.com/office/powerpoint/2010/main" val="29226686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FA6236-4B27-4D4C-BA6A-39937E748B6C}" type="datetime1">
              <a:rPr lang="vi-VN" smtClean="0"/>
              <a:t>29/05/2018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324A925-7661-4EF3-817D-D476B64924D2}" type="slidenum">
              <a:rPr lang="vi-VN" smtClean="0"/>
              <a:t>‹#›</a:t>
            </a:fld>
            <a:endParaRPr lang="vi-VN"/>
          </a:p>
        </p:txBody>
      </p:sp>
    </p:spTree>
    <p:extLst>
      <p:ext uri="{BB962C8B-B14F-4D97-AF65-F5344CB8AC3E}">
        <p14:creationId xmlns:p14="http://schemas.microsoft.com/office/powerpoint/2010/main" val="778156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84FFBF-A3E5-48EB-BB69-8572E653F54A}" type="datetime1">
              <a:rPr lang="vi-VN" smtClean="0"/>
              <a:t>29/05/2018</a:t>
            </a:fld>
            <a:endParaRPr lang="vi-VN"/>
          </a:p>
        </p:txBody>
      </p:sp>
      <p:sp>
        <p:nvSpPr>
          <p:cNvPr id="5" name="Footer Placeholder 4"/>
          <p:cNvSpPr>
            <a:spLocks noGrp="1"/>
          </p:cNvSpPr>
          <p:nvPr>
            <p:ph type="ftr" sz="quarter" idx="11"/>
          </p:nvPr>
        </p:nvSpPr>
        <p:spPr/>
        <p:txBody>
          <a:bodyPr/>
          <a:lstStyle/>
          <a:p>
            <a:endParaRPr lang="vi-V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324A925-7661-4EF3-817D-D476B64924D2}" type="slidenum">
              <a:rPr lang="vi-VN" smtClean="0"/>
              <a:t>‹#›</a:t>
            </a:fld>
            <a:endParaRPr lang="vi-VN"/>
          </a:p>
        </p:txBody>
      </p:sp>
    </p:spTree>
    <p:extLst>
      <p:ext uri="{BB962C8B-B14F-4D97-AF65-F5344CB8AC3E}">
        <p14:creationId xmlns:p14="http://schemas.microsoft.com/office/powerpoint/2010/main" val="3009392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191239-6907-428B-B6B4-34EAB671FABC}" type="datetime1">
              <a:rPr lang="vi-VN" smtClean="0"/>
              <a:t>29/05/2018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324A925-7661-4EF3-817D-D476B64924D2}" type="slidenum">
              <a:rPr lang="vi-VN" smtClean="0"/>
              <a:t>‹#›</a:t>
            </a:fld>
            <a:endParaRPr lang="vi-VN"/>
          </a:p>
        </p:txBody>
      </p:sp>
    </p:spTree>
    <p:extLst>
      <p:ext uri="{BB962C8B-B14F-4D97-AF65-F5344CB8AC3E}">
        <p14:creationId xmlns:p14="http://schemas.microsoft.com/office/powerpoint/2010/main" val="1436012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D44AB8-8952-4520-9A56-71B0F5D57A46}" type="datetime1">
              <a:rPr lang="vi-VN" smtClean="0"/>
              <a:t>29/05/2018</a:t>
            </a:fld>
            <a:endParaRPr lang="vi-VN"/>
          </a:p>
        </p:txBody>
      </p:sp>
      <p:sp>
        <p:nvSpPr>
          <p:cNvPr id="5" name="Footer Placeholder 4"/>
          <p:cNvSpPr>
            <a:spLocks noGrp="1"/>
          </p:cNvSpPr>
          <p:nvPr>
            <p:ph type="ftr" sz="quarter" idx="11"/>
          </p:nvPr>
        </p:nvSpPr>
        <p:spPr/>
        <p:txBody>
          <a:bodyPr/>
          <a:lstStyle/>
          <a:p>
            <a:endParaRPr lang="vi-V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324A925-7661-4EF3-817D-D476B64924D2}" type="slidenum">
              <a:rPr lang="vi-VN" smtClean="0"/>
              <a:t>‹#›</a:t>
            </a:fld>
            <a:endParaRPr lang="vi-VN"/>
          </a:p>
        </p:txBody>
      </p:sp>
    </p:spTree>
    <p:extLst>
      <p:ext uri="{BB962C8B-B14F-4D97-AF65-F5344CB8AC3E}">
        <p14:creationId xmlns:p14="http://schemas.microsoft.com/office/powerpoint/2010/main" val="320695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0E79C9-14B5-41E8-91E0-DCF61EA86B3D}" type="datetime1">
              <a:rPr lang="vi-VN" smtClean="0"/>
              <a:t>29/05/2018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324A925-7661-4EF3-817D-D476B64924D2}" type="slidenum">
              <a:rPr lang="vi-VN" smtClean="0"/>
              <a:t>‹#›</a:t>
            </a:fld>
            <a:endParaRPr lang="vi-VN"/>
          </a:p>
        </p:txBody>
      </p:sp>
    </p:spTree>
    <p:extLst>
      <p:ext uri="{BB962C8B-B14F-4D97-AF65-F5344CB8AC3E}">
        <p14:creationId xmlns:p14="http://schemas.microsoft.com/office/powerpoint/2010/main" val="216868062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5A69FAC-7946-44D2-83B4-0514436ABC3E}" type="datetime1">
              <a:rPr lang="vi-VN" smtClean="0"/>
              <a:t>29/05/2018</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C324A925-7661-4EF3-817D-D476B64924D2}" type="slidenum">
              <a:rPr lang="vi-VN" smtClean="0"/>
              <a:t>‹#›</a:t>
            </a:fld>
            <a:endParaRPr lang="vi-VN"/>
          </a:p>
        </p:txBody>
      </p:sp>
    </p:spTree>
    <p:extLst>
      <p:ext uri="{BB962C8B-B14F-4D97-AF65-F5344CB8AC3E}">
        <p14:creationId xmlns:p14="http://schemas.microsoft.com/office/powerpoint/2010/main" val="285337798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61F8AE6-DCF3-4D67-94D2-B182163028A3}" type="datetime1">
              <a:rPr lang="vi-VN" smtClean="0"/>
              <a:t>29/05/2018</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C324A925-7661-4EF3-817D-D476B64924D2}" type="slidenum">
              <a:rPr lang="vi-VN" smtClean="0"/>
              <a:t>‹#›</a:t>
            </a:fld>
            <a:endParaRPr lang="vi-VN"/>
          </a:p>
        </p:txBody>
      </p:sp>
    </p:spTree>
    <p:extLst>
      <p:ext uri="{BB962C8B-B14F-4D97-AF65-F5344CB8AC3E}">
        <p14:creationId xmlns:p14="http://schemas.microsoft.com/office/powerpoint/2010/main" val="1349760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1ABA64-2225-41C0-B597-28FC09C91C56}" type="datetime1">
              <a:rPr lang="vi-VN" smtClean="0"/>
              <a:t>29/05/2018</a:t>
            </a:fld>
            <a:endParaRPr lang="vi-VN"/>
          </a:p>
        </p:txBody>
      </p:sp>
      <p:sp>
        <p:nvSpPr>
          <p:cNvPr id="3" name="Footer Placeholder 2"/>
          <p:cNvSpPr>
            <a:spLocks noGrp="1"/>
          </p:cNvSpPr>
          <p:nvPr>
            <p:ph type="ftr" sz="quarter" idx="11"/>
          </p:nvPr>
        </p:nvSpPr>
        <p:spPr/>
        <p:txBody>
          <a:bodyPr/>
          <a:lstStyle/>
          <a:p>
            <a:endParaRPr lang="vi-V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324A925-7661-4EF3-817D-D476B64924D2}" type="slidenum">
              <a:rPr lang="vi-VN" smtClean="0"/>
              <a:t>‹#›</a:t>
            </a:fld>
            <a:endParaRPr lang="vi-VN"/>
          </a:p>
        </p:txBody>
      </p:sp>
    </p:spTree>
    <p:extLst>
      <p:ext uri="{BB962C8B-B14F-4D97-AF65-F5344CB8AC3E}">
        <p14:creationId xmlns:p14="http://schemas.microsoft.com/office/powerpoint/2010/main" val="3258052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572784-C3BC-42A2-B2B8-1B975A9FF8F5}" type="datetime1">
              <a:rPr lang="vi-VN" smtClean="0"/>
              <a:t>29/05/2018</a:t>
            </a:fld>
            <a:endParaRPr lang="vi-VN"/>
          </a:p>
        </p:txBody>
      </p:sp>
      <p:sp>
        <p:nvSpPr>
          <p:cNvPr id="6" name="Footer Placeholder 5"/>
          <p:cNvSpPr>
            <a:spLocks noGrp="1"/>
          </p:cNvSpPr>
          <p:nvPr>
            <p:ph type="ftr" sz="quarter" idx="11"/>
          </p:nvPr>
        </p:nvSpPr>
        <p:spPr/>
        <p:txBody>
          <a:bodyPr/>
          <a:lstStyle/>
          <a:p>
            <a:endParaRPr lang="vi-V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324A925-7661-4EF3-817D-D476B64924D2}" type="slidenum">
              <a:rPr lang="vi-VN" smtClean="0"/>
              <a:t>‹#›</a:t>
            </a:fld>
            <a:endParaRPr lang="vi-VN"/>
          </a:p>
        </p:txBody>
      </p:sp>
    </p:spTree>
    <p:extLst>
      <p:ext uri="{BB962C8B-B14F-4D97-AF65-F5344CB8AC3E}">
        <p14:creationId xmlns:p14="http://schemas.microsoft.com/office/powerpoint/2010/main" val="113749352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EA4BDF-16CC-46BF-83B8-CCAEF18CAECB}" type="datetime1">
              <a:rPr lang="vi-VN" smtClean="0"/>
              <a:t>29/05/2018</a:t>
            </a:fld>
            <a:endParaRPr lang="vi-VN"/>
          </a:p>
        </p:txBody>
      </p:sp>
      <p:sp>
        <p:nvSpPr>
          <p:cNvPr id="6" name="Footer Placeholder 5"/>
          <p:cNvSpPr>
            <a:spLocks noGrp="1"/>
          </p:cNvSpPr>
          <p:nvPr>
            <p:ph type="ftr" sz="quarter" idx="11"/>
          </p:nvPr>
        </p:nvSpPr>
        <p:spPr/>
        <p:txBody>
          <a:bodyPr/>
          <a:lstStyle/>
          <a:p>
            <a:endParaRPr lang="vi-V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324A925-7661-4EF3-817D-D476B64924D2}" type="slidenum">
              <a:rPr lang="vi-VN" smtClean="0"/>
              <a:t>‹#›</a:t>
            </a:fld>
            <a:endParaRPr lang="vi-VN"/>
          </a:p>
        </p:txBody>
      </p:sp>
    </p:spTree>
    <p:extLst>
      <p:ext uri="{BB962C8B-B14F-4D97-AF65-F5344CB8AC3E}">
        <p14:creationId xmlns:p14="http://schemas.microsoft.com/office/powerpoint/2010/main" val="2339548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A1C908-415C-4C14-B46C-65D62F9FC82A}" type="datetime1">
              <a:rPr lang="vi-VN" smtClean="0"/>
              <a:t>29/05/2018</a:t>
            </a:fld>
            <a:endParaRPr lang="vi-V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vi-V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C324A925-7661-4EF3-817D-D476B64924D2}" type="slidenum">
              <a:rPr lang="vi-VN" smtClean="0"/>
              <a:t>‹#›</a:t>
            </a:fld>
            <a:endParaRPr lang="vi-VN"/>
          </a:p>
        </p:txBody>
      </p:sp>
    </p:spTree>
    <p:extLst>
      <p:ext uri="{BB962C8B-B14F-4D97-AF65-F5344CB8AC3E}">
        <p14:creationId xmlns:p14="http://schemas.microsoft.com/office/powerpoint/2010/main" val="3428713949"/>
      </p:ext>
    </p:extLst>
  </p:cSld>
  <p:clrMap bg1="lt1" tx1="dk1" bg2="lt2" tx2="dk2" accent1="accent1" accent2="accent2" accent3="accent3" accent4="accent4" accent5="accent5" accent6="accent6" hlink="hlink" folHlink="folHlink"/>
  <p:sldLayoutIdLst>
    <p:sldLayoutId id="2147484336" r:id="rId1"/>
    <p:sldLayoutId id="2147484337" r:id="rId2"/>
    <p:sldLayoutId id="2147484338" r:id="rId3"/>
    <p:sldLayoutId id="2147484339" r:id="rId4"/>
    <p:sldLayoutId id="2147484340" r:id="rId5"/>
    <p:sldLayoutId id="2147484341" r:id="rId6"/>
    <p:sldLayoutId id="2147484342" r:id="rId7"/>
    <p:sldLayoutId id="2147484343" r:id="rId8"/>
    <p:sldLayoutId id="2147484344" r:id="rId9"/>
    <p:sldLayoutId id="2147484345" r:id="rId10"/>
    <p:sldLayoutId id="2147484346" r:id="rId11"/>
    <p:sldLayoutId id="2147484347" r:id="rId12"/>
    <p:sldLayoutId id="2147484348" r:id="rId13"/>
    <p:sldLayoutId id="2147484349" r:id="rId14"/>
    <p:sldLayoutId id="2147484350" r:id="rId15"/>
    <p:sldLayoutId id="2147484351" r:id="rId16"/>
    <p:sldLayoutId id="2147484352"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8670" y="388267"/>
            <a:ext cx="9734281" cy="2387600"/>
          </a:xfrm>
        </p:spPr>
        <p:txBody>
          <a:bodyPr/>
          <a:lstStyle/>
          <a:p>
            <a:r>
              <a:rPr lang="en-US" b="1" smtClean="0">
                <a:solidFill>
                  <a:srgbClr val="FFFF00"/>
                </a:solidFill>
                <a:latin typeface="Times New Roman" panose="02020603050405020304" pitchFamily="18" charset="0"/>
                <a:cs typeface="Times New Roman" panose="02020603050405020304" pitchFamily="18" charset="0"/>
              </a:rPr>
              <a:t>BÁO CÁO ĐỒ ÁN</a:t>
            </a:r>
            <a:r>
              <a:rPr lang="en-US" smtClean="0">
                <a:solidFill>
                  <a:srgbClr val="FFFF00"/>
                </a:solidFill>
                <a:latin typeface="Times New Roman" panose="02020603050405020304" pitchFamily="18" charset="0"/>
                <a:cs typeface="Times New Roman" panose="02020603050405020304" pitchFamily="18" charset="0"/>
              </a:rPr>
              <a:t/>
            </a:r>
            <a:br>
              <a:rPr lang="en-US" smtClean="0">
                <a:solidFill>
                  <a:srgbClr val="FFFF00"/>
                </a:solidFill>
                <a:latin typeface="Times New Roman" panose="02020603050405020304" pitchFamily="18" charset="0"/>
                <a:cs typeface="Times New Roman" panose="02020603050405020304" pitchFamily="18" charset="0"/>
              </a:rPr>
            </a:br>
            <a:r>
              <a:rPr lang="en-US" sz="4000" b="1" smtClean="0">
                <a:solidFill>
                  <a:srgbClr val="FFFF00"/>
                </a:solidFill>
                <a:latin typeface="Times New Roman" panose="02020603050405020304" pitchFamily="18" charset="0"/>
                <a:cs typeface="Times New Roman" panose="02020603050405020304" pitchFamily="18" charset="0"/>
              </a:rPr>
              <a:t>Đề tài: Hệ thống tìm khách sạn, nhà trọ</a:t>
            </a:r>
            <a:endParaRPr lang="vi-VN" b="1">
              <a:solidFill>
                <a:srgbClr val="FFFF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305838" y="3291023"/>
            <a:ext cx="6166834" cy="2631337"/>
          </a:xfrm>
        </p:spPr>
        <p:txBody>
          <a:bodyPr>
            <a:normAutofit/>
          </a:bodyPr>
          <a:lstStyle/>
          <a:p>
            <a:pPr algn="l"/>
            <a:r>
              <a:rPr lang="en-US" b="1" smtClean="0">
                <a:solidFill>
                  <a:schemeClr val="bg1"/>
                </a:solidFill>
                <a:latin typeface="Times New Roman" panose="02020603050405020304" pitchFamily="18" charset="0"/>
                <a:cs typeface="Times New Roman" panose="02020603050405020304" pitchFamily="18" charset="0"/>
              </a:rPr>
              <a:t>Mentor: 		anh Phạm Văn Tình</a:t>
            </a:r>
          </a:p>
          <a:p>
            <a:pPr algn="l"/>
            <a:r>
              <a:rPr lang="en-US" b="1" smtClean="0">
                <a:solidFill>
                  <a:schemeClr val="bg1"/>
                </a:solidFill>
                <a:latin typeface="Times New Roman" panose="02020603050405020304" pitchFamily="18" charset="0"/>
                <a:cs typeface="Times New Roman" panose="02020603050405020304" pitchFamily="18" charset="0"/>
              </a:rPr>
              <a:t>Thành viên:	Tạ Anh Tú</a:t>
            </a:r>
          </a:p>
          <a:p>
            <a:pPr algn="l"/>
            <a:r>
              <a:rPr lang="en-US" b="1">
                <a:solidFill>
                  <a:schemeClr val="bg1"/>
                </a:solidFill>
                <a:latin typeface="Times New Roman" panose="02020603050405020304" pitchFamily="18" charset="0"/>
                <a:cs typeface="Times New Roman" panose="02020603050405020304" pitchFamily="18" charset="0"/>
              </a:rPr>
              <a:t>	</a:t>
            </a:r>
            <a:r>
              <a:rPr lang="en-US" b="1" smtClean="0">
                <a:solidFill>
                  <a:schemeClr val="bg1"/>
                </a:solidFill>
                <a:latin typeface="Times New Roman" panose="02020603050405020304" pitchFamily="18" charset="0"/>
                <a:cs typeface="Times New Roman" panose="02020603050405020304" pitchFamily="18" charset="0"/>
              </a:rPr>
              <a:t>			Trần Quang Huy</a:t>
            </a:r>
          </a:p>
          <a:p>
            <a:pPr algn="l"/>
            <a:r>
              <a:rPr lang="en-US" b="1" smtClean="0">
                <a:solidFill>
                  <a:schemeClr val="bg1"/>
                </a:solidFill>
                <a:latin typeface="Times New Roman" panose="02020603050405020304" pitchFamily="18" charset="0"/>
                <a:cs typeface="Times New Roman" panose="02020603050405020304" pitchFamily="18" charset="0"/>
              </a:rPr>
              <a:t>				Nguyễn Xuân Long</a:t>
            </a:r>
          </a:p>
          <a:p>
            <a:pPr algn="l"/>
            <a:r>
              <a:rPr lang="en-US" b="1" smtClean="0">
                <a:solidFill>
                  <a:schemeClr val="bg1"/>
                </a:solidFill>
                <a:latin typeface="Times New Roman" panose="02020603050405020304" pitchFamily="18" charset="0"/>
                <a:cs typeface="Times New Roman" panose="02020603050405020304" pitchFamily="18" charset="0"/>
              </a:rPr>
              <a:t>				Đào Thu Hương</a:t>
            </a:r>
          </a:p>
          <a:p>
            <a:endParaRPr lang="vi-VN"/>
          </a:p>
        </p:txBody>
      </p:sp>
      <p:sp>
        <p:nvSpPr>
          <p:cNvPr id="4" name="Slide Number Placeholder 3"/>
          <p:cNvSpPr>
            <a:spLocks noGrp="1"/>
          </p:cNvSpPr>
          <p:nvPr>
            <p:ph type="sldNum" sz="quarter" idx="12"/>
          </p:nvPr>
        </p:nvSpPr>
        <p:spPr/>
        <p:txBody>
          <a:bodyPr/>
          <a:lstStyle/>
          <a:p>
            <a:fld id="{C324A925-7661-4EF3-817D-D476B64924D2}" type="slidenum">
              <a:rPr lang="vi-VN" smtClean="0"/>
              <a:t>1</a:t>
            </a:fld>
            <a:endParaRPr lang="vi-VN"/>
          </a:p>
        </p:txBody>
      </p:sp>
    </p:spTree>
    <p:extLst>
      <p:ext uri="{BB962C8B-B14F-4D97-AF65-F5344CB8AC3E}">
        <p14:creationId xmlns:p14="http://schemas.microsoft.com/office/powerpoint/2010/main" val="5693084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3.4. Sơ đồ use case</a:t>
            </a:r>
            <a:endParaRPr lang="vi-VN">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324A925-7661-4EF3-817D-D476B64924D2}" type="slidenum">
              <a:rPr lang="vi-VN" smtClean="0"/>
              <a:t>10</a:t>
            </a:fld>
            <a:endParaRPr lang="vi-VN"/>
          </a:p>
        </p:txBody>
      </p:sp>
      <p:pic>
        <p:nvPicPr>
          <p:cNvPr id="5" name="Content Placeholder 4"/>
          <p:cNvPicPr>
            <a:picLocks noGrp="1"/>
          </p:cNvPicPr>
          <p:nvPr>
            <p:ph idx="1"/>
          </p:nvPr>
        </p:nvPicPr>
        <p:blipFill>
          <a:blip r:embed="rId2"/>
          <a:stretch>
            <a:fillRect/>
          </a:stretch>
        </p:blipFill>
        <p:spPr>
          <a:xfrm>
            <a:off x="3292912" y="2253176"/>
            <a:ext cx="6263211" cy="4418080"/>
          </a:xfrm>
          <a:prstGeom prst="rect">
            <a:avLst/>
          </a:prstGeom>
        </p:spPr>
      </p:pic>
    </p:spTree>
    <p:extLst>
      <p:ext uri="{BB962C8B-B14F-4D97-AF65-F5344CB8AC3E}">
        <p14:creationId xmlns:p14="http://schemas.microsoft.com/office/powerpoint/2010/main" val="42657303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3.5. Sơ đồ phân rã use case</a:t>
            </a:r>
            <a:endParaRPr lang="vi-VN">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324A925-7661-4EF3-817D-D476B64924D2}" type="slidenum">
              <a:rPr lang="vi-VN" smtClean="0"/>
              <a:t>11</a:t>
            </a:fld>
            <a:endParaRPr lang="vi-VN"/>
          </a:p>
        </p:txBody>
      </p:sp>
      <p:sp>
        <p:nvSpPr>
          <p:cNvPr id="3" name="Content Placeholder 2"/>
          <p:cNvSpPr>
            <a:spLocks noGrp="1"/>
          </p:cNvSpPr>
          <p:nvPr>
            <p:ph idx="1"/>
          </p:nvPr>
        </p:nvSpPr>
        <p:spPr/>
        <p:txBody>
          <a:bodyPr/>
          <a:lstStyle/>
          <a:p>
            <a:pPr marL="0" indent="0">
              <a:buNone/>
            </a:pPr>
            <a:r>
              <a:rPr lang="en-US" smtClean="0">
                <a:latin typeface="+mj-lt"/>
              </a:rPr>
              <a:t>Tạm thời bỏ qua</a:t>
            </a:r>
            <a:endParaRPr lang="vi-VN">
              <a:latin typeface="+mj-lt"/>
            </a:endParaRPr>
          </a:p>
        </p:txBody>
      </p:sp>
    </p:spTree>
    <p:extLst>
      <p:ext uri="{BB962C8B-B14F-4D97-AF65-F5344CB8AC3E}">
        <p14:creationId xmlns:p14="http://schemas.microsoft.com/office/powerpoint/2010/main" val="19707187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3.6. Biểu đồ lớp</a:t>
            </a:r>
            <a:endParaRPr lang="vi-VN">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324A925-7661-4EF3-817D-D476B64924D2}" type="slidenum">
              <a:rPr lang="vi-VN" smtClean="0"/>
              <a:t>12</a:t>
            </a:fld>
            <a:endParaRPr lang="vi-VN"/>
          </a:p>
        </p:txBody>
      </p:sp>
      <p:pic>
        <p:nvPicPr>
          <p:cNvPr id="5" name="Picture 4"/>
          <p:cNvPicPr>
            <a:picLocks noChangeAspect="1"/>
          </p:cNvPicPr>
          <p:nvPr/>
        </p:nvPicPr>
        <p:blipFill>
          <a:blip r:embed="rId2"/>
          <a:stretch>
            <a:fillRect/>
          </a:stretch>
        </p:blipFill>
        <p:spPr>
          <a:xfrm>
            <a:off x="2376921" y="1928039"/>
            <a:ext cx="7539445" cy="4922448"/>
          </a:xfrm>
          <a:prstGeom prst="rect">
            <a:avLst/>
          </a:prstGeom>
        </p:spPr>
      </p:pic>
    </p:spTree>
    <p:extLst>
      <p:ext uri="{BB962C8B-B14F-4D97-AF65-F5344CB8AC3E}">
        <p14:creationId xmlns:p14="http://schemas.microsoft.com/office/powerpoint/2010/main" val="20664264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3.7. Biểu đồ hoạt động</a:t>
            </a:r>
            <a:endParaRPr lang="vi-VN">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324A925-7661-4EF3-817D-D476B64924D2}" type="slidenum">
              <a:rPr lang="vi-VN" smtClean="0"/>
              <a:t>13</a:t>
            </a:fld>
            <a:endParaRPr lang="vi-VN"/>
          </a:p>
        </p:txBody>
      </p:sp>
    </p:spTree>
    <p:extLst>
      <p:ext uri="{BB962C8B-B14F-4D97-AF65-F5344CB8AC3E}">
        <p14:creationId xmlns:p14="http://schemas.microsoft.com/office/powerpoint/2010/main" val="14433376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3.8. Biểu đồ tuần tự</a:t>
            </a:r>
            <a:endParaRPr lang="vi-VN">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324A925-7661-4EF3-817D-D476B64924D2}" type="slidenum">
              <a:rPr lang="vi-VN" smtClean="0"/>
              <a:t>14</a:t>
            </a:fld>
            <a:endParaRPr lang="vi-VN"/>
          </a:p>
        </p:txBody>
      </p:sp>
    </p:spTree>
    <p:extLst>
      <p:ext uri="{BB962C8B-B14F-4D97-AF65-F5344CB8AC3E}">
        <p14:creationId xmlns:p14="http://schemas.microsoft.com/office/powerpoint/2010/main" val="18904454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4. Thiết kế hệ thống</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5" y="2331076"/>
            <a:ext cx="10035784" cy="3688724"/>
          </a:xfrm>
        </p:spPr>
        <p:txBody>
          <a:bodyPr>
            <a:normAutofit/>
          </a:bodyPr>
          <a:lstStyle/>
          <a:p>
            <a:pPr marL="57150" indent="0">
              <a:buNone/>
            </a:pPr>
            <a:r>
              <a:rPr lang="en-US" sz="2600" smtClean="0">
                <a:latin typeface="Times New Roman" panose="02020603050405020304" pitchFamily="18" charset="0"/>
                <a:cs typeface="Times New Roman" panose="02020603050405020304" pitchFamily="18" charset="0"/>
              </a:rPr>
              <a:t>4.1. Sơ đồ thực thể liên kết</a:t>
            </a:r>
          </a:p>
          <a:p>
            <a:pPr marL="57150" indent="0">
              <a:buNone/>
            </a:pPr>
            <a:r>
              <a:rPr lang="en-US" sz="2600" smtClean="0">
                <a:latin typeface="Times New Roman" panose="02020603050405020304" pitchFamily="18" charset="0"/>
                <a:cs typeface="Times New Roman" panose="02020603050405020304" pitchFamily="18" charset="0"/>
              </a:rPr>
              <a:t>4.2. Thiết kế cơ sở dữ liệu</a:t>
            </a:r>
            <a:endParaRPr lang="vi-VN" sz="2600" smtClean="0">
              <a:latin typeface="Times New Roman" panose="02020603050405020304" pitchFamily="18" charset="0"/>
              <a:cs typeface="Times New Roman" panose="02020603050405020304" pitchFamily="18" charset="0"/>
            </a:endParaRPr>
          </a:p>
          <a:p>
            <a:endParaRPr lang="en-US" sz="2800" smtClean="0">
              <a:cs typeface="Segoe UI" panose="020B0502040204020203" pitchFamily="34" charset="0"/>
            </a:endParaRPr>
          </a:p>
          <a:p>
            <a:endParaRPr lang="vi-VN" sz="280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p:txBody>
          <a:bodyPr/>
          <a:lstStyle/>
          <a:p>
            <a:fld id="{C324A925-7661-4EF3-817D-D476B64924D2}" type="slidenum">
              <a:rPr lang="vi-VN" smtClean="0"/>
              <a:t>15</a:t>
            </a:fld>
            <a:endParaRPr lang="vi-VN"/>
          </a:p>
        </p:txBody>
      </p:sp>
    </p:spTree>
    <p:extLst>
      <p:ext uri="{BB962C8B-B14F-4D97-AF65-F5344CB8AC3E}">
        <p14:creationId xmlns:p14="http://schemas.microsoft.com/office/powerpoint/2010/main" val="2512001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5</a:t>
            </a:r>
            <a:r>
              <a:rPr lang="en-US" smtClean="0">
                <a:latin typeface="Times New Roman" panose="02020603050405020304" pitchFamily="18" charset="0"/>
                <a:cs typeface="Times New Roman" panose="02020603050405020304" pitchFamily="18" charset="0"/>
              </a:rPr>
              <a:t>. Kết quả và phương hướng phát triển</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5" y="2331076"/>
            <a:ext cx="10035784" cy="3688724"/>
          </a:xfrm>
        </p:spPr>
        <p:txBody>
          <a:bodyPr>
            <a:normAutofit/>
          </a:bodyPr>
          <a:lstStyle/>
          <a:p>
            <a:pPr marL="57150" indent="0">
              <a:buNone/>
            </a:pPr>
            <a:r>
              <a:rPr lang="en-US" sz="2600" smtClean="0">
                <a:latin typeface="Times New Roman" panose="02020603050405020304" pitchFamily="18" charset="0"/>
                <a:cs typeface="Times New Roman" panose="02020603050405020304" pitchFamily="18" charset="0"/>
              </a:rPr>
              <a:t>5.1. Ứng dụng trên nền web</a:t>
            </a:r>
          </a:p>
          <a:p>
            <a:pPr marL="57150" indent="0">
              <a:buNone/>
            </a:pPr>
            <a:r>
              <a:rPr lang="en-US" sz="2600" smtClean="0">
                <a:latin typeface="Times New Roman" panose="02020603050405020304" pitchFamily="18" charset="0"/>
                <a:cs typeface="Times New Roman" panose="02020603050405020304" pitchFamily="18" charset="0"/>
              </a:rPr>
              <a:t>5.2. Ứng dụng trên nền tảng Android</a:t>
            </a:r>
          </a:p>
          <a:p>
            <a:pPr marL="57150" indent="0">
              <a:buNone/>
            </a:pPr>
            <a:r>
              <a:rPr lang="en-US" sz="2600" smtClean="0">
                <a:latin typeface="Times New Roman" panose="02020603050405020304" pitchFamily="18" charset="0"/>
                <a:cs typeface="Times New Roman" panose="02020603050405020304" pitchFamily="18" charset="0"/>
              </a:rPr>
              <a:t>5.3. Phương hướng phát triển</a:t>
            </a:r>
            <a:endParaRPr lang="vi-VN" sz="2600" smtClean="0">
              <a:latin typeface="Times New Roman" panose="02020603050405020304" pitchFamily="18" charset="0"/>
              <a:cs typeface="Times New Roman" panose="02020603050405020304" pitchFamily="18" charset="0"/>
            </a:endParaRPr>
          </a:p>
          <a:p>
            <a:endParaRPr lang="en-US" sz="2800" smtClean="0">
              <a:cs typeface="Segoe UI" panose="020B0502040204020203" pitchFamily="34" charset="0"/>
            </a:endParaRPr>
          </a:p>
          <a:p>
            <a:endParaRPr lang="vi-VN" sz="280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p:txBody>
          <a:bodyPr/>
          <a:lstStyle/>
          <a:p>
            <a:fld id="{C324A925-7661-4EF3-817D-D476B64924D2}" type="slidenum">
              <a:rPr lang="vi-VN" smtClean="0"/>
              <a:t>16</a:t>
            </a:fld>
            <a:endParaRPr lang="vi-VN"/>
          </a:p>
        </p:txBody>
      </p:sp>
    </p:spTree>
    <p:extLst>
      <p:ext uri="{BB962C8B-B14F-4D97-AF65-F5344CB8AC3E}">
        <p14:creationId xmlns:p14="http://schemas.microsoft.com/office/powerpoint/2010/main" val="29465910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5</a:t>
            </a:r>
            <a:r>
              <a:rPr lang="en-US">
                <a:latin typeface="Times New Roman" panose="02020603050405020304" pitchFamily="18" charset="0"/>
                <a:cs typeface="Times New Roman" panose="02020603050405020304" pitchFamily="18" charset="0"/>
              </a:rPr>
              <a:t>.1. Ứng dụng trên nền web</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5" y="2331076"/>
            <a:ext cx="10035784" cy="3688724"/>
          </a:xfrm>
        </p:spPr>
        <p:txBody>
          <a:bodyPr>
            <a:normAutofit/>
          </a:bodyPr>
          <a:lstStyle/>
          <a:p>
            <a:pPr>
              <a:buFont typeface="Wingdings" panose="05000000000000000000" pitchFamily="2" charset="2"/>
              <a:buChar char="q"/>
            </a:pPr>
            <a:r>
              <a:rPr lang="en-US" sz="2800" smtClean="0">
                <a:latin typeface="Times New Roman" panose="02020603050405020304" pitchFamily="18" charset="0"/>
                <a:cs typeface="Times New Roman" panose="02020603050405020304" pitchFamily="18" charset="0"/>
              </a:rPr>
              <a:t>Trang chủ</a:t>
            </a:r>
          </a:p>
          <a:p>
            <a:endParaRPr lang="vi-VN" sz="280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p:txBody>
          <a:bodyPr/>
          <a:lstStyle/>
          <a:p>
            <a:fld id="{C324A925-7661-4EF3-817D-D476B64924D2}" type="slidenum">
              <a:rPr lang="vi-VN" smtClean="0"/>
              <a:t>17</a:t>
            </a:fld>
            <a:endParaRPr lang="vi-VN"/>
          </a:p>
        </p:txBody>
      </p:sp>
      <p:pic>
        <p:nvPicPr>
          <p:cNvPr id="5" name="Picture 4"/>
          <p:cNvPicPr>
            <a:picLocks noChangeAspect="1"/>
          </p:cNvPicPr>
          <p:nvPr/>
        </p:nvPicPr>
        <p:blipFill>
          <a:blip r:embed="rId2"/>
          <a:stretch>
            <a:fillRect/>
          </a:stretch>
        </p:blipFill>
        <p:spPr>
          <a:xfrm>
            <a:off x="3858833" y="2076450"/>
            <a:ext cx="7848600" cy="4781550"/>
          </a:xfrm>
          <a:prstGeom prst="rect">
            <a:avLst/>
          </a:prstGeom>
        </p:spPr>
      </p:pic>
    </p:spTree>
    <p:extLst>
      <p:ext uri="{BB962C8B-B14F-4D97-AF65-F5344CB8AC3E}">
        <p14:creationId xmlns:p14="http://schemas.microsoft.com/office/powerpoint/2010/main" val="27348872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5</a:t>
            </a:r>
            <a:r>
              <a:rPr lang="en-US">
                <a:latin typeface="Times New Roman" panose="02020603050405020304" pitchFamily="18" charset="0"/>
                <a:cs typeface="Times New Roman" panose="02020603050405020304" pitchFamily="18" charset="0"/>
              </a:rPr>
              <a:t>.1. Ứng dụng trên nền web</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5" y="2331076"/>
            <a:ext cx="10035784" cy="3688724"/>
          </a:xfrm>
        </p:spPr>
        <p:txBody>
          <a:bodyPr>
            <a:normAutofit/>
          </a:bodyPr>
          <a:lstStyle/>
          <a:p>
            <a:pPr>
              <a:buFont typeface="Wingdings" panose="05000000000000000000" pitchFamily="2" charset="2"/>
              <a:buChar char="q"/>
            </a:pPr>
            <a:r>
              <a:rPr lang="en-US" sz="2800" smtClean="0">
                <a:latin typeface="Times New Roman" panose="02020603050405020304" pitchFamily="18" charset="0"/>
                <a:cs typeface="Times New Roman" panose="02020603050405020304" pitchFamily="18" charset="0"/>
              </a:rPr>
              <a:t>Tìm kiếm</a:t>
            </a:r>
          </a:p>
          <a:p>
            <a:endParaRPr lang="vi-VN" sz="280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p:txBody>
          <a:bodyPr/>
          <a:lstStyle/>
          <a:p>
            <a:fld id="{C324A925-7661-4EF3-817D-D476B64924D2}" type="slidenum">
              <a:rPr lang="vi-VN" smtClean="0"/>
              <a:t>18</a:t>
            </a:fld>
            <a:endParaRPr lang="vi-VN"/>
          </a:p>
        </p:txBody>
      </p:sp>
      <p:pic>
        <p:nvPicPr>
          <p:cNvPr id="5" name="Picture 4"/>
          <p:cNvPicPr>
            <a:picLocks noChangeAspect="1"/>
          </p:cNvPicPr>
          <p:nvPr/>
        </p:nvPicPr>
        <p:blipFill>
          <a:blip r:embed="rId2"/>
          <a:stretch>
            <a:fillRect/>
          </a:stretch>
        </p:blipFill>
        <p:spPr>
          <a:xfrm>
            <a:off x="3664776" y="2948292"/>
            <a:ext cx="7953375" cy="3667125"/>
          </a:xfrm>
          <a:prstGeom prst="rect">
            <a:avLst/>
          </a:prstGeom>
        </p:spPr>
      </p:pic>
    </p:spTree>
    <p:extLst>
      <p:ext uri="{BB962C8B-B14F-4D97-AF65-F5344CB8AC3E}">
        <p14:creationId xmlns:p14="http://schemas.microsoft.com/office/powerpoint/2010/main" val="9328474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5</a:t>
            </a:r>
            <a:r>
              <a:rPr lang="en-US">
                <a:latin typeface="Times New Roman" panose="02020603050405020304" pitchFamily="18" charset="0"/>
                <a:cs typeface="Times New Roman" panose="02020603050405020304" pitchFamily="18" charset="0"/>
              </a:rPr>
              <a:t>.1. Ứng dụng trên nền web</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5" y="2331076"/>
            <a:ext cx="10035784" cy="3688724"/>
          </a:xfrm>
        </p:spPr>
        <p:txBody>
          <a:bodyPr>
            <a:normAutofit/>
          </a:bodyPr>
          <a:lstStyle/>
          <a:p>
            <a:pPr>
              <a:buFont typeface="Wingdings" panose="05000000000000000000" pitchFamily="2" charset="2"/>
              <a:buChar char="q"/>
            </a:pPr>
            <a:r>
              <a:rPr lang="en-US" sz="2800" smtClean="0">
                <a:latin typeface="Times New Roman" panose="02020603050405020304" pitchFamily="18" charset="0"/>
                <a:cs typeface="Times New Roman" panose="02020603050405020304" pitchFamily="18" charset="0"/>
              </a:rPr>
              <a:t>Hiển thị kết quả </a:t>
            </a:r>
          </a:p>
          <a:p>
            <a:pPr marL="0" indent="0">
              <a:buNone/>
            </a:pPr>
            <a:r>
              <a:rPr lang="en-US" sz="2800" smtClean="0">
                <a:latin typeface="Times New Roman" panose="02020603050405020304" pitchFamily="18" charset="0"/>
                <a:cs typeface="Times New Roman" panose="02020603050405020304" pitchFamily="18" charset="0"/>
              </a:rPr>
              <a:t>tìm kiếm</a:t>
            </a:r>
          </a:p>
          <a:p>
            <a:endParaRPr lang="vi-VN" sz="280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p:txBody>
          <a:bodyPr/>
          <a:lstStyle/>
          <a:p>
            <a:fld id="{C324A925-7661-4EF3-817D-D476B64924D2}" type="slidenum">
              <a:rPr lang="vi-VN" smtClean="0"/>
              <a:t>19</a:t>
            </a:fld>
            <a:endParaRPr lang="vi-VN"/>
          </a:p>
        </p:txBody>
      </p:sp>
      <p:pic>
        <p:nvPicPr>
          <p:cNvPr id="6" name="Picture 5"/>
          <p:cNvPicPr>
            <a:picLocks noChangeAspect="1"/>
          </p:cNvPicPr>
          <p:nvPr/>
        </p:nvPicPr>
        <p:blipFill>
          <a:blip r:embed="rId2"/>
          <a:stretch>
            <a:fillRect/>
          </a:stretch>
        </p:blipFill>
        <p:spPr>
          <a:xfrm>
            <a:off x="3984536" y="2171700"/>
            <a:ext cx="7743825" cy="4686300"/>
          </a:xfrm>
          <a:prstGeom prst="rect">
            <a:avLst/>
          </a:prstGeom>
        </p:spPr>
      </p:pic>
    </p:spTree>
    <p:extLst>
      <p:ext uri="{BB962C8B-B14F-4D97-AF65-F5344CB8AC3E}">
        <p14:creationId xmlns:p14="http://schemas.microsoft.com/office/powerpoint/2010/main" val="40182055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Nội dung</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smtClean="0">
                <a:latin typeface="Times New Roman" panose="02020603050405020304" pitchFamily="18" charset="0"/>
                <a:cs typeface="Times New Roman" panose="02020603050405020304" pitchFamily="18" charset="0"/>
              </a:rPr>
              <a:t>Giới thiệu</a:t>
            </a:r>
          </a:p>
          <a:p>
            <a:pPr marL="514350" indent="-514350">
              <a:buFont typeface="+mj-lt"/>
              <a:buAutoNum type="arabicPeriod"/>
            </a:pPr>
            <a:r>
              <a:rPr lang="en-US" sz="2800" smtClean="0">
                <a:latin typeface="Times New Roman" panose="02020603050405020304" pitchFamily="18" charset="0"/>
                <a:cs typeface="Times New Roman" panose="02020603050405020304" pitchFamily="18" charset="0"/>
              </a:rPr>
              <a:t>Cơ sở lý thuyết</a:t>
            </a:r>
          </a:p>
          <a:p>
            <a:pPr marL="514350" indent="-514350">
              <a:buFont typeface="+mj-lt"/>
              <a:buAutoNum type="arabicPeriod"/>
            </a:pPr>
            <a:r>
              <a:rPr lang="en-US" sz="2800" smtClean="0">
                <a:latin typeface="Times New Roman" panose="02020603050405020304" pitchFamily="18" charset="0"/>
                <a:cs typeface="Times New Roman" panose="02020603050405020304" pitchFamily="18" charset="0"/>
              </a:rPr>
              <a:t>Phân tích hệ thống</a:t>
            </a:r>
          </a:p>
          <a:p>
            <a:pPr marL="514350" indent="-514350">
              <a:buFont typeface="+mj-lt"/>
              <a:buAutoNum type="arabicPeriod"/>
            </a:pPr>
            <a:r>
              <a:rPr lang="en-US" sz="2800" smtClean="0">
                <a:latin typeface="Times New Roman" panose="02020603050405020304" pitchFamily="18" charset="0"/>
                <a:cs typeface="Times New Roman" panose="02020603050405020304" pitchFamily="18" charset="0"/>
              </a:rPr>
              <a:t>Thiết kế hệ thống</a:t>
            </a:r>
          </a:p>
          <a:p>
            <a:pPr marL="514350" indent="-514350">
              <a:buFont typeface="+mj-lt"/>
              <a:buAutoNum type="arabicPeriod"/>
            </a:pPr>
            <a:r>
              <a:rPr lang="en-US" sz="2800" smtClean="0">
                <a:latin typeface="Times New Roman" panose="02020603050405020304" pitchFamily="18" charset="0"/>
                <a:cs typeface="Times New Roman" panose="02020603050405020304" pitchFamily="18" charset="0"/>
              </a:rPr>
              <a:t>Kết quả và phương hướng phát triển</a:t>
            </a:r>
            <a:endParaRPr lang="vi-VN" sz="28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324A925-7661-4EF3-817D-D476B64924D2}" type="slidenum">
              <a:rPr lang="vi-VN" smtClean="0"/>
              <a:t>2</a:t>
            </a:fld>
            <a:endParaRPr lang="vi-VN"/>
          </a:p>
        </p:txBody>
      </p:sp>
    </p:spTree>
    <p:extLst>
      <p:ext uri="{BB962C8B-B14F-4D97-AF65-F5344CB8AC3E}">
        <p14:creationId xmlns:p14="http://schemas.microsoft.com/office/powerpoint/2010/main" val="27861003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5</a:t>
            </a:r>
            <a:r>
              <a:rPr lang="en-US">
                <a:latin typeface="Times New Roman" panose="02020603050405020304" pitchFamily="18" charset="0"/>
                <a:cs typeface="Times New Roman" panose="02020603050405020304" pitchFamily="18" charset="0"/>
              </a:rPr>
              <a:t>.1. Ứng dụng trên nền web</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5" y="2331076"/>
            <a:ext cx="10035784" cy="3688724"/>
          </a:xfrm>
        </p:spPr>
        <p:txBody>
          <a:bodyPr>
            <a:normAutofit/>
          </a:bodyPr>
          <a:lstStyle/>
          <a:p>
            <a:pPr>
              <a:buFont typeface="Wingdings" panose="05000000000000000000" pitchFamily="2" charset="2"/>
              <a:buChar char="q"/>
            </a:pPr>
            <a:r>
              <a:rPr lang="en-US" sz="2800" smtClean="0">
                <a:latin typeface="Times New Roman" panose="02020603050405020304" pitchFamily="18" charset="0"/>
                <a:cs typeface="Times New Roman" panose="02020603050405020304" pitchFamily="18" charset="0"/>
              </a:rPr>
              <a:t>Hiển thị thông </a:t>
            </a:r>
          </a:p>
          <a:p>
            <a:pPr marL="0" indent="0">
              <a:buNone/>
            </a:pPr>
            <a:r>
              <a:rPr lang="en-US" sz="2800" smtClean="0">
                <a:latin typeface="Times New Roman" panose="02020603050405020304" pitchFamily="18" charset="0"/>
                <a:cs typeface="Times New Roman" panose="02020603050405020304" pitchFamily="18" charset="0"/>
              </a:rPr>
              <a:t>tin chi tiết</a:t>
            </a:r>
          </a:p>
          <a:p>
            <a:endParaRPr lang="vi-VN" sz="280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p:txBody>
          <a:bodyPr/>
          <a:lstStyle/>
          <a:p>
            <a:fld id="{C324A925-7661-4EF3-817D-D476B64924D2}" type="slidenum">
              <a:rPr lang="vi-VN" smtClean="0"/>
              <a:t>20</a:t>
            </a:fld>
            <a:endParaRPr lang="vi-VN"/>
          </a:p>
        </p:txBody>
      </p:sp>
      <p:pic>
        <p:nvPicPr>
          <p:cNvPr id="5" name="Picture 4"/>
          <p:cNvPicPr>
            <a:picLocks noChangeAspect="1"/>
          </p:cNvPicPr>
          <p:nvPr/>
        </p:nvPicPr>
        <p:blipFill>
          <a:blip r:embed="rId2"/>
          <a:stretch>
            <a:fillRect/>
          </a:stretch>
        </p:blipFill>
        <p:spPr>
          <a:xfrm>
            <a:off x="4031356" y="1952625"/>
            <a:ext cx="7658100" cy="4905375"/>
          </a:xfrm>
          <a:prstGeom prst="rect">
            <a:avLst/>
          </a:prstGeom>
        </p:spPr>
      </p:pic>
    </p:spTree>
    <p:extLst>
      <p:ext uri="{BB962C8B-B14F-4D97-AF65-F5344CB8AC3E}">
        <p14:creationId xmlns:p14="http://schemas.microsoft.com/office/powerpoint/2010/main" val="23166762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5</a:t>
            </a:r>
            <a:r>
              <a:rPr lang="en-US">
                <a:latin typeface="Times New Roman" panose="02020603050405020304" pitchFamily="18" charset="0"/>
                <a:cs typeface="Times New Roman" panose="02020603050405020304" pitchFamily="18" charset="0"/>
              </a:rPr>
              <a:t>.1. Ứng dụng trên nền web</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5" y="2331076"/>
            <a:ext cx="10035784" cy="3688724"/>
          </a:xfrm>
        </p:spPr>
        <p:txBody>
          <a:bodyPr>
            <a:normAutofit/>
          </a:bodyPr>
          <a:lstStyle/>
          <a:p>
            <a:pPr>
              <a:buFont typeface="Wingdings" panose="05000000000000000000" pitchFamily="2" charset="2"/>
              <a:buChar char="q"/>
            </a:pPr>
            <a:r>
              <a:rPr lang="en-US" sz="2800" smtClean="0">
                <a:latin typeface="Times New Roman" panose="02020603050405020304" pitchFamily="18" charset="0"/>
                <a:cs typeface="Times New Roman" panose="02020603050405020304" pitchFamily="18" charset="0"/>
              </a:rPr>
              <a:t>Hiển thị thông </a:t>
            </a:r>
          </a:p>
          <a:p>
            <a:pPr marL="0" indent="0">
              <a:buNone/>
            </a:pPr>
            <a:r>
              <a:rPr lang="en-US" sz="2800" smtClean="0">
                <a:latin typeface="Times New Roman" panose="02020603050405020304" pitchFamily="18" charset="0"/>
                <a:cs typeface="Times New Roman" panose="02020603050405020304" pitchFamily="18" charset="0"/>
              </a:rPr>
              <a:t>tin chi tiết</a:t>
            </a:r>
          </a:p>
          <a:p>
            <a:endParaRPr lang="vi-VN" sz="280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p:txBody>
          <a:bodyPr/>
          <a:lstStyle/>
          <a:p>
            <a:fld id="{C324A925-7661-4EF3-817D-D476B64924D2}" type="slidenum">
              <a:rPr lang="vi-VN" smtClean="0"/>
              <a:t>21</a:t>
            </a:fld>
            <a:endParaRPr lang="vi-VN"/>
          </a:p>
        </p:txBody>
      </p:sp>
      <p:pic>
        <p:nvPicPr>
          <p:cNvPr id="6" name="Picture 5"/>
          <p:cNvPicPr>
            <a:picLocks noChangeAspect="1"/>
          </p:cNvPicPr>
          <p:nvPr/>
        </p:nvPicPr>
        <p:blipFill>
          <a:blip r:embed="rId2"/>
          <a:stretch>
            <a:fillRect/>
          </a:stretch>
        </p:blipFill>
        <p:spPr>
          <a:xfrm>
            <a:off x="4079517" y="1971675"/>
            <a:ext cx="7639050" cy="4886325"/>
          </a:xfrm>
          <a:prstGeom prst="rect">
            <a:avLst/>
          </a:prstGeom>
        </p:spPr>
      </p:pic>
    </p:spTree>
    <p:extLst>
      <p:ext uri="{BB962C8B-B14F-4D97-AF65-F5344CB8AC3E}">
        <p14:creationId xmlns:p14="http://schemas.microsoft.com/office/powerpoint/2010/main" val="27335351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5</a:t>
            </a:r>
            <a:r>
              <a:rPr lang="en-US">
                <a:latin typeface="Times New Roman" panose="02020603050405020304" pitchFamily="18" charset="0"/>
                <a:cs typeface="Times New Roman" panose="02020603050405020304" pitchFamily="18" charset="0"/>
              </a:rPr>
              <a:t>.1. Ứng dụng trên nền web</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5" y="2331076"/>
            <a:ext cx="10035784" cy="3688724"/>
          </a:xfrm>
        </p:spPr>
        <p:txBody>
          <a:bodyPr>
            <a:normAutofit/>
          </a:bodyPr>
          <a:lstStyle/>
          <a:p>
            <a:pPr>
              <a:buFont typeface="Wingdings" panose="05000000000000000000" pitchFamily="2" charset="2"/>
              <a:buChar char="q"/>
            </a:pPr>
            <a:r>
              <a:rPr lang="en-US" sz="2800" smtClean="0">
                <a:latin typeface="Times New Roman" panose="02020603050405020304" pitchFamily="18" charset="0"/>
                <a:cs typeface="Times New Roman" panose="02020603050405020304" pitchFamily="18" charset="0"/>
              </a:rPr>
              <a:t>Chỉ đường</a:t>
            </a:r>
          </a:p>
          <a:p>
            <a:endParaRPr lang="vi-VN" sz="280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p:txBody>
          <a:bodyPr/>
          <a:lstStyle/>
          <a:p>
            <a:fld id="{C324A925-7661-4EF3-817D-D476B64924D2}" type="slidenum">
              <a:rPr lang="vi-VN" smtClean="0"/>
              <a:t>22</a:t>
            </a:fld>
            <a:endParaRPr lang="vi-VN"/>
          </a:p>
        </p:txBody>
      </p:sp>
    </p:spTree>
    <p:extLst>
      <p:ext uri="{BB962C8B-B14F-4D97-AF65-F5344CB8AC3E}">
        <p14:creationId xmlns:p14="http://schemas.microsoft.com/office/powerpoint/2010/main" val="39843046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5</a:t>
            </a:r>
            <a:r>
              <a:rPr lang="en-US">
                <a:latin typeface="Times New Roman" panose="02020603050405020304" pitchFamily="18" charset="0"/>
                <a:cs typeface="Times New Roman" panose="02020603050405020304" pitchFamily="18" charset="0"/>
              </a:rPr>
              <a:t>.1. Ứng dụng trên nền web</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5" y="2331076"/>
            <a:ext cx="10035784" cy="3688724"/>
          </a:xfrm>
        </p:spPr>
        <p:txBody>
          <a:bodyPr>
            <a:normAutofit/>
          </a:bodyPr>
          <a:lstStyle/>
          <a:p>
            <a:pPr>
              <a:buFont typeface="Wingdings" panose="05000000000000000000" pitchFamily="2" charset="2"/>
              <a:buChar char="q"/>
            </a:pPr>
            <a:r>
              <a:rPr lang="en-US" sz="2800" smtClean="0">
                <a:latin typeface="Times New Roman" panose="02020603050405020304" pitchFamily="18" charset="0"/>
                <a:cs typeface="Times New Roman" panose="02020603050405020304" pitchFamily="18" charset="0"/>
              </a:rPr>
              <a:t>Đăng tin cho </a:t>
            </a:r>
          </a:p>
          <a:p>
            <a:pPr marL="0" indent="0">
              <a:buNone/>
            </a:pPr>
            <a:r>
              <a:rPr lang="en-US" sz="2800" smtClean="0">
                <a:latin typeface="Times New Roman" panose="02020603050405020304" pitchFamily="18" charset="0"/>
                <a:cs typeface="Times New Roman" panose="02020603050405020304" pitchFamily="18" charset="0"/>
              </a:rPr>
              <a:t>thuê nhà</a:t>
            </a:r>
          </a:p>
          <a:p>
            <a:endParaRPr lang="vi-VN" sz="280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p:txBody>
          <a:bodyPr/>
          <a:lstStyle/>
          <a:p>
            <a:fld id="{C324A925-7661-4EF3-817D-D476B64924D2}" type="slidenum">
              <a:rPr lang="vi-VN" smtClean="0"/>
              <a:t>23</a:t>
            </a:fld>
            <a:endParaRPr lang="vi-VN"/>
          </a:p>
        </p:txBody>
      </p:sp>
      <p:pic>
        <p:nvPicPr>
          <p:cNvPr id="5" name="Picture 4"/>
          <p:cNvPicPr>
            <a:picLocks noChangeAspect="1"/>
          </p:cNvPicPr>
          <p:nvPr/>
        </p:nvPicPr>
        <p:blipFill>
          <a:blip r:embed="rId2"/>
          <a:stretch>
            <a:fillRect/>
          </a:stretch>
        </p:blipFill>
        <p:spPr>
          <a:xfrm>
            <a:off x="3980376" y="1905000"/>
            <a:ext cx="7734300" cy="4953000"/>
          </a:xfrm>
          <a:prstGeom prst="rect">
            <a:avLst/>
          </a:prstGeom>
        </p:spPr>
      </p:pic>
    </p:spTree>
    <p:extLst>
      <p:ext uri="{BB962C8B-B14F-4D97-AF65-F5344CB8AC3E}">
        <p14:creationId xmlns:p14="http://schemas.microsoft.com/office/powerpoint/2010/main" val="33249966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1. Giới thiệu</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5" y="2331075"/>
            <a:ext cx="10035784" cy="4172755"/>
          </a:xfrm>
        </p:spPr>
        <p:txBody>
          <a:bodyPr>
            <a:normAutofit lnSpcReduction="10000"/>
          </a:bodyPr>
          <a:lstStyle/>
          <a:p>
            <a:pPr marL="0" indent="0">
              <a:buNone/>
            </a:pPr>
            <a:r>
              <a:rPr lang="en-US" sz="2400" smtClean="0">
                <a:latin typeface="Times New Roman" panose="02020603050405020304" pitchFamily="18" charset="0"/>
                <a:cs typeface="Times New Roman" panose="02020603050405020304" pitchFamily="18" charset="0"/>
              </a:rPr>
              <a:t>Đồ án này có tên là: “Xây dựng hệ thống tìm kiếm khách sạn, nhà trọ”. Sau đây là mục đích chính của hệ thống:</a:t>
            </a:r>
          </a:p>
          <a:p>
            <a:pPr lvl="1">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Thu </a:t>
            </a:r>
            <a:r>
              <a:rPr lang="en-US" sz="2000" smtClean="0">
                <a:latin typeface="Times New Roman" panose="02020603050405020304" pitchFamily="18" charset="0"/>
                <a:cs typeface="Times New Roman" panose="02020603050405020304" pitchFamily="18" charset="0"/>
              </a:rPr>
              <a:t>thập dữ liệu từ các website khác nhau về khách sạn, nhà trọ, các trang cho thuê nhà khác.</a:t>
            </a:r>
            <a:endParaRPr lang="vi-VN" sz="200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en-US" sz="2000" smtClean="0">
                <a:latin typeface="Times New Roman" panose="02020603050405020304" pitchFamily="18" charset="0"/>
                <a:cs typeface="Times New Roman" panose="02020603050405020304" pitchFamily="18" charset="0"/>
              </a:rPr>
              <a:t>Xây dựng giao diện tiện ích trên 2 nền tảng khác nhau là ứng dụng di dộng (hệ điều hành Android) và nền tảng web. </a:t>
            </a:r>
          </a:p>
          <a:p>
            <a:pPr lvl="1">
              <a:buFont typeface="Wingdings" panose="05000000000000000000" pitchFamily="2" charset="2"/>
              <a:buChar char="q"/>
            </a:pPr>
            <a:r>
              <a:rPr lang="en-US" sz="2000" smtClean="0">
                <a:latin typeface="Times New Roman" panose="02020603050405020304" pitchFamily="18" charset="0"/>
                <a:cs typeface="Times New Roman" panose="02020603050405020304" pitchFamily="18" charset="0"/>
              </a:rPr>
              <a:t>Xây dựng chức năng tìm kiếm khách sạn, nhà trọ (dựa trên vị trí hiện tại hoặc dựa theo tên) và chức năng chỉ đường.</a:t>
            </a:r>
            <a:endParaRPr lang="vi-VN" sz="200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en-US" sz="2000" smtClean="0">
                <a:latin typeface="Times New Roman" panose="02020603050405020304" pitchFamily="18" charset="0"/>
                <a:cs typeface="Times New Roman" panose="02020603050405020304" pitchFamily="18" charset="0"/>
              </a:rPr>
              <a:t>Xây dựng chức năng cho phép người dùng đăng tải thông tin thuê nhà.</a:t>
            </a:r>
          </a:p>
          <a:p>
            <a:pPr lvl="1">
              <a:buFont typeface="Wingdings" panose="05000000000000000000" pitchFamily="2" charset="2"/>
              <a:buChar char="q"/>
            </a:pPr>
            <a:r>
              <a:rPr lang="en-US" sz="2000" smtClean="0">
                <a:latin typeface="Times New Roman" panose="02020603050405020304" pitchFamily="18" charset="0"/>
                <a:cs typeface="Times New Roman" panose="02020603050405020304" pitchFamily="18" charset="0"/>
              </a:rPr>
              <a:t>Xây dựng chức năng đánh giá, phản hồi, cho phép người dùng đánh giá và nhận xét về bất kỳ dịch vụ nhà trọ mà họ đã dùng.</a:t>
            </a:r>
            <a:endParaRPr lang="vi-VN" sz="2000" smtClean="0">
              <a:latin typeface="Times New Roman" panose="02020603050405020304" pitchFamily="18" charset="0"/>
              <a:cs typeface="Times New Roman" panose="02020603050405020304" pitchFamily="18" charset="0"/>
            </a:endParaRPr>
          </a:p>
          <a:p>
            <a:endParaRPr lang="en-US" smtClean="0">
              <a:cs typeface="Segoe UI" panose="020B0502040204020203" pitchFamily="34" charset="0"/>
            </a:endParaRPr>
          </a:p>
          <a:p>
            <a:endParaRPr lang="vi-VN">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p:txBody>
          <a:bodyPr/>
          <a:lstStyle/>
          <a:p>
            <a:fld id="{C324A925-7661-4EF3-817D-D476B64924D2}" type="slidenum">
              <a:rPr lang="vi-VN" smtClean="0"/>
              <a:t>3</a:t>
            </a:fld>
            <a:endParaRPr lang="vi-VN"/>
          </a:p>
        </p:txBody>
      </p:sp>
    </p:spTree>
    <p:extLst>
      <p:ext uri="{BB962C8B-B14F-4D97-AF65-F5344CB8AC3E}">
        <p14:creationId xmlns:p14="http://schemas.microsoft.com/office/powerpoint/2010/main" val="33906181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2. Cơ sở lý thuyết</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5" y="2331076"/>
            <a:ext cx="10035784" cy="3688724"/>
          </a:xfrm>
        </p:spPr>
        <p:txBody>
          <a:bodyPr>
            <a:normAutofit/>
          </a:bodyPr>
          <a:lstStyle/>
          <a:p>
            <a:pPr marL="0" indent="0">
              <a:buNone/>
            </a:pPr>
            <a:r>
              <a:rPr lang="en-US" sz="2800" smtClean="0">
                <a:latin typeface="Times New Roman" panose="02020603050405020304" pitchFamily="18" charset="0"/>
                <a:cs typeface="Times New Roman" panose="02020603050405020304" pitchFamily="18" charset="0"/>
              </a:rPr>
              <a:t>Sau </a:t>
            </a:r>
            <a:r>
              <a:rPr lang="vi-VN" sz="2800">
                <a:latin typeface="Times New Roman" panose="02020603050405020304" pitchFamily="18" charset="0"/>
                <a:cs typeface="Times New Roman" panose="02020603050405020304" pitchFamily="18" charset="0"/>
              </a:rPr>
              <a:t>đây là một số công nghệ, công cụ được sử dụng trong hệ </a:t>
            </a:r>
            <a:r>
              <a:rPr lang="vi-VN" sz="2800" smtClean="0">
                <a:latin typeface="Times New Roman" panose="02020603050405020304" pitchFamily="18" charset="0"/>
                <a:cs typeface="Times New Roman" panose="02020603050405020304" pitchFamily="18" charset="0"/>
              </a:rPr>
              <a:t>thống:</a:t>
            </a:r>
            <a:endParaRPr lang="en-US" sz="2800" smtClean="0">
              <a:latin typeface="Times New Roman" panose="02020603050405020304" pitchFamily="18" charset="0"/>
              <a:cs typeface="Times New Roman" panose="02020603050405020304" pitchFamily="18" charset="0"/>
            </a:endParaRPr>
          </a:p>
          <a:p>
            <a:pPr marL="457200" lvl="1" indent="0">
              <a:buNone/>
            </a:pPr>
            <a:r>
              <a:rPr lang="en-US" sz="2400" smtClean="0">
                <a:latin typeface="Times New Roman" panose="02020603050405020304" pitchFamily="18" charset="0"/>
                <a:cs typeface="Times New Roman" panose="02020603050405020304" pitchFamily="18" charset="0"/>
              </a:rPr>
              <a:t>1. Hệ quản trị cơ sở dữ liệu MySQL: </a:t>
            </a:r>
            <a:r>
              <a:rPr lang="vi-VN" sz="2400">
                <a:latin typeface="Times New Roman" panose="02020603050405020304" pitchFamily="18" charset="0"/>
                <a:cs typeface="Times New Roman" panose="02020603050405020304" pitchFamily="18" charset="0"/>
              </a:rPr>
              <a:t>là một hệ quản trị cơ sở dữ liệu quan hệ mã nguồn mở lớn nhất trên thế giới</a:t>
            </a:r>
            <a:endParaRPr lang="en-US" sz="2400" smtClean="0">
              <a:latin typeface="Times New Roman" panose="02020603050405020304" pitchFamily="18" charset="0"/>
              <a:cs typeface="Times New Roman" panose="02020603050405020304" pitchFamily="18" charset="0"/>
            </a:endParaRPr>
          </a:p>
          <a:p>
            <a:pPr marL="457200" lvl="1" indent="0">
              <a:buNone/>
            </a:pPr>
            <a:r>
              <a:rPr lang="en-US" sz="2400" smtClean="0">
                <a:latin typeface="Times New Roman" panose="02020603050405020304" pitchFamily="18" charset="0"/>
                <a:cs typeface="Times New Roman" panose="02020603050405020304" pitchFamily="18" charset="0"/>
              </a:rPr>
              <a:t>2. Spring </a:t>
            </a:r>
            <a:r>
              <a:rPr lang="en-US" sz="2400">
                <a:latin typeface="Times New Roman" panose="02020603050405020304" pitchFamily="18" charset="0"/>
                <a:cs typeface="Times New Roman" panose="02020603050405020304" pitchFamily="18" charset="0"/>
              </a:rPr>
              <a:t>Boot và Spring Security: là một framework mã nguồn mở rất phổ biến để xây dựng các ứng dụng doanh nghiệp viết bằng ngôn ngữ </a:t>
            </a:r>
            <a:r>
              <a:rPr lang="en-US" sz="2400" smtClean="0">
                <a:latin typeface="Times New Roman" panose="02020603050405020304" pitchFamily="18" charset="0"/>
                <a:cs typeface="Times New Roman" panose="02020603050405020304" pitchFamily="18" charset="0"/>
              </a:rPr>
              <a:t>Java</a:t>
            </a:r>
          </a:p>
          <a:p>
            <a:pPr marL="457200" lvl="1" indent="0">
              <a:buNone/>
            </a:pPr>
            <a:r>
              <a:rPr lang="en-US" sz="2400" smtClean="0">
                <a:latin typeface="Times New Roman" panose="02020603050405020304" pitchFamily="18" charset="0"/>
                <a:cs typeface="Times New Roman" panose="02020603050405020304" pitchFamily="18" charset="0"/>
              </a:rPr>
              <a:t>3. GraphQL: </a:t>
            </a:r>
            <a:r>
              <a:rPr lang="vi-VN" sz="2400">
                <a:latin typeface="Times New Roman" panose="02020603050405020304" pitchFamily="18" charset="0"/>
                <a:cs typeface="Times New Roman" panose="02020603050405020304" pitchFamily="18" charset="0"/>
              </a:rPr>
              <a:t>Được Facebook giới thiệu cùng với Relay tại React.js Conf </a:t>
            </a:r>
            <a:r>
              <a:rPr lang="vi-VN" sz="2400" smtClean="0">
                <a:latin typeface="Times New Roman" panose="02020603050405020304" pitchFamily="18" charset="0"/>
                <a:cs typeface="Times New Roman" panose="02020603050405020304" pitchFamily="18" charset="0"/>
              </a:rPr>
              <a:t>2015</a:t>
            </a:r>
            <a:r>
              <a:rPr lang="en-US" sz="2400" smtClean="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GraphQL ra đời để thay thế cho RESTful API bởi sự hiệu quả, mạnh mẽ và linh hoạt </a:t>
            </a:r>
            <a:r>
              <a:rPr lang="vi-VN" sz="2400" smtClean="0">
                <a:latin typeface="Times New Roman" panose="02020603050405020304" pitchFamily="18" charset="0"/>
                <a:cs typeface="Times New Roman" panose="02020603050405020304" pitchFamily="18" charset="0"/>
              </a:rPr>
              <a:t>hơn</a:t>
            </a:r>
            <a:endParaRPr lang="en-US" sz="1800" smtClean="0">
              <a:cs typeface="Segoe UI" panose="020B0502040204020203" pitchFamily="34" charset="0"/>
            </a:endParaRPr>
          </a:p>
          <a:p>
            <a:endParaRPr lang="vi-VN">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p:txBody>
          <a:bodyPr/>
          <a:lstStyle/>
          <a:p>
            <a:fld id="{C324A925-7661-4EF3-817D-D476B64924D2}" type="slidenum">
              <a:rPr lang="vi-VN" smtClean="0"/>
              <a:t>4</a:t>
            </a:fld>
            <a:endParaRPr lang="vi-VN"/>
          </a:p>
        </p:txBody>
      </p:sp>
    </p:spTree>
    <p:extLst>
      <p:ext uri="{BB962C8B-B14F-4D97-AF65-F5344CB8AC3E}">
        <p14:creationId xmlns:p14="http://schemas.microsoft.com/office/powerpoint/2010/main" val="31272459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2. Cơ sở lý thuyết</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5" y="2331075"/>
            <a:ext cx="10035784" cy="4146997"/>
          </a:xfrm>
        </p:spPr>
        <p:txBody>
          <a:bodyPr>
            <a:normAutofit/>
          </a:bodyPr>
          <a:lstStyle/>
          <a:p>
            <a:pPr marL="0" indent="0">
              <a:buNone/>
            </a:pPr>
            <a:r>
              <a:rPr lang="en-US" sz="2800" smtClean="0">
                <a:latin typeface="Times New Roman" panose="02020603050405020304" pitchFamily="18" charset="0"/>
                <a:cs typeface="Times New Roman" panose="02020603050405020304" pitchFamily="18" charset="0"/>
              </a:rPr>
              <a:t>Sau </a:t>
            </a:r>
            <a:r>
              <a:rPr lang="vi-VN" sz="2800">
                <a:latin typeface="Times New Roman" panose="02020603050405020304" pitchFamily="18" charset="0"/>
                <a:cs typeface="Times New Roman" panose="02020603050405020304" pitchFamily="18" charset="0"/>
              </a:rPr>
              <a:t>đây là một số công nghệ, công cụ được sử dụng trong hệ </a:t>
            </a:r>
            <a:r>
              <a:rPr lang="vi-VN" sz="2800" smtClean="0">
                <a:latin typeface="Times New Roman" panose="02020603050405020304" pitchFamily="18" charset="0"/>
                <a:cs typeface="Times New Roman" panose="02020603050405020304" pitchFamily="18" charset="0"/>
              </a:rPr>
              <a:t>thống:</a:t>
            </a:r>
            <a:endParaRPr lang="en-US" sz="2800" smtClean="0">
              <a:latin typeface="Times New Roman" panose="02020603050405020304" pitchFamily="18" charset="0"/>
              <a:cs typeface="Times New Roman" panose="02020603050405020304" pitchFamily="18" charset="0"/>
            </a:endParaRPr>
          </a:p>
          <a:p>
            <a:pPr marL="457200" lvl="1" indent="0">
              <a:buNone/>
            </a:pPr>
            <a:r>
              <a:rPr lang="en-US" sz="2000" smtClean="0">
                <a:latin typeface="Times New Roman" panose="02020603050405020304" pitchFamily="18" charset="0"/>
                <a:cs typeface="Times New Roman" panose="02020603050405020304" pitchFamily="18" charset="0"/>
              </a:rPr>
              <a:t>4. Google API: </a:t>
            </a:r>
            <a:r>
              <a:rPr lang="en-US" sz="2000">
                <a:latin typeface="Times New Roman" panose="02020603050405020304" pitchFamily="18" charset="0"/>
                <a:cs typeface="Times New Roman" panose="02020603050405020304" pitchFamily="18" charset="0"/>
              </a:rPr>
              <a:t>Google Maps là một ứng dụng bản đồ trực tuyến trên web được cung cấp miễn phí bởi Google. Nó có thể dùng để nhúng vào các trang web của bên thứ ba thông qua Google Maps API. Nó cung cấp rất nhiều những tiện ích nâng cao giúp người dùng tìm kiếm đường đi,các địa điểm, các địa </a:t>
            </a:r>
            <a:r>
              <a:rPr lang="en-US" sz="2000" smtClean="0">
                <a:latin typeface="Times New Roman" panose="02020603050405020304" pitchFamily="18" charset="0"/>
                <a:cs typeface="Times New Roman" panose="02020603050405020304" pitchFamily="18" charset="0"/>
              </a:rPr>
              <a:t>danh… </a:t>
            </a:r>
            <a:r>
              <a:rPr lang="en-US" sz="2000">
                <a:latin typeface="Times New Roman" panose="02020603050405020304" pitchFamily="18" charset="0"/>
                <a:cs typeface="Times New Roman" panose="02020603050405020304" pitchFamily="18" charset="0"/>
              </a:rPr>
              <a:t>Các google API </a:t>
            </a:r>
            <a:r>
              <a:rPr lang="en-US" sz="2000" smtClean="0">
                <a:latin typeface="Times New Roman" panose="02020603050405020304" pitchFamily="18" charset="0"/>
                <a:cs typeface="Times New Roman" panose="02020603050405020304" pitchFamily="18" charset="0"/>
              </a:rPr>
              <a:t>khác:</a:t>
            </a:r>
          </a:p>
          <a:p>
            <a:pPr lvl="1">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Google Place API: cho phép truy vấn và tìm các thông tin về địa điểm trên bản đồ.</a:t>
            </a:r>
          </a:p>
          <a:p>
            <a:pPr lvl="1">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Google Direction API: dịch vụ tính toán đường đi giữa các địa điểm sử dụng yêu cầu HTTP, cung cấp thông tin đường đi của nhiều cách di chuyển, nhiều phương tiện di chuyển.</a:t>
            </a:r>
          </a:p>
          <a:p>
            <a:pPr lvl="1">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Google Geocoding API: dịch vụ chuyển địa chỉ của địa điểm sang tọa độ địa lý và ngược lại.</a:t>
            </a:r>
          </a:p>
          <a:p>
            <a:pPr marL="457200" lvl="1" indent="0">
              <a:buNone/>
            </a:pPr>
            <a:endParaRPr lang="vi-VN" sz="2000" smtClean="0">
              <a:latin typeface="Times New Roman" panose="02020603050405020304" pitchFamily="18" charset="0"/>
              <a:cs typeface="Times New Roman" panose="02020603050405020304" pitchFamily="18" charset="0"/>
            </a:endParaRPr>
          </a:p>
          <a:p>
            <a:endParaRPr lang="en-US" smtClean="0">
              <a:cs typeface="Segoe UI" panose="020B0502040204020203" pitchFamily="34" charset="0"/>
            </a:endParaRPr>
          </a:p>
          <a:p>
            <a:endParaRPr lang="vi-VN">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p:txBody>
          <a:bodyPr/>
          <a:lstStyle/>
          <a:p>
            <a:fld id="{C324A925-7661-4EF3-817D-D476B64924D2}" type="slidenum">
              <a:rPr lang="vi-VN" smtClean="0"/>
              <a:t>5</a:t>
            </a:fld>
            <a:endParaRPr lang="vi-VN"/>
          </a:p>
        </p:txBody>
      </p:sp>
    </p:spTree>
    <p:extLst>
      <p:ext uri="{BB962C8B-B14F-4D97-AF65-F5344CB8AC3E}">
        <p14:creationId xmlns:p14="http://schemas.microsoft.com/office/powerpoint/2010/main" val="33185199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3. Phân tích hệ thống</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5" y="2331076"/>
            <a:ext cx="10035784" cy="3688724"/>
          </a:xfrm>
        </p:spPr>
        <p:txBody>
          <a:bodyPr>
            <a:normAutofit fontScale="92500" lnSpcReduction="10000"/>
          </a:bodyPr>
          <a:lstStyle/>
          <a:p>
            <a:pPr marL="57150" indent="0">
              <a:buNone/>
            </a:pPr>
            <a:r>
              <a:rPr lang="en-US" sz="2600" smtClean="0">
                <a:latin typeface="Times New Roman" panose="02020603050405020304" pitchFamily="18" charset="0"/>
                <a:cs typeface="Times New Roman" panose="02020603050405020304" pitchFamily="18" charset="0"/>
              </a:rPr>
              <a:t>3.1. Yêu cầu chức năng</a:t>
            </a:r>
          </a:p>
          <a:p>
            <a:pPr marL="57150" indent="0">
              <a:buNone/>
            </a:pPr>
            <a:r>
              <a:rPr lang="en-US" sz="2600" smtClean="0">
                <a:latin typeface="Times New Roman" panose="02020603050405020304" pitchFamily="18" charset="0"/>
                <a:cs typeface="Times New Roman" panose="02020603050405020304" pitchFamily="18" charset="0"/>
              </a:rPr>
              <a:t>3.2. Yêu cầu phi chức năng</a:t>
            </a:r>
          </a:p>
          <a:p>
            <a:pPr marL="57150" indent="0">
              <a:buNone/>
            </a:pPr>
            <a:r>
              <a:rPr lang="en-US" sz="2600" smtClean="0">
                <a:latin typeface="Times New Roman" panose="02020603050405020304" pitchFamily="18" charset="0"/>
                <a:cs typeface="Times New Roman" panose="02020603050405020304" pitchFamily="18" charset="0"/>
              </a:rPr>
              <a:t>3.3. Sơ đồ khối của hệ thống</a:t>
            </a:r>
          </a:p>
          <a:p>
            <a:pPr marL="57150" indent="0">
              <a:buNone/>
            </a:pPr>
            <a:r>
              <a:rPr lang="en-US" sz="2600" smtClean="0">
                <a:latin typeface="Times New Roman" panose="02020603050405020304" pitchFamily="18" charset="0"/>
                <a:cs typeface="Times New Roman" panose="02020603050405020304" pitchFamily="18" charset="0"/>
              </a:rPr>
              <a:t>3.4. Sơ đồ use case</a:t>
            </a:r>
          </a:p>
          <a:p>
            <a:pPr marL="57150" indent="0">
              <a:buNone/>
            </a:pPr>
            <a:r>
              <a:rPr lang="en-US" sz="2600" smtClean="0">
                <a:latin typeface="Times New Roman" panose="02020603050405020304" pitchFamily="18" charset="0"/>
                <a:cs typeface="Times New Roman" panose="02020603050405020304" pitchFamily="18" charset="0"/>
              </a:rPr>
              <a:t>3.5. Sơ đồ phân rã use case</a:t>
            </a:r>
          </a:p>
          <a:p>
            <a:pPr marL="57150" indent="0">
              <a:buNone/>
            </a:pPr>
            <a:r>
              <a:rPr lang="en-US" sz="2600" smtClean="0">
                <a:latin typeface="Times New Roman" panose="02020603050405020304" pitchFamily="18" charset="0"/>
                <a:cs typeface="Times New Roman" panose="02020603050405020304" pitchFamily="18" charset="0"/>
              </a:rPr>
              <a:t>3.6. Biểu đồ lớp</a:t>
            </a:r>
          </a:p>
          <a:p>
            <a:pPr marL="57150" indent="0">
              <a:buNone/>
            </a:pPr>
            <a:r>
              <a:rPr lang="en-US" sz="2600" smtClean="0">
                <a:latin typeface="Times New Roman" panose="02020603050405020304" pitchFamily="18" charset="0"/>
                <a:cs typeface="Times New Roman" panose="02020603050405020304" pitchFamily="18" charset="0"/>
              </a:rPr>
              <a:t>3.7. Biểu đồ hoạt động</a:t>
            </a:r>
          </a:p>
          <a:p>
            <a:pPr marL="57150" indent="0">
              <a:buNone/>
            </a:pPr>
            <a:r>
              <a:rPr lang="en-US" sz="2600" smtClean="0">
                <a:latin typeface="Times New Roman" panose="02020603050405020304" pitchFamily="18" charset="0"/>
                <a:cs typeface="Times New Roman" panose="02020603050405020304" pitchFamily="18" charset="0"/>
              </a:rPr>
              <a:t>3.8. Biểu đồ tuần tự</a:t>
            </a:r>
            <a:endParaRPr lang="vi-VN" sz="2600" smtClean="0">
              <a:latin typeface="Times New Roman" panose="02020603050405020304" pitchFamily="18" charset="0"/>
              <a:cs typeface="Times New Roman" panose="02020603050405020304" pitchFamily="18" charset="0"/>
            </a:endParaRPr>
          </a:p>
          <a:p>
            <a:endParaRPr lang="en-US" sz="2800" smtClean="0">
              <a:cs typeface="Segoe UI" panose="020B0502040204020203" pitchFamily="34" charset="0"/>
            </a:endParaRPr>
          </a:p>
          <a:p>
            <a:endParaRPr lang="vi-VN" sz="280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p:txBody>
          <a:bodyPr/>
          <a:lstStyle/>
          <a:p>
            <a:fld id="{C324A925-7661-4EF3-817D-D476B64924D2}" type="slidenum">
              <a:rPr lang="vi-VN" smtClean="0"/>
              <a:t>6</a:t>
            </a:fld>
            <a:endParaRPr lang="vi-VN"/>
          </a:p>
        </p:txBody>
      </p:sp>
    </p:spTree>
    <p:extLst>
      <p:ext uri="{BB962C8B-B14F-4D97-AF65-F5344CB8AC3E}">
        <p14:creationId xmlns:p14="http://schemas.microsoft.com/office/powerpoint/2010/main" val="16510141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3.1. </a:t>
            </a:r>
            <a:r>
              <a:rPr lang="en-US">
                <a:latin typeface="Times New Roman" panose="02020603050405020304" pitchFamily="18" charset="0"/>
                <a:cs typeface="Times New Roman" panose="02020603050405020304" pitchFamily="18" charset="0"/>
              </a:rPr>
              <a:t>Yêu cầu chức năng</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5" y="2331076"/>
            <a:ext cx="10035784" cy="3688724"/>
          </a:xfrm>
        </p:spPr>
        <p:txBody>
          <a:bodyPr>
            <a:normAutofit fontScale="85000" lnSpcReduction="20000"/>
          </a:bodyPr>
          <a:lstStyle/>
          <a:p>
            <a:pPr lvl="0">
              <a:buFont typeface="Wingdings" panose="05000000000000000000" pitchFamily="2" charset="2"/>
              <a:buChar char="q"/>
            </a:pPr>
            <a:r>
              <a:rPr lang="en-US" sz="2800" smtClean="0">
                <a:latin typeface="Times New Roman" panose="02020603050405020304" pitchFamily="18" charset="0"/>
                <a:cs typeface="Times New Roman" panose="02020603050405020304" pitchFamily="18" charset="0"/>
              </a:rPr>
              <a:t>Xác </a:t>
            </a:r>
            <a:r>
              <a:rPr lang="en-US" sz="2800">
                <a:latin typeface="Times New Roman" panose="02020603050405020304" pitchFamily="18" charset="0"/>
                <a:cs typeface="Times New Roman" panose="02020603050405020304" pitchFamily="18" charset="0"/>
              </a:rPr>
              <a:t>định vị trí của người dùng và gợi ý các địa điểm nhà trọ, khách sạn, ở các khu vực xung quanh.</a:t>
            </a:r>
            <a:endParaRPr lang="vi-VN" sz="280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r>
              <a:rPr lang="en-US" sz="2800">
                <a:latin typeface="Times New Roman" panose="02020603050405020304" pitchFamily="18" charset="0"/>
                <a:cs typeface="Times New Roman" panose="02020603050405020304" pitchFamily="18" charset="0"/>
              </a:rPr>
              <a:t>Tìm kiếm khách sạn, nhà trọ dựa theo các tiêu chí như: tên, địa điểm, khoảng giá phòng, loại phòng và các dịch vụ khác…(Tìm kiếm nâng cao)</a:t>
            </a:r>
            <a:endParaRPr lang="vi-VN" sz="280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r>
              <a:rPr lang="en-US" sz="2800" smtClean="0">
                <a:latin typeface="Times New Roman" panose="02020603050405020304" pitchFamily="18" charset="0"/>
                <a:cs typeface="Times New Roman" panose="02020603050405020304" pitchFamily="18" charset="0"/>
              </a:rPr>
              <a:t>Xem </a:t>
            </a:r>
            <a:r>
              <a:rPr lang="en-US" sz="2800">
                <a:latin typeface="Times New Roman" panose="02020603050405020304" pitchFamily="18" charset="0"/>
                <a:cs typeface="Times New Roman" panose="02020603050405020304" pitchFamily="18" charset="0"/>
              </a:rPr>
              <a:t>thông tin khách sạn, phòng, dịch vụ…được chọn.</a:t>
            </a:r>
            <a:endParaRPr lang="vi-VN" sz="280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r>
              <a:rPr lang="en-US" sz="2800" smtClean="0">
                <a:latin typeface="Times New Roman" panose="02020603050405020304" pitchFamily="18" charset="0"/>
                <a:cs typeface="Times New Roman" panose="02020603050405020304" pitchFamily="18" charset="0"/>
              </a:rPr>
              <a:t>Chỉ </a:t>
            </a:r>
            <a:r>
              <a:rPr lang="en-US" sz="2800">
                <a:latin typeface="Times New Roman" panose="02020603050405020304" pitchFamily="18" charset="0"/>
                <a:cs typeface="Times New Roman" panose="02020603050405020304" pitchFamily="18" charset="0"/>
              </a:rPr>
              <a:t>đường tới nhà nghỉ, khách sạn được chọn lựa (optional).</a:t>
            </a:r>
            <a:endParaRPr lang="vi-VN" sz="280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r>
              <a:rPr lang="en-US" sz="2800">
                <a:latin typeface="Times New Roman" panose="02020603050405020304" pitchFamily="18" charset="0"/>
                <a:cs typeface="Times New Roman" panose="02020603050405020304" pitchFamily="18" charset="0"/>
              </a:rPr>
              <a:t>Đ</a:t>
            </a:r>
            <a:r>
              <a:rPr lang="en-US" sz="2800" smtClean="0">
                <a:latin typeface="Times New Roman" panose="02020603050405020304" pitchFamily="18" charset="0"/>
                <a:cs typeface="Times New Roman" panose="02020603050405020304" pitchFamily="18" charset="0"/>
              </a:rPr>
              <a:t>ánh </a:t>
            </a:r>
            <a:r>
              <a:rPr lang="en-US" sz="2800">
                <a:latin typeface="Times New Roman" panose="02020603050405020304" pitchFamily="18" charset="0"/>
                <a:cs typeface="Times New Roman" panose="02020603050405020304" pitchFamily="18" charset="0"/>
              </a:rPr>
              <a:t>giá chất lượng dịch vụ của nhà trọ, khách sạn </a:t>
            </a:r>
            <a:endParaRPr lang="en-US" sz="2800" smtClean="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r>
              <a:rPr lang="en-US" sz="2800" smtClean="0">
                <a:latin typeface="Times New Roman" panose="02020603050405020304" pitchFamily="18" charset="0"/>
                <a:cs typeface="Times New Roman" panose="02020603050405020304" pitchFamily="18" charset="0"/>
              </a:rPr>
              <a:t>Quản </a:t>
            </a:r>
            <a:r>
              <a:rPr lang="en-US" sz="2800">
                <a:latin typeface="Times New Roman" panose="02020603050405020304" pitchFamily="18" charset="0"/>
                <a:cs typeface="Times New Roman" panose="02020603050405020304" pitchFamily="18" charset="0"/>
              </a:rPr>
              <a:t>lý các dữ liệu về nhà trọ, phòng, dịch vụ, người dùng truy cập hệ thống. </a:t>
            </a:r>
            <a:endParaRPr lang="vi-VN" sz="280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r>
              <a:rPr lang="en-US" sz="2800" smtClean="0">
                <a:latin typeface="Times New Roman" panose="02020603050405020304" pitchFamily="18" charset="0"/>
                <a:cs typeface="Times New Roman" panose="02020603050405020304" pitchFamily="18" charset="0"/>
              </a:rPr>
              <a:t>Thống </a:t>
            </a:r>
            <a:r>
              <a:rPr lang="en-US" sz="2800">
                <a:latin typeface="Times New Roman" panose="02020603050405020304" pitchFamily="18" charset="0"/>
                <a:cs typeface="Times New Roman" panose="02020603050405020304" pitchFamily="18" charset="0"/>
              </a:rPr>
              <a:t>kê, báo cáo lượt truy cập…</a:t>
            </a:r>
            <a:endParaRPr lang="vi-VN" sz="280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800" smtClean="0">
              <a:cs typeface="Segoe UI" panose="020B0502040204020203" pitchFamily="34" charset="0"/>
            </a:endParaRPr>
          </a:p>
        </p:txBody>
      </p:sp>
      <p:sp>
        <p:nvSpPr>
          <p:cNvPr id="4" name="Slide Number Placeholder 3"/>
          <p:cNvSpPr>
            <a:spLocks noGrp="1"/>
          </p:cNvSpPr>
          <p:nvPr>
            <p:ph type="sldNum" sz="quarter" idx="12"/>
          </p:nvPr>
        </p:nvSpPr>
        <p:spPr/>
        <p:txBody>
          <a:bodyPr/>
          <a:lstStyle/>
          <a:p>
            <a:fld id="{C324A925-7661-4EF3-817D-D476B64924D2}" type="slidenum">
              <a:rPr lang="vi-VN" smtClean="0"/>
              <a:t>7</a:t>
            </a:fld>
            <a:endParaRPr lang="vi-VN"/>
          </a:p>
        </p:txBody>
      </p:sp>
    </p:spTree>
    <p:extLst>
      <p:ext uri="{BB962C8B-B14F-4D97-AF65-F5344CB8AC3E}">
        <p14:creationId xmlns:p14="http://schemas.microsoft.com/office/powerpoint/2010/main" val="15008320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3.2. </a:t>
            </a:r>
            <a:r>
              <a:rPr lang="en-US">
                <a:latin typeface="Times New Roman" panose="02020603050405020304" pitchFamily="18" charset="0"/>
                <a:cs typeface="Times New Roman" panose="02020603050405020304" pitchFamily="18" charset="0"/>
              </a:rPr>
              <a:t>Yêu cầu </a:t>
            </a:r>
            <a:r>
              <a:rPr lang="en-US" smtClean="0">
                <a:latin typeface="Times New Roman" panose="02020603050405020304" pitchFamily="18" charset="0"/>
                <a:cs typeface="Times New Roman" panose="02020603050405020304" pitchFamily="18" charset="0"/>
              </a:rPr>
              <a:t>phi chức </a:t>
            </a:r>
            <a:r>
              <a:rPr lang="en-US">
                <a:latin typeface="Times New Roman" panose="02020603050405020304" pitchFamily="18" charset="0"/>
                <a:cs typeface="Times New Roman" panose="02020603050405020304" pitchFamily="18" charset="0"/>
              </a:rPr>
              <a:t>năng</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5" y="2331076"/>
            <a:ext cx="10035784" cy="3688724"/>
          </a:xfrm>
        </p:spPr>
        <p:txBody>
          <a:bodyPr>
            <a:normAutofit/>
          </a:bodyPr>
          <a:lstStyle/>
          <a:p>
            <a:pPr lvl="0">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Hệ thống có giao diện thân thiện, dễ sử dụng, đảm bảo phục vụ được số lượng lớn người dùng truy cập đồng thời.</a:t>
            </a:r>
            <a:endParaRPr lang="vi-VN" sz="240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Có thể chạy trên nhiều nền tảng khác nhau (ứng dụng Android hoặc trên web)</a:t>
            </a:r>
            <a:endParaRPr lang="vi-VN" sz="240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Không xung đột với các ứng dụng khác</a:t>
            </a:r>
            <a:endParaRPr lang="vi-VN" sz="240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Dễ dàng bảo trì, cập nhật</a:t>
            </a:r>
            <a:endParaRPr lang="vi-VN" sz="2400">
              <a:latin typeface="Times New Roman" panose="02020603050405020304" pitchFamily="18" charset="0"/>
              <a:cs typeface="Times New Roman" panose="02020603050405020304" pitchFamily="18" charset="0"/>
            </a:endParaRPr>
          </a:p>
          <a:p>
            <a:pPr marL="0" indent="0">
              <a:buNone/>
            </a:pPr>
            <a:endParaRPr lang="en-US" sz="2800" smtClean="0">
              <a:cs typeface="Segoe UI" panose="020B0502040204020203" pitchFamily="34" charset="0"/>
            </a:endParaRPr>
          </a:p>
        </p:txBody>
      </p:sp>
      <p:sp>
        <p:nvSpPr>
          <p:cNvPr id="4" name="Slide Number Placeholder 3"/>
          <p:cNvSpPr>
            <a:spLocks noGrp="1"/>
          </p:cNvSpPr>
          <p:nvPr>
            <p:ph type="sldNum" sz="quarter" idx="12"/>
          </p:nvPr>
        </p:nvSpPr>
        <p:spPr/>
        <p:txBody>
          <a:bodyPr/>
          <a:lstStyle/>
          <a:p>
            <a:fld id="{C324A925-7661-4EF3-817D-D476B64924D2}" type="slidenum">
              <a:rPr lang="vi-VN" smtClean="0"/>
              <a:t>8</a:t>
            </a:fld>
            <a:endParaRPr lang="vi-VN"/>
          </a:p>
        </p:txBody>
      </p:sp>
    </p:spTree>
    <p:extLst>
      <p:ext uri="{BB962C8B-B14F-4D97-AF65-F5344CB8AC3E}">
        <p14:creationId xmlns:p14="http://schemas.microsoft.com/office/powerpoint/2010/main" val="18521367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3.3. Sơ đồ khối của hệ thống</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5" y="2331076"/>
            <a:ext cx="6263276" cy="3688724"/>
          </a:xfrm>
        </p:spPr>
        <p:txBody>
          <a:bodyPr>
            <a:normAutofit/>
          </a:bodyPr>
          <a:lstStyle/>
          <a:p>
            <a:pPr>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Database: Cơ sở dữ liệu.</a:t>
            </a:r>
          </a:p>
          <a:p>
            <a:pPr>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Server: </a:t>
            </a:r>
            <a:r>
              <a:rPr lang="vi-VN" sz="2400">
                <a:latin typeface="Times New Roman" panose="02020603050405020304" pitchFamily="18" charset="0"/>
                <a:cs typeface="Times New Roman" panose="02020603050405020304" pitchFamily="18" charset="0"/>
              </a:rPr>
              <a:t>xử lý logic, xử lý request người dùng yêu cầu.</a:t>
            </a:r>
          </a:p>
          <a:p>
            <a:pPr>
              <a:buFont typeface="Wingdings" panose="05000000000000000000" pitchFamily="2" charset="2"/>
              <a:buChar char="q"/>
            </a:pPr>
            <a:r>
              <a:rPr lang="vi-VN" sz="2400">
                <a:latin typeface="Times New Roman" panose="02020603050405020304" pitchFamily="18" charset="0"/>
                <a:cs typeface="Times New Roman" panose="02020603050405020304" pitchFamily="18" charset="0"/>
              </a:rPr>
              <a:t>Website: giao diện để người dùng tương tác và gửi yêu cầu tới hệ thống (server).</a:t>
            </a:r>
          </a:p>
          <a:p>
            <a:pPr>
              <a:buFont typeface="Wingdings" panose="05000000000000000000" pitchFamily="2" charset="2"/>
              <a:buChar char="q"/>
            </a:pPr>
            <a:r>
              <a:rPr lang="vi-VN" sz="2400">
                <a:latin typeface="Times New Roman" panose="02020603050405020304" pitchFamily="18" charset="0"/>
                <a:cs typeface="Times New Roman" panose="02020603050405020304" pitchFamily="18" charset="0"/>
              </a:rPr>
              <a:t>Web Service: phương tiện giao tiếp giữa </a:t>
            </a:r>
            <a:r>
              <a:rPr lang="vi-VN" sz="2400" smtClean="0">
                <a:latin typeface="Times New Roman" panose="02020603050405020304" pitchFamily="18" charset="0"/>
                <a:cs typeface="Times New Roman" panose="02020603050405020304" pitchFamily="18" charset="0"/>
              </a:rPr>
              <a:t>ứng dụng Android và hệ thống.</a:t>
            </a:r>
            <a:endParaRPr lang="vi-VN" sz="240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vi-VN" sz="2400">
                <a:latin typeface="Times New Roman" panose="02020603050405020304" pitchFamily="18" charset="0"/>
                <a:cs typeface="Times New Roman" panose="02020603050405020304" pitchFamily="18" charset="0"/>
              </a:rPr>
              <a:t>App Android: Ứng dụng android.</a:t>
            </a:r>
          </a:p>
          <a:p>
            <a:pPr marL="0" indent="0">
              <a:buNone/>
            </a:pPr>
            <a:endParaRPr lang="en-US" sz="2800" smtClean="0">
              <a:cs typeface="Segoe UI" panose="020B0502040204020203" pitchFamily="34" charset="0"/>
            </a:endParaRPr>
          </a:p>
        </p:txBody>
      </p:sp>
      <p:sp>
        <p:nvSpPr>
          <p:cNvPr id="4" name="Slide Number Placeholder 3"/>
          <p:cNvSpPr>
            <a:spLocks noGrp="1"/>
          </p:cNvSpPr>
          <p:nvPr>
            <p:ph type="sldNum" sz="quarter" idx="12"/>
          </p:nvPr>
        </p:nvSpPr>
        <p:spPr/>
        <p:txBody>
          <a:bodyPr/>
          <a:lstStyle/>
          <a:p>
            <a:fld id="{C324A925-7661-4EF3-817D-D476B64924D2}" type="slidenum">
              <a:rPr lang="vi-VN" smtClean="0"/>
              <a:t>9</a:t>
            </a:fld>
            <a:endParaRPr lang="vi-VN"/>
          </a:p>
        </p:txBody>
      </p:sp>
      <p:pic>
        <p:nvPicPr>
          <p:cNvPr id="5" name="Content Placeholder 3"/>
          <p:cNvPicPr>
            <a:picLocks noChangeAspect="1"/>
          </p:cNvPicPr>
          <p:nvPr/>
        </p:nvPicPr>
        <p:blipFill>
          <a:blip r:embed="rId2"/>
          <a:stretch>
            <a:fillRect/>
          </a:stretch>
        </p:blipFill>
        <p:spPr>
          <a:xfrm>
            <a:off x="7340591" y="2331076"/>
            <a:ext cx="4503539" cy="3889420"/>
          </a:xfrm>
          <a:prstGeom prst="rect">
            <a:avLst/>
          </a:prstGeom>
        </p:spPr>
      </p:pic>
    </p:spTree>
    <p:extLst>
      <p:ext uri="{BB962C8B-B14F-4D97-AF65-F5344CB8AC3E}">
        <p14:creationId xmlns:p14="http://schemas.microsoft.com/office/powerpoint/2010/main" val="7907107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Theme1" id="{7AD2FECA-4BF0-442C-AA2B-7B7AE507AE5F}" vid="{AA6CA0BA-64D0-40C3-9D1E-85871F7BD08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112</TotalTime>
  <Words>1003</Words>
  <Application>Microsoft Office PowerPoint</Application>
  <PresentationFormat>Widescreen</PresentationFormat>
  <Paragraphs>114</Paragraphs>
  <Slides>23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Century Gothic</vt:lpstr>
      <vt:lpstr>Segoe UI</vt:lpstr>
      <vt:lpstr>Times New Roman</vt:lpstr>
      <vt:lpstr>Wingdings</vt:lpstr>
      <vt:lpstr>Wingdings 3</vt:lpstr>
      <vt:lpstr>Theme1</vt:lpstr>
      <vt:lpstr>BÁO CÁO ĐỒ ÁN Đề tài: Hệ thống tìm khách sạn, nhà trọ</vt:lpstr>
      <vt:lpstr>Nội dung</vt:lpstr>
      <vt:lpstr>1. Giới thiệu</vt:lpstr>
      <vt:lpstr>2. Cơ sở lý thuyết</vt:lpstr>
      <vt:lpstr>2. Cơ sở lý thuyết</vt:lpstr>
      <vt:lpstr>3. Phân tích hệ thống</vt:lpstr>
      <vt:lpstr>3.1. Yêu cầu chức năng</vt:lpstr>
      <vt:lpstr>3.2. Yêu cầu phi chức năng</vt:lpstr>
      <vt:lpstr>3.3. Sơ đồ khối của hệ thống</vt:lpstr>
      <vt:lpstr>3.4. Sơ đồ use case</vt:lpstr>
      <vt:lpstr>3.5. Sơ đồ phân rã use case</vt:lpstr>
      <vt:lpstr>3.6. Biểu đồ lớp</vt:lpstr>
      <vt:lpstr>3.7. Biểu đồ hoạt động</vt:lpstr>
      <vt:lpstr>3.8. Biểu đồ tuần tự</vt:lpstr>
      <vt:lpstr>4. Thiết kế hệ thống</vt:lpstr>
      <vt:lpstr>5. Kết quả và phương hướng phát triển</vt:lpstr>
      <vt:lpstr>5.1. Ứng dụng trên nền web</vt:lpstr>
      <vt:lpstr>5.1. Ứng dụng trên nền web</vt:lpstr>
      <vt:lpstr>5.1. Ứng dụng trên nền web</vt:lpstr>
      <vt:lpstr>5.1. Ứng dụng trên nền web</vt:lpstr>
      <vt:lpstr>5.1. Ứng dụng trên nền web</vt:lpstr>
      <vt:lpstr>5.1. Ứng dụng trên nền web</vt:lpstr>
      <vt:lpstr>5.1. Ứng dụng trên nền web</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Anhtu Ta</dc:creator>
  <cp:lastModifiedBy>Anhtu Ta</cp:lastModifiedBy>
  <cp:revision>21</cp:revision>
  <dcterms:created xsi:type="dcterms:W3CDTF">2018-05-28T15:42:56Z</dcterms:created>
  <dcterms:modified xsi:type="dcterms:W3CDTF">2018-05-28T17:39:25Z</dcterms:modified>
</cp:coreProperties>
</file>