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notesMasterIdLst>
    <p:notesMasterId r:id="rId44"/>
  </p:notesMasterIdLst>
  <p:sldIdLst>
    <p:sldId id="256" r:id="rId2"/>
    <p:sldId id="257" r:id="rId3"/>
    <p:sldId id="259" r:id="rId4"/>
    <p:sldId id="258" r:id="rId5"/>
    <p:sldId id="277" r:id="rId6"/>
    <p:sldId id="260" r:id="rId7"/>
    <p:sldId id="261" r:id="rId8"/>
    <p:sldId id="279" r:id="rId9"/>
    <p:sldId id="262" r:id="rId10"/>
    <p:sldId id="278" r:id="rId11"/>
    <p:sldId id="263" r:id="rId12"/>
    <p:sldId id="265" r:id="rId13"/>
    <p:sldId id="266" r:id="rId14"/>
    <p:sldId id="281" r:id="rId15"/>
    <p:sldId id="280" r:id="rId16"/>
    <p:sldId id="282" r:id="rId17"/>
    <p:sldId id="283" r:id="rId18"/>
    <p:sldId id="267" r:id="rId19"/>
    <p:sldId id="293" r:id="rId20"/>
    <p:sldId id="291" r:id="rId21"/>
    <p:sldId id="292" r:id="rId22"/>
    <p:sldId id="294" r:id="rId23"/>
    <p:sldId id="268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269" r:id="rId36"/>
    <p:sldId id="270" r:id="rId37"/>
    <p:sldId id="285" r:id="rId38"/>
    <p:sldId id="286" r:id="rId39"/>
    <p:sldId id="288" r:id="rId40"/>
    <p:sldId id="289" r:id="rId41"/>
    <p:sldId id="287" r:id="rId42"/>
    <p:sldId id="290" r:id="rId4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F7265-E55B-4F40-8EC6-DA093A1E74F9}" type="datetimeFigureOut">
              <a:rPr lang="vi-VN" smtClean="0"/>
              <a:t>18/06/2018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ADD4E-BB32-481F-A26F-6C34890D48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825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ADD4E-BB32-481F-A26F-6C34890D485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084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3351190-88CB-4676-8763-940D3F006758}" type="datetime1">
              <a:rPr lang="vi-VN" smtClean="0"/>
              <a:t>18/06/2018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19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0436-96C3-4D24-9965-E3809F458BCA}" type="datetime1">
              <a:rPr lang="vi-VN" smtClean="0"/>
              <a:t>18/06/2018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27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4C94-BB56-424C-8161-7246F67EB6E5}" type="datetime1">
              <a:rPr lang="vi-VN" smtClean="0"/>
              <a:t>18/06/2018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4077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D9ED-F67F-4106-B096-6A53F3FC63CD}" type="datetime1">
              <a:rPr lang="vi-VN" smtClean="0"/>
              <a:t>18/06/2018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516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9910-EFAF-40B0-AC47-7F866B2E92A5}" type="datetime1">
              <a:rPr lang="vi-VN" smtClean="0"/>
              <a:t>18/06/2018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4882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675C-7B05-4D2C-925D-1DF0EA609F5C}" type="datetime1">
              <a:rPr lang="vi-VN" smtClean="0"/>
              <a:t>18/06/2018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842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7535-5CFF-4A50-90AF-CD1E3D46FD65}" type="datetime1">
              <a:rPr lang="vi-VN" smtClean="0"/>
              <a:t>18/06/2018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2668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6236-4B27-4D4C-BA6A-39937E748B6C}" type="datetime1">
              <a:rPr lang="vi-VN" smtClean="0"/>
              <a:t>18/06/2018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815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FFBF-A3E5-48EB-BB69-8572E653F54A}" type="datetime1">
              <a:rPr lang="vi-VN" smtClean="0"/>
              <a:t>18/06/2018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93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1239-6907-428B-B6B4-34EAB671FABC}" type="datetime1">
              <a:rPr lang="vi-VN" smtClean="0"/>
              <a:t>18/06/2018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601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4AB8-8952-4520-9A56-71B0F5D57A46}" type="datetime1">
              <a:rPr lang="vi-VN" smtClean="0"/>
              <a:t>18/06/2018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69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79C9-14B5-41E8-91E0-DCF61EA86B3D}" type="datetime1">
              <a:rPr lang="vi-VN" smtClean="0"/>
              <a:t>18/06/2018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8680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9FAC-7946-44D2-83B4-0514436ABC3E}" type="datetime1">
              <a:rPr lang="vi-VN" smtClean="0"/>
              <a:t>18/06/2018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3377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8AE6-DCF3-4D67-94D2-B182163028A3}" type="datetime1">
              <a:rPr lang="vi-VN" smtClean="0"/>
              <a:t>18/06/2018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976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BA64-2225-41C0-B597-28FC09C91C56}" type="datetime1">
              <a:rPr lang="vi-VN" smtClean="0"/>
              <a:t>18/06/2018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805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2784-C3BC-42A2-B2B8-1B975A9FF8F5}" type="datetime1">
              <a:rPr lang="vi-VN" smtClean="0"/>
              <a:t>18/06/2018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7493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4BDF-16CC-46BF-83B8-CCAEF18CAECB}" type="datetime1">
              <a:rPr lang="vi-VN" smtClean="0"/>
              <a:t>18/06/2018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954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A1C908-415C-4C14-B46C-65D62F9FC82A}" type="datetime1">
              <a:rPr lang="vi-VN" smtClean="0"/>
              <a:t>18/06/2018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871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  <p:sldLayoutId id="2147484348" r:id="rId13"/>
    <p:sldLayoutId id="2147484349" r:id="rId14"/>
    <p:sldLayoutId id="2147484350" r:id="rId15"/>
    <p:sldLayoutId id="2147484351" r:id="rId16"/>
    <p:sldLayoutId id="214748435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141" y="414024"/>
            <a:ext cx="10200066" cy="2387600"/>
          </a:xfrm>
        </p:spPr>
        <p:txBody>
          <a:bodyPr/>
          <a:lstStyle/>
          <a:p>
            <a:r>
              <a:rPr lang="en-US" sz="4800" b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BÁO CÁO ĐỒ ÁN TỐT NGHIỆP</a:t>
            </a:r>
            <a:r>
              <a:rPr lang="en-US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 tài: </a:t>
            </a:r>
            <a:r>
              <a:rPr lang="en-US" sz="4000" b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 kế hệ </a:t>
            </a:r>
            <a:r>
              <a:rPr lang="en-US" sz="4000" b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thống tìm khách sạn, nhà trọ</a:t>
            </a:r>
            <a:endParaRPr lang="vi-VN" b="1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414" y="3291023"/>
            <a:ext cx="7433258" cy="2631337"/>
          </a:xfrm>
        </p:spPr>
        <p:txBody>
          <a:bodyPr>
            <a:normAutofit/>
          </a:bodyPr>
          <a:lstStyle/>
          <a:p>
            <a:pPr algn="l"/>
            <a:r>
              <a:rPr lang="en-US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Nhóm Sinh viên:			Tạ Anh Tú			 đttt 04 – k58</a:t>
            </a:r>
          </a:p>
          <a:p>
            <a:r>
              <a:rPr lang="en-US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			Trần Quang </a:t>
            </a:r>
            <a:r>
              <a:rPr lang="en-US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Huy	 đttt </a:t>
            </a:r>
            <a:r>
              <a:rPr lang="en-US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 </a:t>
            </a:r>
            <a:r>
              <a:rPr lang="en-US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k58</a:t>
            </a:r>
          </a:p>
          <a:p>
            <a:pPr algn="l"/>
            <a:r>
              <a:rPr lang="en-US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Giảng viên hướng dẫn: 	ts. Nguyễn tiến hòa</a:t>
            </a:r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>
                <a:latin typeface="+mn-lt"/>
              </a:rPr>
              <a:t>1</a:t>
            </a:fld>
            <a:endParaRPr lang="vi-VN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93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3.3. Sơ đồ khối của hệ thống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5"/>
            <a:ext cx="5689482" cy="41513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Database: Cơ sở dữ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liệu, lưu trữ toàn bộ dữ liệu của hệ thống.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Website backend: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xử lý logic, xử lý request người dùng yêu </a:t>
            </a: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cầu, sau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đó trả về cho người dùng các trang giao </a:t>
            </a: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diện.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Service: cung cấp các dịch vụ cho ứng dụng Android sử dụng hoặc các client khác.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App Android: Ứng dụng viết trên nền tảng Android, </a:t>
            </a: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lấy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dữ liệu từ hệ thống thông qua khối </a:t>
            </a: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webservice.</a:t>
            </a:r>
            <a:endParaRPr lang="en-US" sz="2800" smtClean="0"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10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844437" y="2570573"/>
            <a:ext cx="5169683" cy="34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1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3.4. Sơ đồ use case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11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15405" y="1562100"/>
            <a:ext cx="55530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3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3.5. Biểu đồ lớp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12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20327" y="1680632"/>
            <a:ext cx="7296039" cy="4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3.6. Biểu đồ hoạt động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8761412" cy="368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3.6.1. Chức năng đăng nhập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13</a:t>
            </a:fld>
            <a:endParaRPr lang="vi-V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34464" y="2331076"/>
            <a:ext cx="6060850" cy="428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3.6. Biểu đồ hoạt động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8761412" cy="368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3.6.2. Chức năng đăng ký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14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26159" y="2331076"/>
            <a:ext cx="6844711" cy="43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3.6. Biểu đồ hoạt động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3155788" cy="368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3.6.3. Chức năng tìm kiếm nhà trọ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15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788071" y="1057973"/>
            <a:ext cx="5579745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3.6. Biểu đồ hoạt động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3155788" cy="368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3.6.4.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Chức năng xem thông tin nhà trọ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16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72795" y="1863403"/>
            <a:ext cx="5857105" cy="47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3.6. Biểu đồ hoạt động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3155788" cy="368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3.6.5.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Chức năng đăng tin thuê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nhà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17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20727" y="1032510"/>
            <a:ext cx="5579745" cy="5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3.7. Biểu đồ tuần tự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69713"/>
            <a:ext cx="3297390" cy="3650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Chức năng đăng nhập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18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452345" y="2369712"/>
            <a:ext cx="7241671" cy="411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3.7. Biểu đồ tuần tự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69713"/>
            <a:ext cx="3297390" cy="3650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Chức năng đăng ký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19</a:t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469" y="2199594"/>
            <a:ext cx="7191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Segoe UI" panose="020B0502040204020203" pitchFamily="34" charset="0"/>
                <a:cs typeface="Segoe UI" panose="020B0502040204020203" pitchFamily="34" charset="0"/>
              </a:rPr>
              <a:t>Giới thiệu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Segoe UI" panose="020B0502040204020203" pitchFamily="34" charset="0"/>
                <a:cs typeface="Segoe UI" panose="020B0502040204020203" pitchFamily="34" charset="0"/>
              </a:rPr>
              <a:t>Cơ sở lý thuyết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Segoe UI" panose="020B0502040204020203" pitchFamily="34" charset="0"/>
                <a:cs typeface="Segoe UI" panose="020B0502040204020203" pitchFamily="34" charset="0"/>
              </a:rPr>
              <a:t>Phân tích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Segoe UI" panose="020B0502040204020203" pitchFamily="34" charset="0"/>
                <a:cs typeface="Segoe UI" panose="020B0502040204020203" pitchFamily="34" charset="0"/>
              </a:rPr>
              <a:t>Thiết kế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Segoe UI" panose="020B0502040204020203" pitchFamily="34" charset="0"/>
                <a:cs typeface="Segoe UI" panose="020B0502040204020203" pitchFamily="34" charset="0"/>
              </a:rPr>
              <a:t>Kết quả và phương hướng phát triển</a:t>
            </a:r>
            <a:endParaRPr lang="vi-VN" sz="2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61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3.7. Biểu đồ tuần tự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69713"/>
            <a:ext cx="3297390" cy="3650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Chức năng tìm nhà trọ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20</a:t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345" y="2521404"/>
            <a:ext cx="73247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3.7. Biểu đồ tuần tự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69713"/>
            <a:ext cx="3297390" cy="3650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Chức năng xem thông tin khách sạn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21</a:t>
            </a:fld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268" y="1594431"/>
            <a:ext cx="65341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3.7. Biểu đồ tuần tự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69713"/>
            <a:ext cx="2296583" cy="3650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Chức năng đăng tin thuê nhà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22</a:t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53" y="2112134"/>
            <a:ext cx="8305722" cy="442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 Thiết kế hệ thống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10035784" cy="3688724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4.1. Sơ đồ thực thể liên kết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4.2. Thiết kế cơ sở dữ liệu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4.3. Thiết kế giao diện người dùng</a:t>
            </a:r>
            <a:endParaRPr lang="vi-VN" sz="26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mtClean="0">
              <a:cs typeface="Segoe UI" panose="020B0502040204020203" pitchFamily="34" charset="0"/>
            </a:endParaRPr>
          </a:p>
          <a:p>
            <a:endParaRPr lang="vi-VN" sz="2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2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4.1.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Sơ đồ thực thể liên kết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24</a:t>
            </a:fld>
            <a:endParaRPr lang="vi-V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17416" y="1841678"/>
            <a:ext cx="8828606" cy="46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4.2.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cơ sở dữ liệu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25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96088" y="1953501"/>
            <a:ext cx="6731247" cy="455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đăng nhập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26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05568" y="2356834"/>
            <a:ext cx="3833879" cy="433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đăng ký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27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305567" y="2356834"/>
            <a:ext cx="4801069" cy="43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tìm kiếm khách sạn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28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05567" y="2356834"/>
            <a:ext cx="7715337" cy="39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</a:t>
            </a:r>
            <a:b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đăng tin thuê nhà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29</a:t>
            </a:fld>
            <a:endParaRPr lang="vi-VN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936154" y="295728"/>
            <a:ext cx="3980212" cy="63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1. Giới thiệu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5"/>
            <a:ext cx="10035784" cy="41727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Đồ án này có tên là: “Xây dựng hệ thống tìm kiếm khách sạn, nhà trọ”. Sau đây là mục đích chính của hệ thống: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Thu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thập dữ liệu từ các website khác nhau về khách sạn, nhà trọ, các trang cho thuê nhà khác.</a:t>
            </a:r>
            <a:endParaRPr lang="vi-VN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Xây dựng giao diện tiện ích trên 2 nền tảng khác nhau là ứng dụng di dộng (hệ điều hành Android) và nền tảng web.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Xây dựng chức năng tìm kiếm khách sạn, nhà trọ (dựa trên vị trí hiện tại hoặc dựa theo tên) và chức năng chỉ đường.</a:t>
            </a:r>
            <a:endParaRPr lang="vi-VN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Xây dựng chức năng cho phép người dùng đăng tải thông tin thuê nhà.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Xây dựng chức năng đánh giá, phản hồi, cho phép người dùng đánh giá và nhận xét về bất kỳ dịch vụ nhà trọ mà họ đã dùng.</a:t>
            </a:r>
            <a:endParaRPr lang="vi-VN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mtClean="0">
              <a:cs typeface="Segoe UI" panose="020B0502040204020203" pitchFamily="34" charset="0"/>
            </a:endParaRPr>
          </a:p>
          <a:p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061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từng khách sạn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30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305567" y="2356834"/>
            <a:ext cx="7101006" cy="20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xem ảnh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31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05567" y="2356834"/>
            <a:ext cx="6838270" cy="33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xem bản đồ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32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305567" y="2356833"/>
            <a:ext cx="7275564" cy="35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thêm nhận xét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33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05567" y="1887394"/>
            <a:ext cx="5830106" cy="48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hiển thị các nhận xét, đánh giá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34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336621" y="2356834"/>
            <a:ext cx="6788965" cy="36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. Demo kết quả và phương hướng phát triển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10035784" cy="3688724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5.1. Ứng dụng trên nền web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5.2. Ứng dụng trên nền tảng Android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5.3. Kết quả đạt được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5.4. Những mục tiêu chưa đạt được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5.5. Phương hướng phát triển</a:t>
            </a:r>
            <a:endParaRPr lang="vi-VN" sz="26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mtClean="0">
              <a:cs typeface="Segoe UI" panose="020B0502040204020203" pitchFamily="34" charset="0"/>
            </a:endParaRPr>
          </a:p>
          <a:p>
            <a:endParaRPr lang="vi-VN" sz="2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65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.1. Ứng dụng trên nền web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36</a:t>
            </a:fld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509" y="2346772"/>
            <a:ext cx="5770674" cy="42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5.2.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Ứng dụng trên nền tảng Android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37</a:t>
            </a:fld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509" y="2346772"/>
            <a:ext cx="5770674" cy="42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5.3.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92439"/>
            <a:ext cx="8761412" cy="3727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Hệ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thống được thiết kế và xây dựng </a:t>
            </a: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khá giống như quá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trình phân tích lý thuyết. </a:t>
            </a:r>
            <a:endParaRPr lang="en-US" sz="28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Các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giao diện người dùng tương đối giống với các giao diện đã được vẽ và thiết kế trước </a:t>
            </a: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endParaRPr 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8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5.3.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92439"/>
            <a:ext cx="8761412" cy="372736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sz="2800" smtClean="0">
                <a:latin typeface="Calibri" panose="020F0502020204030204" pitchFamily="34" charset="0"/>
                <a:cs typeface="Calibri" panose="020F0502020204030204" pitchFamily="34" charset="0"/>
              </a:rPr>
              <a:t>Hệ 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thống đã hoàn thiện được các chức năng cơ bản sau</a:t>
            </a: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Tìm kiếm khách sạn, nhà trọ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Sắp xếp kết quả tìm kiếm theo giá, điểm xếp hạng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Đăng tin thuê nhà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Bình luận, đánh giá chất lượng của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khách sạn, nhà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trọ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Đăng nhập, đăng ký, đăng xuất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Hỗ trợ hai ngôn ngữ tiếng Anh và tiếng Việt (áp dụng với người dùng truy cập hệ thống bằng website)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27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2. Cơ sở lý thuyết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189408"/>
            <a:ext cx="10035784" cy="368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vi-VN" sz="2800">
                <a:latin typeface="Segoe UI" panose="020B0502040204020203" pitchFamily="34" charset="0"/>
                <a:cs typeface="Segoe UI" panose="020B0502040204020203" pitchFamily="34" charset="0"/>
              </a:rPr>
              <a:t>đây là một số công nghệ, công cụ được sử dụng trong hệ </a:t>
            </a:r>
            <a:r>
              <a:rPr lang="vi-VN" sz="2800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80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72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5.4.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Những mục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tiêu chưa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92439"/>
            <a:ext cx="8761412" cy="37273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Phần crawl dữ liệu chưa tối ưu và hoàn thiện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hưa crawl được từ nhiều website khác nhau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Thời gian crawl khá lâu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Các chức năng đặt phòng, thanh toán trực tuyến, chỉ đường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Giao diện trên nền tảng web chưa responsive (Không thiết kế riêng với những màn hình kích thước khác nhau)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Chưa đăng nhập, đăng ký bằng tài khoản Google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Chưa xác thực email người dùng, và khôi phục mật khẩu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40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197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5.5.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Phương hướng phát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43955"/>
            <a:ext cx="8761412" cy="413411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Hệ thống có thể ứng dụng vào thực tế mà thương mại hóa nếu có thể phát triển được những chức năng sau</a:t>
            </a: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 sz="28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Có thể crawl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được từ nhiều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nguồn khác nhau,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và đảm bảo việc không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trùng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lặp dữ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ặt phòng, thanh toán trực tuyến</a:t>
            </a:r>
            <a:endParaRPr lang="vi-VN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 phù hợp với mọi loại thiết bị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Liên kết với các khách sạn để có được các hình ảnh, thông tin bản quyền và chính xác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Đăng nhập, đăng ký bằng tài khoản Google (nhanh chóng hơn việc nhập username và password)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Khôi phục mật khẩu khi người dùng quên (Nếu họ đã đăng ký không dùng tài khoản Google)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41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94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 for watching!</a:t>
            </a:r>
            <a:endParaRPr lang="vi-VN" sz="660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42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43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2. Cơ sở lý thuyết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5</a:t>
            </a:fld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32" y="2238577"/>
            <a:ext cx="2971800" cy="153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73" y="1781530"/>
            <a:ext cx="4666667" cy="2447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38" y="4330047"/>
            <a:ext cx="2269587" cy="22695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91" y="4095625"/>
            <a:ext cx="2738429" cy="2738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995" y="3961495"/>
            <a:ext cx="20669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 Phân tích hệ thống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10035784" cy="3688724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3.1. Yêu cầu chức năng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3.2. Yêu cầu phi chức năng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3.3. Sơ đồ khối của hệ thống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3.4. Sơ đồ use case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3.5. Sơ đồ phân rã use case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3.6. Biểu đồ lớp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3.7. Biểu đồ hoạt động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3.8. Biểu đồ tuần tự</a:t>
            </a:r>
            <a:endParaRPr lang="vi-VN" sz="26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mtClean="0">
              <a:cs typeface="Segoe UI" panose="020B0502040204020203" pitchFamily="34" charset="0"/>
            </a:endParaRPr>
          </a:p>
          <a:p>
            <a:endParaRPr lang="vi-VN" sz="2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10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3.1. Yêu cầu chức năng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10035784" cy="368872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Người dùng: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Tìm 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kiếm khách sạn, nhà trọ dựa theo các tiêu chí như: tên, địa điểm, khoảng giá phòng, </a:t>
            </a: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hạng sao, vị trí hiện tại của người dùng</a:t>
            </a:r>
            <a:endParaRPr lang="vi-VN" sz="2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Xem 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thông tin khách </a:t>
            </a: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sạn, bao gồm: hình ảnh, bản đồ, các nhận xét.</a:t>
            </a:r>
            <a:endParaRPr lang="vi-VN" sz="2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Chỉ 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đường tới nhà nghỉ, khách sạn được chọn lựa (optional).</a:t>
            </a:r>
            <a:endParaRPr lang="vi-VN" sz="2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Nhận xét, đánh 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giá </a:t>
            </a: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nhà 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trọ, khách </a:t>
            </a: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sạn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Đăng tin cho thuê nhà</a:t>
            </a:r>
            <a:endParaRPr lang="en-US" sz="2800" smtClean="0"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083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3.1. Yêu cầu chức năng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10035784" cy="368872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3200" smtClean="0">
                <a:latin typeface="Calibri" panose="020F0502020204030204" pitchFamily="34" charset="0"/>
                <a:cs typeface="Calibri" panose="020F0502020204030204" pitchFamily="34" charset="0"/>
              </a:rPr>
              <a:t>Admin:</a:t>
            </a:r>
            <a:endParaRPr lang="en-US" sz="28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Phê duyệt tin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Crawl dữ liệu về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723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3.2.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Yêu cầu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phi chức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10035784" cy="368872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Hệ thống có giao diện thân thiện, dễ sử dụng, đảm bảo phục vụ được số lượng lớn người dùng truy cập đồng thời.</a:t>
            </a:r>
            <a:endParaRPr lang="vi-VN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Có thể chạy trên nhiều nền tảng khác nhau (ứng dụng Android hoặc trên web)</a:t>
            </a:r>
            <a:endParaRPr lang="vi-VN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Không xung đột với các ứng dụng khác</a:t>
            </a:r>
            <a:endParaRPr lang="vi-VN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Dễ dàng bảo trì, cập nhật</a:t>
            </a:r>
            <a:endParaRPr lang="vi-VN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smtClean="0"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21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AD2FECA-4BF0-442C-AA2B-7B7AE507AE5F}" vid="{AA6CA0BA-64D0-40C3-9D1E-85871F7BD0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341</TotalTime>
  <Words>1293</Words>
  <Application>Microsoft Office PowerPoint</Application>
  <PresentationFormat>Widescreen</PresentationFormat>
  <Paragraphs>175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Century Gothic</vt:lpstr>
      <vt:lpstr>Segoe UI</vt:lpstr>
      <vt:lpstr>Times New Roman</vt:lpstr>
      <vt:lpstr>Wingdings</vt:lpstr>
      <vt:lpstr>Wingdings 3</vt:lpstr>
      <vt:lpstr>Theme1</vt:lpstr>
      <vt:lpstr>BÁO CÁO ĐỒ ÁN TỐT NGHIỆP Đề tài: Thiết kế hệ thống tìm khách sạn, nhà trọ</vt:lpstr>
      <vt:lpstr>Nội dung</vt:lpstr>
      <vt:lpstr>1. Giới thiệu</vt:lpstr>
      <vt:lpstr>2. Cơ sở lý thuyết</vt:lpstr>
      <vt:lpstr>2. Cơ sở lý thuyết</vt:lpstr>
      <vt:lpstr>3. Phân tích hệ thống</vt:lpstr>
      <vt:lpstr>3.1. Yêu cầu chức năng</vt:lpstr>
      <vt:lpstr>3.1. Yêu cầu chức năng</vt:lpstr>
      <vt:lpstr>3.2. Yêu cầu phi chức năng</vt:lpstr>
      <vt:lpstr>3.3. Sơ đồ khối của hệ thống</vt:lpstr>
      <vt:lpstr>3.4. Sơ đồ use case</vt:lpstr>
      <vt:lpstr>3.5. Biểu đồ lớp</vt:lpstr>
      <vt:lpstr>3.6. Biểu đồ hoạt động</vt:lpstr>
      <vt:lpstr>3.6. Biểu đồ hoạt động</vt:lpstr>
      <vt:lpstr>3.6. Biểu đồ hoạt động</vt:lpstr>
      <vt:lpstr>3.6. Biểu đồ hoạt động</vt:lpstr>
      <vt:lpstr>3.6. Biểu đồ hoạt động</vt:lpstr>
      <vt:lpstr>3.7. Biểu đồ tuần tự</vt:lpstr>
      <vt:lpstr>3.7. Biểu đồ tuần tự</vt:lpstr>
      <vt:lpstr>3.7. Biểu đồ tuần tự</vt:lpstr>
      <vt:lpstr>3.7. Biểu đồ tuần tự</vt:lpstr>
      <vt:lpstr>3.7. Biểu đồ tuần tự</vt:lpstr>
      <vt:lpstr>4. Thiết kế hệ thống</vt:lpstr>
      <vt:lpstr>4.1. Sơ đồ thực thể liên kết</vt:lpstr>
      <vt:lpstr>4.2. Thiết kế cơ sở dữ liệu</vt:lpstr>
      <vt:lpstr>4.3. Thiết kế giao diện người dùng</vt:lpstr>
      <vt:lpstr>4.3. Thiết kế giao diện người dùng</vt:lpstr>
      <vt:lpstr>4.3. Thiết kế giao diện người dùng</vt:lpstr>
      <vt:lpstr>4.3. Thiết kế giao diện  người dùng</vt:lpstr>
      <vt:lpstr>4.3. Thiết kế giao diện người dùng</vt:lpstr>
      <vt:lpstr>4.3. Thiết kế giao diện người dùng</vt:lpstr>
      <vt:lpstr>4.3. Thiết kế giao diện người dùng</vt:lpstr>
      <vt:lpstr>4.3. Thiết kế giao diện người dùng</vt:lpstr>
      <vt:lpstr>4.3. Thiết kế giao diện người dùng</vt:lpstr>
      <vt:lpstr>5. Demo kết quả và phương hướng phát triển</vt:lpstr>
      <vt:lpstr>5.1. Ứng dụng trên nền web</vt:lpstr>
      <vt:lpstr>5.2. Ứng dụng trên nền tảng Android</vt:lpstr>
      <vt:lpstr>5.3. Kết quả đạt được</vt:lpstr>
      <vt:lpstr>5.3. Kết quả đạt được</vt:lpstr>
      <vt:lpstr>5.4. Những mục tiêu chưa đạt được</vt:lpstr>
      <vt:lpstr>5.5. Phương hướng phát triển</vt:lpstr>
      <vt:lpstr>Thanks for watching!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Anhtu Ta</dc:creator>
  <cp:lastModifiedBy>Anhtu Ta</cp:lastModifiedBy>
  <cp:revision>56</cp:revision>
  <dcterms:created xsi:type="dcterms:W3CDTF">2018-05-28T15:42:56Z</dcterms:created>
  <dcterms:modified xsi:type="dcterms:W3CDTF">2018-06-17T17:12:27Z</dcterms:modified>
</cp:coreProperties>
</file>