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441" r:id="rId4"/>
    <p:sldId id="439" r:id="rId5"/>
    <p:sldId id="446" r:id="rId6"/>
    <p:sldId id="440" r:id="rId7"/>
    <p:sldId id="257" r:id="rId8"/>
    <p:sldId id="442" r:id="rId9"/>
    <p:sldId id="443" r:id="rId10"/>
    <p:sldId id="444" r:id="rId11"/>
    <p:sldId id="4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2A61BE-2AC4-4588-94FF-35D1C52C89A4}">
          <p14:sldIdLst>
            <p14:sldId id="256"/>
          </p14:sldIdLst>
        </p14:section>
        <p14:section name="Untitled Section" id="{4FDFC5E7-680D-4837-8E4B-D27B84D53164}">
          <p14:sldIdLst>
            <p14:sldId id="258"/>
            <p14:sldId id="441"/>
            <p14:sldId id="439"/>
            <p14:sldId id="446"/>
            <p14:sldId id="440"/>
            <p14:sldId id="257"/>
            <p14:sldId id="442"/>
            <p14:sldId id="443"/>
            <p14:sldId id="444"/>
            <p14:sldId id="4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4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09A7-21C8-4626-9C50-C13F9E3E1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93483-8F6F-4D6E-99C4-F26167125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B637-F952-42C9-B523-51C8EE9C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E63-E72C-4C59-9B5C-9C4254BF808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EA4ED-0D41-4289-8A19-9CB0A66B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61E28-9040-4BCD-8BDD-B9733591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DA97-98C3-4EB8-8C2E-08BD2141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4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7FE8-54DF-479F-B120-B48C2088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C075D-D527-4757-80ED-EA74649D3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B6662-2DE6-4B70-9B57-B3A3A846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E63-E72C-4C59-9B5C-9C4254BF808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9F5FD-89D8-41EA-B2A0-02B67AA3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02F8C-4E9E-4395-BD25-63D6463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DA97-98C3-4EB8-8C2E-08BD2141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8C78E-8C7B-4F4C-BB4E-ACD228692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B8A1A-6230-4F67-B347-84BB603CC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7ACF2-3378-4836-A9B7-FEE1AC10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E63-E72C-4C59-9B5C-9C4254BF808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35052-4583-45D9-B4D7-91AF7B19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9AC87-80C6-4012-8075-E550C979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DA97-98C3-4EB8-8C2E-08BD2141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8C99-0934-45B2-8213-6AAAA8A0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A1D2-5AEE-496A-B362-4E6DAFF3A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67B73-A433-46CB-BC23-38933ED6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E63-E72C-4C59-9B5C-9C4254BF808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3CCC-562A-415A-8991-835DA735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C5D23-3703-4CCE-AD2E-13810B07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DA97-98C3-4EB8-8C2E-08BD2141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4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93BF-A1E2-4BDC-9BEF-79EBF96B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A086-53F2-492F-99EF-0227A237A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13D9C-3BB8-431F-B0BE-38E20C28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E63-E72C-4C59-9B5C-9C4254BF808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B3217-AA06-49DC-B269-226B4286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361FC-8120-4920-B573-2AF0D708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DA97-98C3-4EB8-8C2E-08BD2141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4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2931-7F1C-4A1F-AAF9-DEBBC1EE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394B-ED3C-47CD-94D0-D0CF4B542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AC1BE-8959-41AC-9826-15A810EB0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F7BD8-75BA-455B-BF58-51A3A24A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E63-E72C-4C59-9B5C-9C4254BF808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D307F-7F35-4BCE-AD3D-FBB5DE4E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E9F3F-D7C6-4000-AEC4-2BDA0B49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DA97-98C3-4EB8-8C2E-08BD2141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1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6E63-749B-4B71-8BC5-CC02D487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2CBF2-8E7B-492A-B56C-9342F9050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C0142-349E-4A62-87BA-EB69F7EFF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47092-8D44-4F42-B55C-7005AD329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15E68-8669-44A7-96F9-5704DC61B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57EAF-6928-4A61-85B9-0CE3DBD0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E63-E72C-4C59-9B5C-9C4254BF808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9CCFB-A9C3-438F-95EC-D06DF7C7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622BE-93CD-45B2-BF6E-48244064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DA97-98C3-4EB8-8C2E-08BD2141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2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71E1-FA6F-4D70-BB09-258E023D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7572A-212C-4CFB-9124-C99E6171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E63-E72C-4C59-9B5C-9C4254BF808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622BB-28C5-4D17-B3DE-2E0BE5DB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6967F-AE73-4925-BA80-84CF35C9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DA97-98C3-4EB8-8C2E-08BD2141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0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2E40E-B641-4DCA-9274-5C4301A2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E63-E72C-4C59-9B5C-9C4254BF808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F799C-AB65-4074-82FA-ABA0D419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34B1-2E03-4158-AE30-B0B8C0B5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DA97-98C3-4EB8-8C2E-08BD2141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69EE-D974-41B7-8F34-F677EDA4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FB49-C538-4804-A56C-6B7F7BB6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4B8F9-25BE-45D4-8AF4-1C770EC98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BAE37-8470-4C83-8C24-C739D7AF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E63-E72C-4C59-9B5C-9C4254BF808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DDB7E-D07D-4571-97F0-4EAF99B8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8C263-8385-4081-A524-E39085DD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DA97-98C3-4EB8-8C2E-08BD2141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3066-8572-4C49-B309-46C9172A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71240-44B5-4252-AE8D-2F7253A92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F046E-293B-4EAC-84A3-175810356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64AF8-B4CC-4B9B-B29D-E38085E9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5E63-E72C-4C59-9B5C-9C4254BF808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7BFE8-E44D-4002-AAEC-ABB0520A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69C34-B235-4943-B665-83260DC7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2DA97-98C3-4EB8-8C2E-08BD2141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2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F2F2-AD9D-4111-9B69-0982B16E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724ED-4E3F-4B80-8393-FEB22C323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29493-466C-4D16-98D7-C3BB5EC5C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5E63-E72C-4C59-9B5C-9C4254BF808C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6139D-925D-4194-80D1-A98C2817D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9247-3F46-4363-9588-88178D74B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2DA97-98C3-4EB8-8C2E-08BD21418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1BD5-0C0F-4EC7-B77E-386D86B68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2560"/>
            <a:ext cx="9144000" cy="1875279"/>
          </a:xfrm>
        </p:spPr>
        <p:txBody>
          <a:bodyPr/>
          <a:lstStyle/>
          <a:p>
            <a:r>
              <a:rPr lang="vi-VN">
                <a:solidFill>
                  <a:srgbClr val="FF0000"/>
                </a:solidFill>
              </a:rPr>
              <a:t>Nhóm 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EDFEB-8E25-44BC-810F-A548D6B40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/>
              <a:t>Nội dung :</a:t>
            </a:r>
          </a:p>
          <a:p>
            <a:r>
              <a:rPr lang="vi-VN"/>
              <a:t>Mô Hình miền quản lý nhà cho thuê 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64C417-F164-4204-9340-F6FAFF275E14}"/>
              </a:ext>
            </a:extLst>
          </p:cNvPr>
          <p:cNvCxnSpPr/>
          <p:nvPr/>
        </p:nvCxnSpPr>
        <p:spPr>
          <a:xfrm>
            <a:off x="2411730" y="2983230"/>
            <a:ext cx="6823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65FC8D-3BDF-42DE-AB79-374EF1E0197E}"/>
              </a:ext>
            </a:extLst>
          </p:cNvPr>
          <p:cNvSpPr/>
          <p:nvPr/>
        </p:nvSpPr>
        <p:spPr>
          <a:xfrm>
            <a:off x="0" y="6560820"/>
            <a:ext cx="12192000" cy="2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E7632C-4D63-4701-9853-031A266EF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684" y="165088"/>
            <a:ext cx="9300375" cy="995804"/>
          </a:xfrm>
        </p:spPr>
        <p:txBody>
          <a:bodyPr>
            <a:normAutofit/>
          </a:bodyPr>
          <a:lstStyle/>
          <a:p>
            <a:r>
              <a:rPr lang="vi-VN" sz="4400" b="1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4400" b="1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 mô hình miền ban đầu</a:t>
            </a:r>
            <a:endParaRPr lang="en-US" sz="4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87BC6-2A16-4469-9974-EFD2879CF6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15979" y="1467871"/>
            <a:ext cx="6300745" cy="46559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A787C8-ECDB-4087-AFE6-D0FABF8A1941}"/>
              </a:ext>
            </a:extLst>
          </p:cNvPr>
          <p:cNvSpPr/>
          <p:nvPr/>
        </p:nvSpPr>
        <p:spPr>
          <a:xfrm>
            <a:off x="0" y="6560820"/>
            <a:ext cx="12192000" cy="2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8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7E56-EE10-41B0-AD9E-8C80D57F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 Mô hình miền đã được tổng quát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C3F5B-C69C-439D-8F06-2601EE896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997" y="1825625"/>
            <a:ext cx="6388005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CE4C49-10D8-42A9-864B-5C14BDE3C983}"/>
              </a:ext>
            </a:extLst>
          </p:cNvPr>
          <p:cNvSpPr/>
          <p:nvPr/>
        </p:nvSpPr>
        <p:spPr>
          <a:xfrm>
            <a:off x="0" y="6560820"/>
            <a:ext cx="12192000" cy="2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9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A43FE4-BF00-4459-9B06-8ABD56C4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080" y="143331"/>
            <a:ext cx="10515600" cy="1383319"/>
          </a:xfrm>
        </p:spPr>
        <p:txBody>
          <a:bodyPr/>
          <a:lstStyle/>
          <a:p>
            <a:r>
              <a:rPr lang="vi-VN">
                <a:solidFill>
                  <a:srgbClr val="FF0000"/>
                </a:solidFill>
              </a:rPr>
              <a:t>Nhóm 2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9B2D7-3763-4136-B7D1-B6737508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080" y="1717481"/>
            <a:ext cx="10515600" cy="3791723"/>
          </a:xfrm>
        </p:spPr>
        <p:txBody>
          <a:bodyPr/>
          <a:lstStyle/>
          <a:p>
            <a:r>
              <a:rPr lang="vi-VN">
                <a:solidFill>
                  <a:schemeClr val="tx1"/>
                </a:solidFill>
              </a:rPr>
              <a:t>Gồm các thành viên:</a:t>
            </a:r>
          </a:p>
          <a:p>
            <a:r>
              <a:rPr lang="vi-VN">
                <a:solidFill>
                  <a:schemeClr val="tx1"/>
                </a:solidFill>
              </a:rPr>
              <a:t>			Bùi giang nam </a:t>
            </a:r>
          </a:p>
          <a:p>
            <a:r>
              <a:rPr lang="vi-VN">
                <a:solidFill>
                  <a:schemeClr val="tx1"/>
                </a:solidFill>
              </a:rPr>
              <a:t>			Tô hữu biển </a:t>
            </a:r>
          </a:p>
          <a:p>
            <a:r>
              <a:rPr lang="vi-VN">
                <a:solidFill>
                  <a:schemeClr val="tx1"/>
                </a:solidFill>
              </a:rPr>
              <a:t>			Đỗ văn hạnh </a:t>
            </a:r>
          </a:p>
          <a:p>
            <a:r>
              <a:rPr lang="vi-VN">
                <a:solidFill>
                  <a:schemeClr val="tx1"/>
                </a:solidFill>
              </a:rPr>
              <a:t>			Phạm ngọc chiến</a:t>
            </a:r>
          </a:p>
          <a:p>
            <a:r>
              <a:rPr lang="vi-VN">
                <a:solidFill>
                  <a:schemeClr val="tx1"/>
                </a:solidFill>
              </a:rPr>
              <a:t>			Trần văn hiệp 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8CC87A-BE00-4A59-8C46-1E17482DA3F4}"/>
              </a:ext>
            </a:extLst>
          </p:cNvPr>
          <p:cNvCxnSpPr/>
          <p:nvPr/>
        </p:nvCxnSpPr>
        <p:spPr>
          <a:xfrm>
            <a:off x="125730" y="1526650"/>
            <a:ext cx="11910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75D3A0D-25A5-408D-9CA6-B2BD551A6D19}"/>
              </a:ext>
            </a:extLst>
          </p:cNvPr>
          <p:cNvSpPr/>
          <p:nvPr/>
        </p:nvSpPr>
        <p:spPr>
          <a:xfrm>
            <a:off x="0" y="6560820"/>
            <a:ext cx="12192000" cy="2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A43FE4-BF00-4459-9B06-8ABD56C4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080" y="143331"/>
            <a:ext cx="10515600" cy="1383319"/>
          </a:xfrm>
        </p:spPr>
        <p:txBody>
          <a:bodyPr/>
          <a:lstStyle/>
          <a:p>
            <a:r>
              <a:rPr lang="vi-VN">
                <a:solidFill>
                  <a:srgbClr val="FF0000"/>
                </a:solidFill>
              </a:rPr>
              <a:t>Nhóm 2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9B2D7-3763-4136-B7D1-B6737508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080" y="1717481"/>
            <a:ext cx="10515600" cy="3791723"/>
          </a:xfrm>
        </p:spPr>
        <p:txBody>
          <a:bodyPr/>
          <a:lstStyle/>
          <a:p>
            <a:r>
              <a:rPr lang="vi-VN">
                <a:solidFill>
                  <a:schemeClr val="tx1"/>
                </a:solidFill>
              </a:rPr>
              <a:t>Nhiệm vụ từng thành viên :</a:t>
            </a:r>
          </a:p>
          <a:p>
            <a:r>
              <a:rPr lang="vi-VN">
                <a:solidFill>
                  <a:schemeClr val="tx1"/>
                </a:solidFill>
              </a:rPr>
              <a:t>			Bùi giang nam : UI+code + sơ đồ miền</a:t>
            </a:r>
          </a:p>
          <a:p>
            <a:r>
              <a:rPr lang="vi-VN">
                <a:solidFill>
                  <a:schemeClr val="tx1"/>
                </a:solidFill>
              </a:rPr>
              <a:t>			Tô hữu biển : Sơ đồ use case , kịch bản</a:t>
            </a:r>
          </a:p>
          <a:p>
            <a:r>
              <a:rPr lang="vi-VN">
                <a:solidFill>
                  <a:schemeClr val="tx1"/>
                </a:solidFill>
              </a:rPr>
              <a:t>			Đỗ văn hạnh : sơ đồ trình tự </a:t>
            </a:r>
          </a:p>
          <a:p>
            <a:r>
              <a:rPr lang="vi-VN">
                <a:solidFill>
                  <a:schemeClr val="tx1"/>
                </a:solidFill>
              </a:rPr>
              <a:t>			Phạm ngọc chiến : sơ đồ lớp</a:t>
            </a:r>
          </a:p>
          <a:p>
            <a:r>
              <a:rPr lang="vi-VN">
                <a:solidFill>
                  <a:schemeClr val="tx1"/>
                </a:solidFill>
              </a:rPr>
              <a:t>			Trần văn hiệp : sơ đồ mạnh mẽ 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E02FB4-D518-4D14-83B5-BF3D4AA79BED}"/>
              </a:ext>
            </a:extLst>
          </p:cNvPr>
          <p:cNvCxnSpPr/>
          <p:nvPr/>
        </p:nvCxnSpPr>
        <p:spPr>
          <a:xfrm>
            <a:off x="0" y="1526650"/>
            <a:ext cx="1207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9E37512-4F58-4492-BE8E-3AFDD9A4D5E0}"/>
              </a:ext>
            </a:extLst>
          </p:cNvPr>
          <p:cNvSpPr/>
          <p:nvPr/>
        </p:nvSpPr>
        <p:spPr>
          <a:xfrm>
            <a:off x="0" y="6560820"/>
            <a:ext cx="12192000" cy="2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5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F9C82-9221-4C3C-F442-C985C9F3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2844-1DE6-A309-C119-8EE2A7F7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816"/>
            <a:ext cx="10515600" cy="1325563"/>
          </a:xfrm>
        </p:spPr>
        <p:txBody>
          <a:bodyPr/>
          <a:lstStyle/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8A821-D4A8-F77F-A27A-C904C7D5C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1402"/>
            <a:ext cx="10515600" cy="21102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0" i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 miền </a:t>
            </a:r>
            <a:r>
              <a:rPr lang="vi-VN" sz="2400" b="0" i="0">
                <a:latin typeface="Times New Roman" panose="02020603050405020304" pitchFamily="18" charset="0"/>
                <a:cs typeface="Times New Roman" panose="02020603050405020304" pitchFamily="18" charset="0"/>
              </a:rPr>
              <a:t>cho quản lí nhà cho thuê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001BDC-1169-4C4E-BD27-AF0CF37928F5}"/>
              </a:ext>
            </a:extLst>
          </p:cNvPr>
          <p:cNvSpPr txBox="1">
            <a:spLocks/>
          </p:cNvSpPr>
          <p:nvPr/>
        </p:nvSpPr>
        <p:spPr>
          <a:xfrm>
            <a:off x="744110" y="6099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>
                <a:solidFill>
                  <a:srgbClr val="FF0000"/>
                </a:solidFill>
              </a:rPr>
              <a:t>Nhóm 2: Quản lí nhà cho thuê 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804B2A-6C99-4DD1-BF29-417DFF5CCDEE}"/>
              </a:ext>
            </a:extLst>
          </p:cNvPr>
          <p:cNvCxnSpPr/>
          <p:nvPr/>
        </p:nvCxnSpPr>
        <p:spPr>
          <a:xfrm>
            <a:off x="605790" y="1634490"/>
            <a:ext cx="108470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3FA783E-A671-41DE-8A4A-954EA72194A9}"/>
              </a:ext>
            </a:extLst>
          </p:cNvPr>
          <p:cNvSpPr/>
          <p:nvPr/>
        </p:nvSpPr>
        <p:spPr>
          <a:xfrm>
            <a:off x="0" y="6560820"/>
            <a:ext cx="12192000" cy="2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FD03-3E9A-4338-B056-44D80ACF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300" y="322263"/>
            <a:ext cx="9144000" cy="655637"/>
          </a:xfrm>
        </p:spPr>
        <p:txBody>
          <a:bodyPr/>
          <a:lstStyle/>
          <a:p>
            <a:r>
              <a:rPr lang="en-US" sz="2400" b="1" kern="100">
                <a:effectLst/>
                <a:latin typeface="Aptos"/>
                <a:ea typeface="Aptos"/>
                <a:cs typeface="Times New Roman" panose="02020603050405020304" pitchFamily="18" charset="0"/>
              </a:rPr>
              <a:t> Hệ thống Quản lý Nhà Cho Thuê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B3599-824C-4A80-B04E-714032289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98600"/>
            <a:ext cx="9144000" cy="4559300"/>
          </a:xfrm>
        </p:spPr>
        <p:txBody>
          <a:bodyPr/>
          <a:lstStyle/>
          <a:p>
            <a:pPr lvl="0"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vi-VN" sz="1800" b="1" kern="100">
                <a:effectLst/>
                <a:latin typeface="Aptos"/>
                <a:ea typeface="Aptos"/>
                <a:cs typeface="Times New Roman" panose="02020603050405020304" pitchFamily="18" charset="0"/>
              </a:rPr>
              <a:t>Yêu cầu 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>
                <a:effectLst/>
                <a:latin typeface="Aptos"/>
                <a:ea typeface="Aptos"/>
                <a:cs typeface="Times New Roman" panose="02020603050405020304" pitchFamily="18" charset="0"/>
              </a:rPr>
              <a:t>Chủ nhà phải có thể đăng tin cho thuê nhà, bao gồm thông tin về căn nhà (diện tích, số phòng, tiện ích,...), hình ảnh, và giá thuê.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>
                <a:effectLst/>
                <a:latin typeface="Aptos"/>
                <a:ea typeface="Aptos"/>
                <a:cs typeface="Times New Roman" panose="02020603050405020304" pitchFamily="18" charset="0"/>
              </a:rPr>
              <a:t>Người thuê nhà phải có thể tìm kiếm nhà theo các tiêu chí như vị trí, diện tích, giá thuê, và các tiện ích.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>
                <a:effectLst/>
                <a:latin typeface="Aptos"/>
                <a:ea typeface="Aptos"/>
                <a:cs typeface="Times New Roman" panose="02020603050405020304" pitchFamily="18" charset="0"/>
              </a:rPr>
              <a:t>Hệ thống cần cho phép tạo và quản lý hợp đồng thuê nhà, bao gồm thông tin về bên thuê, bên cho thuê, thời hạn thuê, và các điều khoản khác.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>
                <a:effectLst/>
                <a:latin typeface="Aptos"/>
                <a:ea typeface="Aptos"/>
                <a:cs typeface="Times New Roman" panose="02020603050405020304" pitchFamily="18" charset="0"/>
              </a:rPr>
              <a:t>Hệ thống cần hỗ trợ thanh toán tiền thuê nhà trực tuyến.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>
                <a:effectLst/>
                <a:latin typeface="Aptos"/>
                <a:ea typeface="Aptos"/>
                <a:cs typeface="Times New Roman" panose="02020603050405020304" pitchFamily="18" charset="0"/>
              </a:rPr>
              <a:t>Hệ thống cần gửi thông báo và nhắc nhở cho chủ nhà và người thuê nhà về các khoản thanh toán, hạn hợp đồng, và các thông tin quan trọng khác.</a:t>
            </a:r>
          </a:p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E084B0-7036-456A-8C82-D56FA7189836}"/>
              </a:ext>
            </a:extLst>
          </p:cNvPr>
          <p:cNvCxnSpPr>
            <a:cxnSpLocks/>
          </p:cNvCxnSpPr>
          <p:nvPr/>
        </p:nvCxnSpPr>
        <p:spPr>
          <a:xfrm>
            <a:off x="495300" y="1143000"/>
            <a:ext cx="108839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843DAB8-36DF-4DF4-BCEB-3854BA7DAB11}"/>
              </a:ext>
            </a:extLst>
          </p:cNvPr>
          <p:cNvSpPr/>
          <p:nvPr/>
        </p:nvSpPr>
        <p:spPr>
          <a:xfrm>
            <a:off x="0" y="6560820"/>
            <a:ext cx="12192000" cy="2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0970-6308-4093-8AF0-89BC3CBA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03" y="532945"/>
            <a:ext cx="10515600" cy="508675"/>
          </a:xfrm>
        </p:spPr>
        <p:txBody>
          <a:bodyPr>
            <a:normAutofit/>
          </a:bodyPr>
          <a:lstStyle/>
          <a:p>
            <a:pPr algn="ctr"/>
            <a:r>
              <a:rPr lang="en-US" sz="20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 MIỀN CHO</a:t>
            </a:r>
            <a:r>
              <a:rPr lang="vi-VN" sz="20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 ỨNG DỤNG QUẢN LÍ NHÀ CHO THUÊ </a:t>
            </a:r>
            <a:endParaRPr lang="en-US" sz="2000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231B-C737-4A33-9641-B84F48425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604" y="1948070"/>
            <a:ext cx="10515600" cy="2726247"/>
          </a:xfrm>
        </p:spPr>
        <p:txBody>
          <a:bodyPr>
            <a:normAutofit fontScale="92500" lnSpcReduction="20000"/>
          </a:bodyPr>
          <a:lstStyle/>
          <a:p>
            <a:r>
              <a:rPr lang="vi-VN" sz="2400" b="1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Trích xuất mô hình miền ban đầu từ yêu cầu cấp cao</a:t>
            </a:r>
          </a:p>
          <a:p>
            <a:pPr marL="635508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Đọc yêu cầu cấp cao</a:t>
            </a:r>
            <a:r>
              <a:rPr lang="en-US" sz="24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Đọc qua các yêu cầu cấp cao để xác định các danh từ và cụm danh từ có thể đại diện cho các đối tượng chính trong hệ thống.</a:t>
            </a:r>
          </a:p>
          <a:p>
            <a:pPr marL="635508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Tinh chỉnh</a:t>
            </a:r>
            <a:r>
              <a:rPr lang="en-US" sz="24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Sau khi xác định các danh từ và cụm danh từ, tiến hành tinh chỉnh và tổ chức lại chúng để tạo thành các lớp miền.</a:t>
            </a:r>
          </a:p>
          <a:p>
            <a:pPr marL="635508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 mô hình miền ban đầu</a:t>
            </a:r>
            <a:r>
              <a:rPr lang="en-US" sz="24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Sử dụng những lớp miền đã xác định để tạo thành mô hình miền ban đầu, giúp hiểu rõ hơn về cấu trúc và hành vi của hệ thống.</a:t>
            </a:r>
          </a:p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598350-9ABC-4F65-9526-79A2E25C31E9}"/>
              </a:ext>
            </a:extLst>
          </p:cNvPr>
          <p:cNvCxnSpPr/>
          <p:nvPr/>
        </p:nvCxnSpPr>
        <p:spPr>
          <a:xfrm>
            <a:off x="320040" y="1348740"/>
            <a:ext cx="10892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3E3AF2-9912-4E67-891B-A178C369223D}"/>
              </a:ext>
            </a:extLst>
          </p:cNvPr>
          <p:cNvSpPr/>
          <p:nvPr/>
        </p:nvSpPr>
        <p:spPr>
          <a:xfrm>
            <a:off x="0" y="6560820"/>
            <a:ext cx="12192000" cy="2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142D-AB22-427A-AA43-971EBB17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400" b="1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4400" b="1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Đọc yêu cầu cấp cao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DA04-8013-4C59-BD7E-C7803F0D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8539" y="1793820"/>
            <a:ext cx="11115261" cy="4352538"/>
          </a:xfrm>
        </p:spPr>
        <p:txBody>
          <a:bodyPr numCol="2">
            <a:normAutofit fontScale="85000" lnSpcReduction="10000"/>
          </a:bodyPr>
          <a:lstStyle/>
          <a:p>
            <a:pPr marL="1600200" lvl="3" indent="-228600">
              <a:lnSpc>
                <a:spcPct val="107000"/>
              </a:lnSpc>
              <a:buFont typeface="+mj-lt"/>
              <a:buAutoNum type="arabicParenBoth"/>
            </a:pPr>
            <a:r>
              <a:rPr lang="vi-VN" sz="18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 lý nhà</a:t>
            </a:r>
            <a:r>
              <a:rPr lang="vi-VN" sz="180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 đầu sẽ được triển khai qua app ứng dụng, nhưng có thể phát triển qua các giao diện khác (web , dịch vụ web vv)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+mj-lt"/>
              <a:buAutoNum type="arabicParenBoth"/>
            </a:pPr>
            <a:r>
              <a:rPr lang="en-US" sz="18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18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nhà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khả năng đăng tin cho thuê nhà, điền </a:t>
            </a: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+mj-lt"/>
              <a:buAutoNum type="arabicParenBoth"/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 nhà có chức năng </a:t>
            </a:r>
            <a:r>
              <a:rPr lang="vi-VN" sz="18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 lý nhà</a:t>
            </a: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,nhà đã cho thuê hoặc chưa được thuê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+mj-lt"/>
              <a:buAutoNum type="arabicParenBoth"/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 nhà có thể đưa ra </a:t>
            </a:r>
            <a:r>
              <a:rPr lang="vi-VN" sz="18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 đồng</a:t>
            </a: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 thuê như mong muốn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+mj-lt"/>
              <a:buAutoNum type="arabicParenBoth"/>
            </a:pPr>
            <a:r>
              <a:rPr lang="en-US" sz="18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8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thuê</a:t>
            </a: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khả năng </a:t>
            </a: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 kiếm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bằng nhiều </a:t>
            </a: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vi-VN" sz="18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 vị trí , diện tích, số phòng, tiện nghi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8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giá thuê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 xem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 tiết nhà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+mj-lt"/>
              <a:buAutoNum type="arabicParenBoth"/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 thuê có khả năng xem các thông tin của nhà và hợp đồng được định sẵn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+mj-lt"/>
              <a:buAutoNum type="arabicParenBoth"/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 thuê có thể </a:t>
            </a: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 toán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thuê nhà qua hình thức </a:t>
            </a: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+mj-lt"/>
              <a:buAutoNum type="arabicParenBoth"/>
            </a:pPr>
            <a:r>
              <a:rPr lang="en-US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cho thuê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bao gồm thông tin chi tiết về nhà như diện tích, số phòng, tiện nghi, hình ảnh và giá thuê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+mj-lt"/>
              <a:buAutoNum type="arabicParenBoth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dồng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 chứa các thông tin về bên thuê, bên cho thuê, </a:t>
            </a:r>
            <a:r>
              <a:rPr lang="en-US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 hạn thuê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 các </a:t>
            </a:r>
            <a:r>
              <a:rPr lang="en-US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 khoản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+mj-lt"/>
              <a:buAutoNum type="arabicParenBoth"/>
            </a:pPr>
            <a:r>
              <a:rPr lang="vi-V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 đồng có thể được sẵn hoặc có thể qua trao đổi để sửa đổi đưa ra hợp đồng cuối cùng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+mj-lt"/>
              <a:buAutoNum type="arabicParenBoth"/>
            </a:pPr>
            <a:r>
              <a:rPr lang="en-US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Toán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 thông tin về số tiền, </a:t>
            </a:r>
            <a:r>
              <a:rPr lang="en-US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 gian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lịch </a:t>
            </a: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thanh toán online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buFont typeface="+mj-lt"/>
              <a:buAutoNum type="arabicParenBoth"/>
            </a:pPr>
            <a:r>
              <a:rPr lang="en-US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báo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thông báo gửi đến người dùng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và chủ cho thuê biết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bao gồm </a:t>
            </a:r>
            <a:r>
              <a:rPr lang="en-US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 báo về thanh toán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 hợp đồng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 các thông tin quan trọng khác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arenBoth"/>
            </a:pPr>
            <a:r>
              <a:rPr lang="en-US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dùng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thể tạo </a:t>
            </a:r>
            <a:r>
              <a:rPr lang="vi-VN" sz="18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 khoản khách hàng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 ghi nhớ thông tin (tên, địa chỉ, CCCD, và thẻ tín dụng ) chọn danh mục từ đầu để đăng kí là người cho thuê nhà hoặc người thuê nhà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4B25BE-CDF5-4652-A434-7E7BE79ED9FF}"/>
              </a:ext>
            </a:extLst>
          </p:cNvPr>
          <p:cNvCxnSpPr/>
          <p:nvPr/>
        </p:nvCxnSpPr>
        <p:spPr>
          <a:xfrm>
            <a:off x="80010" y="1451610"/>
            <a:ext cx="11590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BC2D464-8AE5-4EC8-A9D0-9A00823A2EC5}"/>
              </a:ext>
            </a:extLst>
          </p:cNvPr>
          <p:cNvSpPr/>
          <p:nvPr/>
        </p:nvSpPr>
        <p:spPr>
          <a:xfrm>
            <a:off x="0" y="6560820"/>
            <a:ext cx="12192000" cy="2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DE06-12D2-4131-95B7-FE1C98F71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117" y="287477"/>
            <a:ext cx="9144000" cy="897268"/>
          </a:xfrm>
        </p:spPr>
        <p:txBody>
          <a:bodyPr>
            <a:normAutofit fontScale="90000"/>
          </a:bodyPr>
          <a:lstStyle/>
          <a:p>
            <a:r>
              <a:rPr lang="vi-VN" sz="6000" b="1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6000" b="1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Tinh chỉnh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C2F2C-FC32-40DB-8A72-B0B53521D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085" y="1529135"/>
            <a:ext cx="9692640" cy="4182385"/>
          </a:xfrm>
        </p:spPr>
        <p:txBody>
          <a:bodyPr numCol="3"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sách các danh từ  và cụm danh từ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b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 thuê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 nhà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 tin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 đồng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 thuê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 thức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 trí</a:t>
            </a:r>
            <a:endParaRPr lang="vi-VN" sz="1800">
              <a:effectLst/>
              <a:latin typeface="Symbol" panose="05050102010706020507" pitchFamily="18" charset="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endParaRPr lang="vi-VN" sz="1800">
              <a:effectLst/>
              <a:latin typeface="Symbol" panose="05050102010706020507" pitchFamily="18" charset="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 tích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Tiện nghi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 ảnh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 thuê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 hạn thuê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 khoản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 toán</a:t>
            </a:r>
            <a:endParaRPr lang="vi-VN" sz="1800">
              <a:effectLst/>
              <a:latin typeface="Symbol" panose="05050102010706020507" pitchFamily="18" charset="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 tiền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 gian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 báo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 khoản Khách hàng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Địa chỉ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CCCD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 tín dụng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43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kiếm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D3E2E9-7EC9-4A31-85ED-756B1C34D4B0}"/>
              </a:ext>
            </a:extLst>
          </p:cNvPr>
          <p:cNvCxnSpPr/>
          <p:nvPr/>
        </p:nvCxnSpPr>
        <p:spPr>
          <a:xfrm>
            <a:off x="400050" y="1184745"/>
            <a:ext cx="10755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62D568D-DDE2-46B9-8854-A63054FACF15}"/>
              </a:ext>
            </a:extLst>
          </p:cNvPr>
          <p:cNvSpPr/>
          <p:nvPr/>
        </p:nvSpPr>
        <p:spPr>
          <a:xfrm>
            <a:off x="0" y="6560820"/>
            <a:ext cx="12192000" cy="2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9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F2B4-2FF7-4023-B507-A6AADF54B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630" y="263622"/>
            <a:ext cx="9144000" cy="1048343"/>
          </a:xfrm>
        </p:spPr>
        <p:txBody>
          <a:bodyPr/>
          <a:lstStyle/>
          <a:p>
            <a:r>
              <a:rPr lang="vi-VN" sz="6000" b="1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6000" b="1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Tinh chỉnh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4A027-5044-404B-8C40-0E7236906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4073"/>
            <a:ext cx="9144000" cy="3593990"/>
          </a:xfrm>
        </p:spPr>
        <p:txBody>
          <a:bodyPr numCol="2">
            <a:normAutofit/>
          </a:bodyPr>
          <a:lstStyle/>
          <a:p>
            <a:pPr lvl="0">
              <a:lnSpc>
                <a:spcPct val="107000"/>
              </a:lnSpc>
            </a:pPr>
            <a:r>
              <a:rPr lang="vi-VN" sz="18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18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 đây là danh sách các lớp miền tiềm năng đã được tinh chỉnh: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>
              <a:lnSpc>
                <a:spcPct val="107000"/>
              </a:lnSpc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vi-V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Chủ nhà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vi-V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 thuê nhà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vi-V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 cho thuê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vi-V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Tài khoản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vi-V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 đồng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vi-V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 kiếm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vi-V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Thanh toán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vi-V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 báo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B4C984-A2D2-4A44-BBC4-E1938BE2DFE5}"/>
              </a:ext>
            </a:extLst>
          </p:cNvPr>
          <p:cNvCxnSpPr/>
          <p:nvPr/>
        </p:nvCxnSpPr>
        <p:spPr>
          <a:xfrm>
            <a:off x="480060" y="1634490"/>
            <a:ext cx="11098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BAF02CA-14E9-48C9-96F9-E68400170961}"/>
              </a:ext>
            </a:extLst>
          </p:cNvPr>
          <p:cNvSpPr/>
          <p:nvPr/>
        </p:nvSpPr>
        <p:spPr>
          <a:xfrm>
            <a:off x="0" y="6560820"/>
            <a:ext cx="12192000" cy="2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885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Nhóm 2</vt:lpstr>
      <vt:lpstr>Nhóm 2 </vt:lpstr>
      <vt:lpstr>Nhóm 2 </vt:lpstr>
      <vt:lpstr>NỘI DUNG</vt:lpstr>
      <vt:lpstr> Hệ thống Quản lý Nhà Cho Thuê</vt:lpstr>
      <vt:lpstr>XÂY DỰNG MÔ HÌNH MIỀN CHO ỨNG DỤNG QUẢN LÍ NHÀ CHO THUÊ </vt:lpstr>
      <vt:lpstr>1. Đọc yêu cầu cấp cao</vt:lpstr>
      <vt:lpstr>2. Tinh chỉnh</vt:lpstr>
      <vt:lpstr>2. Tinh chỉnh</vt:lpstr>
      <vt:lpstr>3. Tạo mô hình miền ban đầu</vt:lpstr>
      <vt:lpstr>3. Mô hình miền đã được tổng quát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2</dc:title>
  <dc:creator>Nam Bùi</dc:creator>
  <cp:lastModifiedBy>Nam Bùi</cp:lastModifiedBy>
  <cp:revision>12</cp:revision>
  <dcterms:created xsi:type="dcterms:W3CDTF">2024-12-22T08:32:57Z</dcterms:created>
  <dcterms:modified xsi:type="dcterms:W3CDTF">2024-12-23T04:16:42Z</dcterms:modified>
</cp:coreProperties>
</file>