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Public Sentiment on Economy at </a:t>
            </a:r>
          </a:p>
          <a:p>
            <a:pPr>
              <a:defRPr/>
            </a:pPr>
            <a:r>
              <a:rPr lang="en-US" dirty="0"/>
              <a:t>10</a:t>
            </a:r>
            <a:r>
              <a:rPr lang="en-US" baseline="0" dirty="0"/>
              <a:t> am on May 8 2020</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Public Sentiment</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cat>
            <c:strRef>
              <c:f>Sheet1!$A$2:$A$3</c:f>
              <c:strCache>
                <c:ptCount val="2"/>
                <c:pt idx="0">
                  <c:v>Positive</c:v>
                </c:pt>
                <c:pt idx="1">
                  <c:v>Negative</c:v>
                </c:pt>
              </c:strCache>
            </c:strRef>
          </c:cat>
          <c:val>
            <c:numRef>
              <c:f>Sheet1!$B$2:$B$3</c:f>
              <c:numCache>
                <c:formatCode>General</c:formatCode>
                <c:ptCount val="2"/>
                <c:pt idx="0">
                  <c:v>7</c:v>
                </c:pt>
                <c:pt idx="1">
                  <c:v>5</c:v>
                </c:pt>
              </c:numCache>
            </c:numRef>
          </c:val>
          <c:extLst>
            <c:ext xmlns:c16="http://schemas.microsoft.com/office/drawing/2014/chart" uri="{C3380CC4-5D6E-409C-BE32-E72D297353CC}">
              <c16:uniqueId val="{00000000-D7BB-40A5-8D98-F2B50E0D0038}"/>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69308227744120265"/>
          <c:y val="0.25951766955866923"/>
          <c:w val="0.30691772255879735"/>
          <c:h val="0.30236151554647156"/>
        </c:manualLayout>
      </c:layout>
      <c:overlay val="0"/>
      <c:spPr>
        <a:noFill/>
        <a:ln>
          <a:noFill/>
        </a:ln>
        <a:effectLst/>
      </c:spPr>
      <c:txPr>
        <a:bodyPr rot="0" spcFirstLastPara="1" vertOverflow="ellipsis" vert="horz" wrap="square" anchor="t" anchorCtr="0"/>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3F30F-6770-4F8B-B6EA-FD92B3F593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73703C-B8A1-4265-86D5-EE91DEF2E9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A75832-8923-449F-9607-AEB2E230106B}"/>
              </a:ext>
            </a:extLst>
          </p:cNvPr>
          <p:cNvSpPr>
            <a:spLocks noGrp="1"/>
          </p:cNvSpPr>
          <p:nvPr>
            <p:ph type="dt" sz="half" idx="10"/>
          </p:nvPr>
        </p:nvSpPr>
        <p:spPr/>
        <p:txBody>
          <a:bodyPr/>
          <a:lstStyle/>
          <a:p>
            <a:fld id="{B9F69F09-EBAE-43FA-870E-888EE3519B65}" type="datetimeFigureOut">
              <a:rPr lang="en-US" smtClean="0"/>
              <a:t>5/8/2020</a:t>
            </a:fld>
            <a:endParaRPr lang="en-US"/>
          </a:p>
        </p:txBody>
      </p:sp>
      <p:sp>
        <p:nvSpPr>
          <p:cNvPr id="5" name="Footer Placeholder 4">
            <a:extLst>
              <a:ext uri="{FF2B5EF4-FFF2-40B4-BE49-F238E27FC236}">
                <a16:creationId xmlns:a16="http://schemas.microsoft.com/office/drawing/2014/main" id="{D58DF248-5ACC-4056-B053-D36BCE7A91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4276A-E790-400D-94B0-A5A1267E2568}"/>
              </a:ext>
            </a:extLst>
          </p:cNvPr>
          <p:cNvSpPr>
            <a:spLocks noGrp="1"/>
          </p:cNvSpPr>
          <p:nvPr>
            <p:ph type="sldNum" sz="quarter" idx="12"/>
          </p:nvPr>
        </p:nvSpPr>
        <p:spPr/>
        <p:txBody>
          <a:bodyPr/>
          <a:lstStyle/>
          <a:p>
            <a:fld id="{EA3C6DE4-D277-4BC6-AD6A-3EE770B54C3E}" type="slidenum">
              <a:rPr lang="en-US" smtClean="0"/>
              <a:t>‹#›</a:t>
            </a:fld>
            <a:endParaRPr lang="en-US"/>
          </a:p>
        </p:txBody>
      </p:sp>
    </p:spTree>
    <p:extLst>
      <p:ext uri="{BB962C8B-B14F-4D97-AF65-F5344CB8AC3E}">
        <p14:creationId xmlns:p14="http://schemas.microsoft.com/office/powerpoint/2010/main" val="305077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10D4D-E23A-42DA-8543-08675C7573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968535-3324-4EF9-8E60-07121DAB5B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34B816-DA33-4B05-8C76-ABC2E999FE79}"/>
              </a:ext>
            </a:extLst>
          </p:cNvPr>
          <p:cNvSpPr>
            <a:spLocks noGrp="1"/>
          </p:cNvSpPr>
          <p:nvPr>
            <p:ph type="dt" sz="half" idx="10"/>
          </p:nvPr>
        </p:nvSpPr>
        <p:spPr/>
        <p:txBody>
          <a:bodyPr/>
          <a:lstStyle/>
          <a:p>
            <a:fld id="{B9F69F09-EBAE-43FA-870E-888EE3519B65}" type="datetimeFigureOut">
              <a:rPr lang="en-US" smtClean="0"/>
              <a:t>5/8/2020</a:t>
            </a:fld>
            <a:endParaRPr lang="en-US"/>
          </a:p>
        </p:txBody>
      </p:sp>
      <p:sp>
        <p:nvSpPr>
          <p:cNvPr id="5" name="Footer Placeholder 4">
            <a:extLst>
              <a:ext uri="{FF2B5EF4-FFF2-40B4-BE49-F238E27FC236}">
                <a16:creationId xmlns:a16="http://schemas.microsoft.com/office/drawing/2014/main" id="{17A8BBEC-2F56-4BFE-B529-7B0B57D01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1C6ED9-7326-4B5F-838C-37A2DB786D5D}"/>
              </a:ext>
            </a:extLst>
          </p:cNvPr>
          <p:cNvSpPr>
            <a:spLocks noGrp="1"/>
          </p:cNvSpPr>
          <p:nvPr>
            <p:ph type="sldNum" sz="quarter" idx="12"/>
          </p:nvPr>
        </p:nvSpPr>
        <p:spPr/>
        <p:txBody>
          <a:bodyPr/>
          <a:lstStyle/>
          <a:p>
            <a:fld id="{EA3C6DE4-D277-4BC6-AD6A-3EE770B54C3E}" type="slidenum">
              <a:rPr lang="en-US" smtClean="0"/>
              <a:t>‹#›</a:t>
            </a:fld>
            <a:endParaRPr lang="en-US"/>
          </a:p>
        </p:txBody>
      </p:sp>
    </p:spTree>
    <p:extLst>
      <p:ext uri="{BB962C8B-B14F-4D97-AF65-F5344CB8AC3E}">
        <p14:creationId xmlns:p14="http://schemas.microsoft.com/office/powerpoint/2010/main" val="379157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B7726B-642B-4DFB-AA2A-692C7B87CA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A22FEC-CF0E-4712-8B67-4073C31039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AAC8DF-6DA9-4BFC-A1C2-6A81A6C305EC}"/>
              </a:ext>
            </a:extLst>
          </p:cNvPr>
          <p:cNvSpPr>
            <a:spLocks noGrp="1"/>
          </p:cNvSpPr>
          <p:nvPr>
            <p:ph type="dt" sz="half" idx="10"/>
          </p:nvPr>
        </p:nvSpPr>
        <p:spPr/>
        <p:txBody>
          <a:bodyPr/>
          <a:lstStyle/>
          <a:p>
            <a:fld id="{B9F69F09-EBAE-43FA-870E-888EE3519B65}" type="datetimeFigureOut">
              <a:rPr lang="en-US" smtClean="0"/>
              <a:t>5/8/2020</a:t>
            </a:fld>
            <a:endParaRPr lang="en-US"/>
          </a:p>
        </p:txBody>
      </p:sp>
      <p:sp>
        <p:nvSpPr>
          <p:cNvPr id="5" name="Footer Placeholder 4">
            <a:extLst>
              <a:ext uri="{FF2B5EF4-FFF2-40B4-BE49-F238E27FC236}">
                <a16:creationId xmlns:a16="http://schemas.microsoft.com/office/drawing/2014/main" id="{051F176D-E028-44AD-8169-C3BEF2FE26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BDB9A-71A4-4166-BA23-C674EEA94EE5}"/>
              </a:ext>
            </a:extLst>
          </p:cNvPr>
          <p:cNvSpPr>
            <a:spLocks noGrp="1"/>
          </p:cNvSpPr>
          <p:nvPr>
            <p:ph type="sldNum" sz="quarter" idx="12"/>
          </p:nvPr>
        </p:nvSpPr>
        <p:spPr/>
        <p:txBody>
          <a:bodyPr/>
          <a:lstStyle/>
          <a:p>
            <a:fld id="{EA3C6DE4-D277-4BC6-AD6A-3EE770B54C3E}" type="slidenum">
              <a:rPr lang="en-US" smtClean="0"/>
              <a:t>‹#›</a:t>
            </a:fld>
            <a:endParaRPr lang="en-US"/>
          </a:p>
        </p:txBody>
      </p:sp>
    </p:spTree>
    <p:extLst>
      <p:ext uri="{BB962C8B-B14F-4D97-AF65-F5344CB8AC3E}">
        <p14:creationId xmlns:p14="http://schemas.microsoft.com/office/powerpoint/2010/main" val="3474583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0265F-1BE7-4BE9-BA23-F48FE7AF4D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A29341-7370-448E-B940-A083E78752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50DACA-C912-41A6-BCE6-3A4F2FDB7023}"/>
              </a:ext>
            </a:extLst>
          </p:cNvPr>
          <p:cNvSpPr>
            <a:spLocks noGrp="1"/>
          </p:cNvSpPr>
          <p:nvPr>
            <p:ph type="dt" sz="half" idx="10"/>
          </p:nvPr>
        </p:nvSpPr>
        <p:spPr/>
        <p:txBody>
          <a:bodyPr/>
          <a:lstStyle/>
          <a:p>
            <a:fld id="{B9F69F09-EBAE-43FA-870E-888EE3519B65}" type="datetimeFigureOut">
              <a:rPr lang="en-US" smtClean="0"/>
              <a:t>5/8/2020</a:t>
            </a:fld>
            <a:endParaRPr lang="en-US"/>
          </a:p>
        </p:txBody>
      </p:sp>
      <p:sp>
        <p:nvSpPr>
          <p:cNvPr id="5" name="Footer Placeholder 4">
            <a:extLst>
              <a:ext uri="{FF2B5EF4-FFF2-40B4-BE49-F238E27FC236}">
                <a16:creationId xmlns:a16="http://schemas.microsoft.com/office/drawing/2014/main" id="{BCB3318D-2774-4448-88DE-74BFF7E0B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ED4F9-4871-4B55-B72A-3ADC3BAC9245}"/>
              </a:ext>
            </a:extLst>
          </p:cNvPr>
          <p:cNvSpPr>
            <a:spLocks noGrp="1"/>
          </p:cNvSpPr>
          <p:nvPr>
            <p:ph type="sldNum" sz="quarter" idx="12"/>
          </p:nvPr>
        </p:nvSpPr>
        <p:spPr/>
        <p:txBody>
          <a:bodyPr/>
          <a:lstStyle/>
          <a:p>
            <a:fld id="{EA3C6DE4-D277-4BC6-AD6A-3EE770B54C3E}" type="slidenum">
              <a:rPr lang="en-US" smtClean="0"/>
              <a:t>‹#›</a:t>
            </a:fld>
            <a:endParaRPr lang="en-US"/>
          </a:p>
        </p:txBody>
      </p:sp>
    </p:spTree>
    <p:extLst>
      <p:ext uri="{BB962C8B-B14F-4D97-AF65-F5344CB8AC3E}">
        <p14:creationId xmlns:p14="http://schemas.microsoft.com/office/powerpoint/2010/main" val="132337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36CA2-0F8B-4216-87B5-05BAF47A15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ECDA97-ACD0-4040-A1C2-829D1E5CA5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12B448-25A7-4105-B016-41BA142D1711}"/>
              </a:ext>
            </a:extLst>
          </p:cNvPr>
          <p:cNvSpPr>
            <a:spLocks noGrp="1"/>
          </p:cNvSpPr>
          <p:nvPr>
            <p:ph type="dt" sz="half" idx="10"/>
          </p:nvPr>
        </p:nvSpPr>
        <p:spPr/>
        <p:txBody>
          <a:bodyPr/>
          <a:lstStyle/>
          <a:p>
            <a:fld id="{B9F69F09-EBAE-43FA-870E-888EE3519B65}" type="datetimeFigureOut">
              <a:rPr lang="en-US" smtClean="0"/>
              <a:t>5/8/2020</a:t>
            </a:fld>
            <a:endParaRPr lang="en-US"/>
          </a:p>
        </p:txBody>
      </p:sp>
      <p:sp>
        <p:nvSpPr>
          <p:cNvPr id="5" name="Footer Placeholder 4">
            <a:extLst>
              <a:ext uri="{FF2B5EF4-FFF2-40B4-BE49-F238E27FC236}">
                <a16:creationId xmlns:a16="http://schemas.microsoft.com/office/drawing/2014/main" id="{05250432-B643-4A1C-8EDD-1DE27F133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1C8654-5EB9-4AFA-BC0D-6C847E10B551}"/>
              </a:ext>
            </a:extLst>
          </p:cNvPr>
          <p:cNvSpPr>
            <a:spLocks noGrp="1"/>
          </p:cNvSpPr>
          <p:nvPr>
            <p:ph type="sldNum" sz="quarter" idx="12"/>
          </p:nvPr>
        </p:nvSpPr>
        <p:spPr/>
        <p:txBody>
          <a:bodyPr/>
          <a:lstStyle/>
          <a:p>
            <a:fld id="{EA3C6DE4-D277-4BC6-AD6A-3EE770B54C3E}" type="slidenum">
              <a:rPr lang="en-US" smtClean="0"/>
              <a:t>‹#›</a:t>
            </a:fld>
            <a:endParaRPr lang="en-US"/>
          </a:p>
        </p:txBody>
      </p:sp>
    </p:spTree>
    <p:extLst>
      <p:ext uri="{BB962C8B-B14F-4D97-AF65-F5344CB8AC3E}">
        <p14:creationId xmlns:p14="http://schemas.microsoft.com/office/powerpoint/2010/main" val="3869382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74B93-9DDB-42C8-B5F6-F0BFE1C387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0F9995-ECCE-4E53-9C71-BEC542DF52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5EBCCC-35DB-4943-8994-C47745027E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081FD0-949F-48AD-ABB1-B3C52584D311}"/>
              </a:ext>
            </a:extLst>
          </p:cNvPr>
          <p:cNvSpPr>
            <a:spLocks noGrp="1"/>
          </p:cNvSpPr>
          <p:nvPr>
            <p:ph type="dt" sz="half" idx="10"/>
          </p:nvPr>
        </p:nvSpPr>
        <p:spPr/>
        <p:txBody>
          <a:bodyPr/>
          <a:lstStyle/>
          <a:p>
            <a:fld id="{B9F69F09-EBAE-43FA-870E-888EE3519B65}" type="datetimeFigureOut">
              <a:rPr lang="en-US" smtClean="0"/>
              <a:t>5/8/2020</a:t>
            </a:fld>
            <a:endParaRPr lang="en-US"/>
          </a:p>
        </p:txBody>
      </p:sp>
      <p:sp>
        <p:nvSpPr>
          <p:cNvPr id="6" name="Footer Placeholder 5">
            <a:extLst>
              <a:ext uri="{FF2B5EF4-FFF2-40B4-BE49-F238E27FC236}">
                <a16:creationId xmlns:a16="http://schemas.microsoft.com/office/drawing/2014/main" id="{37E8BA63-FFE4-4FB7-81AA-937CE99AD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177A17-C1D6-45F5-BEED-18A5458C7B68}"/>
              </a:ext>
            </a:extLst>
          </p:cNvPr>
          <p:cNvSpPr>
            <a:spLocks noGrp="1"/>
          </p:cNvSpPr>
          <p:nvPr>
            <p:ph type="sldNum" sz="quarter" idx="12"/>
          </p:nvPr>
        </p:nvSpPr>
        <p:spPr/>
        <p:txBody>
          <a:bodyPr/>
          <a:lstStyle/>
          <a:p>
            <a:fld id="{EA3C6DE4-D277-4BC6-AD6A-3EE770B54C3E}" type="slidenum">
              <a:rPr lang="en-US" smtClean="0"/>
              <a:t>‹#›</a:t>
            </a:fld>
            <a:endParaRPr lang="en-US"/>
          </a:p>
        </p:txBody>
      </p:sp>
    </p:spTree>
    <p:extLst>
      <p:ext uri="{BB962C8B-B14F-4D97-AF65-F5344CB8AC3E}">
        <p14:creationId xmlns:p14="http://schemas.microsoft.com/office/powerpoint/2010/main" val="738036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C71E7-38F2-41F9-873C-7541649050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F41F92-72AB-4918-BE91-1C00B67EF6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28A1CA-3A37-4E9E-833E-545EAAE4A7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0674A8-E5CB-4DA6-8143-0AEFBEF4D2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C1A267-376D-4579-B57C-B940FF1FB0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DB3298-51B7-4F5E-A729-96156FEE2081}"/>
              </a:ext>
            </a:extLst>
          </p:cNvPr>
          <p:cNvSpPr>
            <a:spLocks noGrp="1"/>
          </p:cNvSpPr>
          <p:nvPr>
            <p:ph type="dt" sz="half" idx="10"/>
          </p:nvPr>
        </p:nvSpPr>
        <p:spPr/>
        <p:txBody>
          <a:bodyPr/>
          <a:lstStyle/>
          <a:p>
            <a:fld id="{B9F69F09-EBAE-43FA-870E-888EE3519B65}" type="datetimeFigureOut">
              <a:rPr lang="en-US" smtClean="0"/>
              <a:t>5/8/2020</a:t>
            </a:fld>
            <a:endParaRPr lang="en-US"/>
          </a:p>
        </p:txBody>
      </p:sp>
      <p:sp>
        <p:nvSpPr>
          <p:cNvPr id="8" name="Footer Placeholder 7">
            <a:extLst>
              <a:ext uri="{FF2B5EF4-FFF2-40B4-BE49-F238E27FC236}">
                <a16:creationId xmlns:a16="http://schemas.microsoft.com/office/drawing/2014/main" id="{FF0B458D-ED3C-40A5-A1B7-0827D81CE8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605E93-4E58-4972-A737-B9AE4841EA86}"/>
              </a:ext>
            </a:extLst>
          </p:cNvPr>
          <p:cNvSpPr>
            <a:spLocks noGrp="1"/>
          </p:cNvSpPr>
          <p:nvPr>
            <p:ph type="sldNum" sz="quarter" idx="12"/>
          </p:nvPr>
        </p:nvSpPr>
        <p:spPr/>
        <p:txBody>
          <a:bodyPr/>
          <a:lstStyle/>
          <a:p>
            <a:fld id="{EA3C6DE4-D277-4BC6-AD6A-3EE770B54C3E}" type="slidenum">
              <a:rPr lang="en-US" smtClean="0"/>
              <a:t>‹#›</a:t>
            </a:fld>
            <a:endParaRPr lang="en-US"/>
          </a:p>
        </p:txBody>
      </p:sp>
    </p:spTree>
    <p:extLst>
      <p:ext uri="{BB962C8B-B14F-4D97-AF65-F5344CB8AC3E}">
        <p14:creationId xmlns:p14="http://schemas.microsoft.com/office/powerpoint/2010/main" val="1812942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0522A-9FB9-41EC-9161-C5BA36FD7E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4A9F45-AE58-4884-86AE-8D0407314480}"/>
              </a:ext>
            </a:extLst>
          </p:cNvPr>
          <p:cNvSpPr>
            <a:spLocks noGrp="1"/>
          </p:cNvSpPr>
          <p:nvPr>
            <p:ph type="dt" sz="half" idx="10"/>
          </p:nvPr>
        </p:nvSpPr>
        <p:spPr/>
        <p:txBody>
          <a:bodyPr/>
          <a:lstStyle/>
          <a:p>
            <a:fld id="{B9F69F09-EBAE-43FA-870E-888EE3519B65}" type="datetimeFigureOut">
              <a:rPr lang="en-US" smtClean="0"/>
              <a:t>5/8/2020</a:t>
            </a:fld>
            <a:endParaRPr lang="en-US"/>
          </a:p>
        </p:txBody>
      </p:sp>
      <p:sp>
        <p:nvSpPr>
          <p:cNvPr id="4" name="Footer Placeholder 3">
            <a:extLst>
              <a:ext uri="{FF2B5EF4-FFF2-40B4-BE49-F238E27FC236}">
                <a16:creationId xmlns:a16="http://schemas.microsoft.com/office/drawing/2014/main" id="{D16260DD-03F5-42CD-B17D-C4B2841CFB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026A24-ABD9-4EF9-AD38-4D198B4A1420}"/>
              </a:ext>
            </a:extLst>
          </p:cNvPr>
          <p:cNvSpPr>
            <a:spLocks noGrp="1"/>
          </p:cNvSpPr>
          <p:nvPr>
            <p:ph type="sldNum" sz="quarter" idx="12"/>
          </p:nvPr>
        </p:nvSpPr>
        <p:spPr/>
        <p:txBody>
          <a:bodyPr/>
          <a:lstStyle/>
          <a:p>
            <a:fld id="{EA3C6DE4-D277-4BC6-AD6A-3EE770B54C3E}" type="slidenum">
              <a:rPr lang="en-US" smtClean="0"/>
              <a:t>‹#›</a:t>
            </a:fld>
            <a:endParaRPr lang="en-US"/>
          </a:p>
        </p:txBody>
      </p:sp>
    </p:spTree>
    <p:extLst>
      <p:ext uri="{BB962C8B-B14F-4D97-AF65-F5344CB8AC3E}">
        <p14:creationId xmlns:p14="http://schemas.microsoft.com/office/powerpoint/2010/main" val="251310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F699D-4DB9-4C9B-B416-11DFBDF8FAE6}"/>
              </a:ext>
            </a:extLst>
          </p:cNvPr>
          <p:cNvSpPr>
            <a:spLocks noGrp="1"/>
          </p:cNvSpPr>
          <p:nvPr>
            <p:ph type="dt" sz="half" idx="10"/>
          </p:nvPr>
        </p:nvSpPr>
        <p:spPr/>
        <p:txBody>
          <a:bodyPr/>
          <a:lstStyle/>
          <a:p>
            <a:fld id="{B9F69F09-EBAE-43FA-870E-888EE3519B65}" type="datetimeFigureOut">
              <a:rPr lang="en-US" smtClean="0"/>
              <a:t>5/8/2020</a:t>
            </a:fld>
            <a:endParaRPr lang="en-US"/>
          </a:p>
        </p:txBody>
      </p:sp>
      <p:sp>
        <p:nvSpPr>
          <p:cNvPr id="3" name="Footer Placeholder 2">
            <a:extLst>
              <a:ext uri="{FF2B5EF4-FFF2-40B4-BE49-F238E27FC236}">
                <a16:creationId xmlns:a16="http://schemas.microsoft.com/office/drawing/2014/main" id="{2039E9A1-06FC-46E6-AAC3-90405314F5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0FEFA3-842E-4218-823A-E317E4F8A01A}"/>
              </a:ext>
            </a:extLst>
          </p:cNvPr>
          <p:cNvSpPr>
            <a:spLocks noGrp="1"/>
          </p:cNvSpPr>
          <p:nvPr>
            <p:ph type="sldNum" sz="quarter" idx="12"/>
          </p:nvPr>
        </p:nvSpPr>
        <p:spPr/>
        <p:txBody>
          <a:bodyPr/>
          <a:lstStyle/>
          <a:p>
            <a:fld id="{EA3C6DE4-D277-4BC6-AD6A-3EE770B54C3E}" type="slidenum">
              <a:rPr lang="en-US" smtClean="0"/>
              <a:t>‹#›</a:t>
            </a:fld>
            <a:endParaRPr lang="en-US"/>
          </a:p>
        </p:txBody>
      </p:sp>
    </p:spTree>
    <p:extLst>
      <p:ext uri="{BB962C8B-B14F-4D97-AF65-F5344CB8AC3E}">
        <p14:creationId xmlns:p14="http://schemas.microsoft.com/office/powerpoint/2010/main" val="2564027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6435E-737D-41DC-B7D2-DF2794C771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2840B9-443E-4427-941D-5EBE8D3162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BA14D4-6BEE-4549-B597-31CE742BB1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55C17E-0ACF-41AF-ACAF-9F59666EDF7B}"/>
              </a:ext>
            </a:extLst>
          </p:cNvPr>
          <p:cNvSpPr>
            <a:spLocks noGrp="1"/>
          </p:cNvSpPr>
          <p:nvPr>
            <p:ph type="dt" sz="half" idx="10"/>
          </p:nvPr>
        </p:nvSpPr>
        <p:spPr/>
        <p:txBody>
          <a:bodyPr/>
          <a:lstStyle/>
          <a:p>
            <a:fld id="{B9F69F09-EBAE-43FA-870E-888EE3519B65}" type="datetimeFigureOut">
              <a:rPr lang="en-US" smtClean="0"/>
              <a:t>5/8/2020</a:t>
            </a:fld>
            <a:endParaRPr lang="en-US"/>
          </a:p>
        </p:txBody>
      </p:sp>
      <p:sp>
        <p:nvSpPr>
          <p:cNvPr id="6" name="Footer Placeholder 5">
            <a:extLst>
              <a:ext uri="{FF2B5EF4-FFF2-40B4-BE49-F238E27FC236}">
                <a16:creationId xmlns:a16="http://schemas.microsoft.com/office/drawing/2014/main" id="{AC3AEA8C-FF3D-4255-B223-6638FFC359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02C98B-5B39-4EF3-BB5B-7190A4A62AC8}"/>
              </a:ext>
            </a:extLst>
          </p:cNvPr>
          <p:cNvSpPr>
            <a:spLocks noGrp="1"/>
          </p:cNvSpPr>
          <p:nvPr>
            <p:ph type="sldNum" sz="quarter" idx="12"/>
          </p:nvPr>
        </p:nvSpPr>
        <p:spPr/>
        <p:txBody>
          <a:bodyPr/>
          <a:lstStyle/>
          <a:p>
            <a:fld id="{EA3C6DE4-D277-4BC6-AD6A-3EE770B54C3E}" type="slidenum">
              <a:rPr lang="en-US" smtClean="0"/>
              <a:t>‹#›</a:t>
            </a:fld>
            <a:endParaRPr lang="en-US"/>
          </a:p>
        </p:txBody>
      </p:sp>
    </p:spTree>
    <p:extLst>
      <p:ext uri="{BB962C8B-B14F-4D97-AF65-F5344CB8AC3E}">
        <p14:creationId xmlns:p14="http://schemas.microsoft.com/office/powerpoint/2010/main" val="1690005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282CD-6AF9-4B1B-918B-C7231E3A4D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44F2A7-B99D-42C7-A5A7-D53D59A94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A16A81-7582-43DC-BD10-25C294E702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C67E51-710F-40A6-9179-4F1ADF671000}"/>
              </a:ext>
            </a:extLst>
          </p:cNvPr>
          <p:cNvSpPr>
            <a:spLocks noGrp="1"/>
          </p:cNvSpPr>
          <p:nvPr>
            <p:ph type="dt" sz="half" idx="10"/>
          </p:nvPr>
        </p:nvSpPr>
        <p:spPr/>
        <p:txBody>
          <a:bodyPr/>
          <a:lstStyle/>
          <a:p>
            <a:fld id="{B9F69F09-EBAE-43FA-870E-888EE3519B65}" type="datetimeFigureOut">
              <a:rPr lang="en-US" smtClean="0"/>
              <a:t>5/8/2020</a:t>
            </a:fld>
            <a:endParaRPr lang="en-US"/>
          </a:p>
        </p:txBody>
      </p:sp>
      <p:sp>
        <p:nvSpPr>
          <p:cNvPr id="6" name="Footer Placeholder 5">
            <a:extLst>
              <a:ext uri="{FF2B5EF4-FFF2-40B4-BE49-F238E27FC236}">
                <a16:creationId xmlns:a16="http://schemas.microsoft.com/office/drawing/2014/main" id="{1684943E-7953-4A06-B155-F7D49F433A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7ACC96-87FF-4D32-8180-8AE932F458C4}"/>
              </a:ext>
            </a:extLst>
          </p:cNvPr>
          <p:cNvSpPr>
            <a:spLocks noGrp="1"/>
          </p:cNvSpPr>
          <p:nvPr>
            <p:ph type="sldNum" sz="quarter" idx="12"/>
          </p:nvPr>
        </p:nvSpPr>
        <p:spPr/>
        <p:txBody>
          <a:bodyPr/>
          <a:lstStyle/>
          <a:p>
            <a:fld id="{EA3C6DE4-D277-4BC6-AD6A-3EE770B54C3E}" type="slidenum">
              <a:rPr lang="en-US" smtClean="0"/>
              <a:t>‹#›</a:t>
            </a:fld>
            <a:endParaRPr lang="en-US"/>
          </a:p>
        </p:txBody>
      </p:sp>
    </p:spTree>
    <p:extLst>
      <p:ext uri="{BB962C8B-B14F-4D97-AF65-F5344CB8AC3E}">
        <p14:creationId xmlns:p14="http://schemas.microsoft.com/office/powerpoint/2010/main" val="2346738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5A5ED7-6CF7-4247-B423-D7B49D240E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022BE1-E6DE-4820-87CB-9E1E38F367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354F03-0003-4D9C-BAC0-1329EF3BC9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F69F09-EBAE-43FA-870E-888EE3519B65}" type="datetimeFigureOut">
              <a:rPr lang="en-US" smtClean="0"/>
              <a:t>5/8/2020</a:t>
            </a:fld>
            <a:endParaRPr lang="en-US"/>
          </a:p>
        </p:txBody>
      </p:sp>
      <p:sp>
        <p:nvSpPr>
          <p:cNvPr id="5" name="Footer Placeholder 4">
            <a:extLst>
              <a:ext uri="{FF2B5EF4-FFF2-40B4-BE49-F238E27FC236}">
                <a16:creationId xmlns:a16="http://schemas.microsoft.com/office/drawing/2014/main" id="{98BDDA36-6C7B-4988-83AA-301AD3E17E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DBC2B2-8570-42D1-B2F6-E6FE7656D0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3C6DE4-D277-4BC6-AD6A-3EE770B54C3E}" type="slidenum">
              <a:rPr lang="en-US" smtClean="0"/>
              <a:t>‹#›</a:t>
            </a:fld>
            <a:endParaRPr lang="en-US"/>
          </a:p>
        </p:txBody>
      </p:sp>
    </p:spTree>
    <p:extLst>
      <p:ext uri="{BB962C8B-B14F-4D97-AF65-F5344CB8AC3E}">
        <p14:creationId xmlns:p14="http://schemas.microsoft.com/office/powerpoint/2010/main" val="4069907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33667B4F-6CE0-42FD-9886-6DA7B07DC662}"/>
              </a:ext>
            </a:extLst>
          </p:cNvPr>
          <p:cNvSpPr/>
          <p:nvPr/>
        </p:nvSpPr>
        <p:spPr>
          <a:xfrm>
            <a:off x="821094" y="485192"/>
            <a:ext cx="10263673" cy="44786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Objective – Create a Real Time Indicator of Public Sentiment on US Economy based on Public Tweets </a:t>
            </a:r>
            <a:endParaRPr lang="en-US" dirty="0">
              <a:solidFill>
                <a:schemeClr val="tx1"/>
              </a:solidFill>
            </a:endParaRPr>
          </a:p>
        </p:txBody>
      </p:sp>
      <p:graphicFrame>
        <p:nvGraphicFramePr>
          <p:cNvPr id="11" name="Chart 10">
            <a:extLst>
              <a:ext uri="{FF2B5EF4-FFF2-40B4-BE49-F238E27FC236}">
                <a16:creationId xmlns:a16="http://schemas.microsoft.com/office/drawing/2014/main" id="{B96071C0-113E-4C13-AFF7-5AFC0ADDB9BC}"/>
              </a:ext>
            </a:extLst>
          </p:cNvPr>
          <p:cNvGraphicFramePr/>
          <p:nvPr>
            <p:extLst>
              <p:ext uri="{D42A27DB-BD31-4B8C-83A1-F6EECF244321}">
                <p14:modId xmlns:p14="http://schemas.microsoft.com/office/powerpoint/2010/main" val="3169871453"/>
              </p:ext>
            </p:extLst>
          </p:nvPr>
        </p:nvGraphicFramePr>
        <p:xfrm>
          <a:off x="3740573" y="4006348"/>
          <a:ext cx="6281576" cy="3043681"/>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632859A4-B267-4708-87F7-327285A18DF1}"/>
              </a:ext>
            </a:extLst>
          </p:cNvPr>
          <p:cNvSpPr txBox="1"/>
          <p:nvPr/>
        </p:nvSpPr>
        <p:spPr>
          <a:xfrm>
            <a:off x="821094" y="3980481"/>
            <a:ext cx="2684206" cy="369332"/>
          </a:xfrm>
          <a:prstGeom prst="rect">
            <a:avLst/>
          </a:prstGeom>
          <a:noFill/>
        </p:spPr>
        <p:txBody>
          <a:bodyPr wrap="square" rtlCol="0">
            <a:spAutoFit/>
          </a:bodyPr>
          <a:lstStyle/>
          <a:p>
            <a:r>
              <a:rPr lang="en-IN" b="1" dirty="0"/>
              <a:t>End Result -  Example</a:t>
            </a:r>
            <a:endParaRPr lang="en-US" b="1" dirty="0"/>
          </a:p>
        </p:txBody>
      </p:sp>
      <p:sp>
        <p:nvSpPr>
          <p:cNvPr id="13" name="Rectangle 12">
            <a:extLst>
              <a:ext uri="{FF2B5EF4-FFF2-40B4-BE49-F238E27FC236}">
                <a16:creationId xmlns:a16="http://schemas.microsoft.com/office/drawing/2014/main" id="{4428BC5C-5ED2-4FF1-A0A8-14F551691C05}"/>
              </a:ext>
            </a:extLst>
          </p:cNvPr>
          <p:cNvSpPr/>
          <p:nvPr/>
        </p:nvSpPr>
        <p:spPr>
          <a:xfrm>
            <a:off x="830925" y="1104830"/>
            <a:ext cx="10407345" cy="27297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b="1" dirty="0">
                <a:solidFill>
                  <a:schemeClr val="tx1"/>
                </a:solidFill>
              </a:rPr>
              <a:t>Process undertaken</a:t>
            </a:r>
          </a:p>
          <a:p>
            <a:endParaRPr lang="en-IN" dirty="0">
              <a:solidFill>
                <a:schemeClr val="tx1"/>
              </a:solidFill>
            </a:endParaRPr>
          </a:p>
          <a:p>
            <a:r>
              <a:rPr lang="en-IN" dirty="0">
                <a:solidFill>
                  <a:schemeClr val="tx1"/>
                </a:solidFill>
              </a:rPr>
              <a:t>Scrape tweets based on objectives ( see next slide on tweet scraping)</a:t>
            </a:r>
          </a:p>
          <a:p>
            <a:endParaRPr lang="en-IN" dirty="0">
              <a:solidFill>
                <a:schemeClr val="tx1"/>
              </a:solidFill>
            </a:endParaRPr>
          </a:p>
          <a:p>
            <a:r>
              <a:rPr lang="en-IN" dirty="0">
                <a:solidFill>
                  <a:schemeClr val="tx1"/>
                </a:solidFill>
              </a:rPr>
              <a:t>These tweets are then </a:t>
            </a:r>
            <a:r>
              <a:rPr lang="en-IN" dirty="0" err="1">
                <a:solidFill>
                  <a:schemeClr val="tx1"/>
                </a:solidFill>
              </a:rPr>
              <a:t>analyzed</a:t>
            </a:r>
            <a:r>
              <a:rPr lang="en-IN" dirty="0">
                <a:solidFill>
                  <a:schemeClr val="tx1"/>
                </a:solidFill>
              </a:rPr>
              <a:t> using sentiment indicators and we build a model to estimate public sentiment based on these tweets (see slide 3 for public sentiment model)</a:t>
            </a:r>
          </a:p>
          <a:p>
            <a:endParaRPr lang="en-IN" dirty="0">
              <a:solidFill>
                <a:schemeClr val="tx1"/>
              </a:solidFill>
            </a:endParaRPr>
          </a:p>
          <a:p>
            <a:r>
              <a:rPr lang="en-IN" dirty="0">
                <a:solidFill>
                  <a:schemeClr val="tx1"/>
                </a:solidFill>
              </a:rPr>
              <a:t>Tweets are restricted to last 24 hours and objective is to update the tweets every 4 to 6 hours and revise the sentiment indicator accordingly.</a:t>
            </a:r>
          </a:p>
        </p:txBody>
      </p:sp>
    </p:spTree>
    <p:extLst>
      <p:ext uri="{BB962C8B-B14F-4D97-AF65-F5344CB8AC3E}">
        <p14:creationId xmlns:p14="http://schemas.microsoft.com/office/powerpoint/2010/main" val="609905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428BC5C-5ED2-4FF1-A0A8-14F551691C05}"/>
              </a:ext>
            </a:extLst>
          </p:cNvPr>
          <p:cNvSpPr/>
          <p:nvPr/>
        </p:nvSpPr>
        <p:spPr>
          <a:xfrm>
            <a:off x="634281" y="1055672"/>
            <a:ext cx="10928454" cy="45978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b="1" dirty="0">
                <a:solidFill>
                  <a:schemeClr val="tx1"/>
                </a:solidFill>
              </a:rPr>
              <a:t>Tweet Scraping – Guidelines</a:t>
            </a:r>
          </a:p>
          <a:p>
            <a:endParaRPr lang="en-IN" dirty="0">
              <a:solidFill>
                <a:schemeClr val="tx1"/>
              </a:solidFill>
            </a:endParaRPr>
          </a:p>
          <a:p>
            <a:pPr marL="285750" indent="-285750">
              <a:buFont typeface="Arial" panose="020B0604020202020204" pitchFamily="34" charset="0"/>
              <a:buChar char="•"/>
            </a:pPr>
            <a:r>
              <a:rPr lang="en-IN" dirty="0">
                <a:solidFill>
                  <a:schemeClr val="tx1"/>
                </a:solidFill>
              </a:rPr>
              <a:t>Since Objective is to build public sentiment indicator, we scrape tweets only based on search terms and popularity and not based on any user.</a:t>
            </a:r>
          </a:p>
          <a:p>
            <a:pPr marL="285750" indent="-285750">
              <a:buFont typeface="Arial" panose="020B0604020202020204" pitchFamily="34" charset="0"/>
              <a:buChar char="•"/>
            </a:pPr>
            <a:endParaRPr lang="en-IN" dirty="0">
              <a:solidFill>
                <a:schemeClr val="tx1"/>
              </a:solidFill>
            </a:endParaRPr>
          </a:p>
          <a:p>
            <a:pPr marL="285750" indent="-285750">
              <a:buFont typeface="Arial" panose="020B0604020202020204" pitchFamily="34" charset="0"/>
              <a:buChar char="•"/>
            </a:pPr>
            <a:r>
              <a:rPr lang="en-IN" dirty="0">
                <a:solidFill>
                  <a:schemeClr val="tx1"/>
                </a:solidFill>
              </a:rPr>
              <a:t>Tweets scraped are limited to USA</a:t>
            </a:r>
          </a:p>
          <a:p>
            <a:endParaRPr lang="en-IN" dirty="0">
              <a:solidFill>
                <a:schemeClr val="tx1"/>
              </a:solidFill>
            </a:endParaRPr>
          </a:p>
          <a:p>
            <a:pPr marL="285750" indent="-285750">
              <a:buFont typeface="Arial" panose="020B0604020202020204" pitchFamily="34" charset="0"/>
              <a:buChar char="•"/>
            </a:pPr>
            <a:r>
              <a:rPr lang="en-IN" dirty="0">
                <a:solidFill>
                  <a:schemeClr val="tx1"/>
                </a:solidFill>
              </a:rPr>
              <a:t>Only original tweets are considered and retweets are ignored.</a:t>
            </a:r>
          </a:p>
          <a:p>
            <a:pPr marL="285750" indent="-285750">
              <a:buFont typeface="Arial" panose="020B0604020202020204" pitchFamily="34" charset="0"/>
              <a:buChar char="•"/>
            </a:pPr>
            <a:endParaRPr lang="en-IN" dirty="0">
              <a:solidFill>
                <a:schemeClr val="tx1"/>
              </a:solidFill>
            </a:endParaRPr>
          </a:p>
          <a:p>
            <a:pPr marL="285750" indent="-285750">
              <a:buFont typeface="Arial" panose="020B0604020202020204" pitchFamily="34" charset="0"/>
              <a:buChar char="•"/>
            </a:pPr>
            <a:r>
              <a:rPr lang="en-IN" dirty="0">
                <a:solidFill>
                  <a:schemeClr val="tx1"/>
                </a:solidFill>
              </a:rPr>
              <a:t>We use </a:t>
            </a:r>
            <a:r>
              <a:rPr lang="en-IN" dirty="0" err="1">
                <a:solidFill>
                  <a:schemeClr val="tx1"/>
                </a:solidFill>
              </a:rPr>
              <a:t>sinceid</a:t>
            </a:r>
            <a:r>
              <a:rPr lang="en-IN" dirty="0">
                <a:solidFill>
                  <a:schemeClr val="tx1"/>
                </a:solidFill>
              </a:rPr>
              <a:t> and </a:t>
            </a:r>
            <a:r>
              <a:rPr lang="en-IN" dirty="0" err="1">
                <a:solidFill>
                  <a:schemeClr val="tx1"/>
                </a:solidFill>
              </a:rPr>
              <a:t>maxid</a:t>
            </a:r>
            <a:r>
              <a:rPr lang="en-IN" dirty="0">
                <a:solidFill>
                  <a:schemeClr val="tx1"/>
                </a:solidFill>
              </a:rPr>
              <a:t> functions to ensure only unique tweets are picked up by search terms and also ensure that preference is given to recent tweets rather than tweets older than ones we already have.</a:t>
            </a:r>
          </a:p>
          <a:p>
            <a:endParaRPr lang="en-IN" dirty="0">
              <a:solidFill>
                <a:schemeClr val="tx1"/>
              </a:solidFill>
            </a:endParaRPr>
          </a:p>
          <a:p>
            <a:pPr marL="285750" indent="-285750">
              <a:buFont typeface="Arial" panose="020B0604020202020204" pitchFamily="34" charset="0"/>
              <a:buChar char="•"/>
            </a:pPr>
            <a:r>
              <a:rPr lang="en-IN" dirty="0">
                <a:solidFill>
                  <a:schemeClr val="tx1"/>
                </a:solidFill>
              </a:rPr>
              <a:t>Each tweet is also filtered to ensure it is not later than 24 hours</a:t>
            </a:r>
          </a:p>
          <a:p>
            <a:pPr marL="285750" indent="-285750">
              <a:buFont typeface="Arial" panose="020B0604020202020204" pitchFamily="34" charset="0"/>
              <a:buChar char="•"/>
            </a:pPr>
            <a:endParaRPr lang="en-IN" dirty="0">
              <a:solidFill>
                <a:schemeClr val="tx1"/>
              </a:solidFill>
            </a:endParaRPr>
          </a:p>
          <a:p>
            <a:pPr marL="285750" indent="-285750">
              <a:buFont typeface="Arial" panose="020B0604020202020204" pitchFamily="34" charset="0"/>
              <a:buChar char="•"/>
            </a:pPr>
            <a:r>
              <a:rPr lang="en-IN" dirty="0">
                <a:solidFill>
                  <a:schemeClr val="tx1"/>
                </a:solidFill>
              </a:rPr>
              <a:t>For each tweet, we save the following information – id, text, time, retweet count and likes count</a:t>
            </a:r>
          </a:p>
          <a:p>
            <a:endParaRPr lang="en-IN" dirty="0">
              <a:solidFill>
                <a:schemeClr val="tx1"/>
              </a:solidFill>
            </a:endParaRPr>
          </a:p>
        </p:txBody>
      </p:sp>
    </p:spTree>
    <p:extLst>
      <p:ext uri="{BB962C8B-B14F-4D97-AF65-F5344CB8AC3E}">
        <p14:creationId xmlns:p14="http://schemas.microsoft.com/office/powerpoint/2010/main" val="3403509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D9CFF49F-FA31-4B2A-9466-206BA161D169}"/>
              </a:ext>
            </a:extLst>
          </p:cNvPr>
          <p:cNvSpPr/>
          <p:nvPr/>
        </p:nvSpPr>
        <p:spPr>
          <a:xfrm>
            <a:off x="821094" y="246612"/>
            <a:ext cx="10263673" cy="57829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Sent Indicator Model </a:t>
            </a:r>
          </a:p>
          <a:p>
            <a:pPr algn="ctr"/>
            <a:r>
              <a:rPr lang="en-IN" sz="1500" i="1" dirty="0">
                <a:solidFill>
                  <a:schemeClr val="tx1"/>
                </a:solidFill>
              </a:rPr>
              <a:t>(See next slide for example and retweet adjustment)</a:t>
            </a:r>
            <a:endParaRPr lang="en-US" sz="1500" i="1" dirty="0">
              <a:solidFill>
                <a:schemeClr val="tx1"/>
              </a:solidFill>
            </a:endParaRPr>
          </a:p>
        </p:txBody>
      </p:sp>
      <p:sp>
        <p:nvSpPr>
          <p:cNvPr id="9" name="Rectangle 8">
            <a:extLst>
              <a:ext uri="{FF2B5EF4-FFF2-40B4-BE49-F238E27FC236}">
                <a16:creationId xmlns:a16="http://schemas.microsoft.com/office/drawing/2014/main" id="{790550D4-5858-4CDC-A37F-C995FE1C3B46}"/>
              </a:ext>
            </a:extLst>
          </p:cNvPr>
          <p:cNvSpPr/>
          <p:nvPr/>
        </p:nvSpPr>
        <p:spPr>
          <a:xfrm>
            <a:off x="865237" y="1104834"/>
            <a:ext cx="10219530" cy="24249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IN" sz="1600" dirty="0">
                <a:solidFill>
                  <a:schemeClr val="tx1"/>
                </a:solidFill>
              </a:rPr>
              <a:t>Since, we want to create a public sentiment indicator – we want to capture the sentiment of every twitter. </a:t>
            </a:r>
          </a:p>
          <a:p>
            <a:endParaRPr lang="en-IN" sz="1600" dirty="0">
              <a:solidFill>
                <a:schemeClr val="tx1"/>
              </a:solidFill>
            </a:endParaRPr>
          </a:p>
          <a:p>
            <a:pPr marL="285750" indent="-285750">
              <a:buFont typeface="Arial" panose="020B0604020202020204" pitchFamily="34" charset="0"/>
              <a:buChar char="•"/>
            </a:pPr>
            <a:r>
              <a:rPr lang="en-IN" sz="1600" dirty="0">
                <a:solidFill>
                  <a:schemeClr val="tx1"/>
                </a:solidFill>
              </a:rPr>
              <a:t>Step 1 - we will separate the +</a:t>
            </a:r>
            <a:r>
              <a:rPr lang="en-IN" sz="1600" dirty="0" err="1">
                <a:solidFill>
                  <a:schemeClr val="tx1"/>
                </a:solidFill>
              </a:rPr>
              <a:t>ve</a:t>
            </a:r>
            <a:r>
              <a:rPr lang="en-IN" sz="1600" dirty="0">
                <a:solidFill>
                  <a:schemeClr val="tx1"/>
                </a:solidFill>
              </a:rPr>
              <a:t> sentiment tweets and -</a:t>
            </a:r>
            <a:r>
              <a:rPr lang="en-IN" sz="1600" dirty="0" err="1">
                <a:solidFill>
                  <a:schemeClr val="tx1"/>
                </a:solidFill>
              </a:rPr>
              <a:t>ve</a:t>
            </a:r>
            <a:r>
              <a:rPr lang="en-IN" sz="1600" dirty="0">
                <a:solidFill>
                  <a:schemeClr val="tx1"/>
                </a:solidFill>
              </a:rPr>
              <a:t> sentiment tweets. </a:t>
            </a:r>
          </a:p>
          <a:p>
            <a:endParaRPr lang="en-IN" sz="1600" dirty="0">
              <a:solidFill>
                <a:schemeClr val="tx1"/>
              </a:solidFill>
            </a:endParaRPr>
          </a:p>
          <a:p>
            <a:pPr marL="285750" indent="-285750">
              <a:buFont typeface="Arial" panose="020B0604020202020204" pitchFamily="34" charset="0"/>
              <a:buChar char="•"/>
            </a:pPr>
            <a:r>
              <a:rPr lang="en-IN" sz="1600" dirty="0">
                <a:solidFill>
                  <a:schemeClr val="tx1"/>
                </a:solidFill>
              </a:rPr>
              <a:t>Step 2 - We will take the sum of the absolute values of the sentiment scores of +</a:t>
            </a:r>
            <a:r>
              <a:rPr lang="en-IN" sz="1600" dirty="0" err="1">
                <a:solidFill>
                  <a:schemeClr val="tx1"/>
                </a:solidFill>
              </a:rPr>
              <a:t>ve</a:t>
            </a:r>
            <a:r>
              <a:rPr lang="en-IN" sz="1600" dirty="0">
                <a:solidFill>
                  <a:schemeClr val="tx1"/>
                </a:solidFill>
              </a:rPr>
              <a:t> and –</a:t>
            </a:r>
            <a:r>
              <a:rPr lang="en-IN" sz="1600" dirty="0" err="1">
                <a:solidFill>
                  <a:schemeClr val="tx1"/>
                </a:solidFill>
              </a:rPr>
              <a:t>ve</a:t>
            </a:r>
            <a:r>
              <a:rPr lang="en-IN" sz="1600" dirty="0">
                <a:solidFill>
                  <a:schemeClr val="tx1"/>
                </a:solidFill>
              </a:rPr>
              <a:t> tweets. </a:t>
            </a:r>
          </a:p>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r>
              <a:rPr lang="en-IN" sz="1600" dirty="0">
                <a:solidFill>
                  <a:schemeClr val="tx1"/>
                </a:solidFill>
              </a:rPr>
              <a:t>Step 3 - We will compute the percentage of scores which are +</a:t>
            </a:r>
            <a:r>
              <a:rPr lang="en-IN" sz="1600" dirty="0" err="1">
                <a:solidFill>
                  <a:schemeClr val="tx1"/>
                </a:solidFill>
              </a:rPr>
              <a:t>ve</a:t>
            </a:r>
            <a:r>
              <a:rPr lang="en-IN" sz="1600" dirty="0">
                <a:solidFill>
                  <a:schemeClr val="tx1"/>
                </a:solidFill>
              </a:rPr>
              <a:t> and –</a:t>
            </a:r>
            <a:r>
              <a:rPr lang="en-IN" sz="1600" dirty="0" err="1">
                <a:solidFill>
                  <a:schemeClr val="tx1"/>
                </a:solidFill>
              </a:rPr>
              <a:t>ve</a:t>
            </a:r>
            <a:r>
              <a:rPr lang="en-IN" sz="1600" dirty="0">
                <a:solidFill>
                  <a:schemeClr val="tx1"/>
                </a:solidFill>
              </a:rPr>
              <a:t>.  See formula below.</a:t>
            </a:r>
          </a:p>
          <a:p>
            <a:endParaRPr lang="en-IN" sz="1600" dirty="0">
              <a:solidFill>
                <a:schemeClr val="tx1"/>
              </a:solidFill>
            </a:endParaRPr>
          </a:p>
          <a:p>
            <a:r>
              <a:rPr lang="en-IN" sz="1600" dirty="0">
                <a:solidFill>
                  <a:schemeClr val="tx1"/>
                </a:solidFill>
              </a:rPr>
              <a:t>This will tell us the percentage of twitter that is positive and how much positive they are and vice versa.</a:t>
            </a:r>
          </a:p>
          <a:p>
            <a:pPr marL="285750" indent="-285750">
              <a:buFont typeface="Arial" panose="020B0604020202020204" pitchFamily="34" charset="0"/>
              <a:buChar char="•"/>
            </a:pPr>
            <a:endParaRPr lang="en-IN" sz="1600" dirty="0">
              <a:solidFill>
                <a:schemeClr val="tx1"/>
              </a:solidFill>
            </a:endParaRPr>
          </a:p>
        </p:txBody>
      </p:sp>
      <p:grpSp>
        <p:nvGrpSpPr>
          <p:cNvPr id="26" name="Group 25">
            <a:extLst>
              <a:ext uri="{FF2B5EF4-FFF2-40B4-BE49-F238E27FC236}">
                <a16:creationId xmlns:a16="http://schemas.microsoft.com/office/drawing/2014/main" id="{7BBEF565-5B03-4EA4-A19C-573529386635}"/>
              </a:ext>
            </a:extLst>
          </p:cNvPr>
          <p:cNvGrpSpPr/>
          <p:nvPr/>
        </p:nvGrpSpPr>
        <p:grpSpPr>
          <a:xfrm>
            <a:off x="865237" y="4042357"/>
            <a:ext cx="10599177" cy="2095736"/>
            <a:chOff x="865237" y="4022693"/>
            <a:chExt cx="10599177" cy="2095736"/>
          </a:xfrm>
        </p:grpSpPr>
        <p:grpSp>
          <p:nvGrpSpPr>
            <p:cNvPr id="16" name="Group 15">
              <a:extLst>
                <a:ext uri="{FF2B5EF4-FFF2-40B4-BE49-F238E27FC236}">
                  <a16:creationId xmlns:a16="http://schemas.microsoft.com/office/drawing/2014/main" id="{8D8740D3-14A8-419B-A260-3A3760032539}"/>
                </a:ext>
              </a:extLst>
            </p:cNvPr>
            <p:cNvGrpSpPr/>
            <p:nvPr/>
          </p:nvGrpSpPr>
          <p:grpSpPr>
            <a:xfrm>
              <a:off x="2920182" y="4022693"/>
              <a:ext cx="8544232" cy="868181"/>
              <a:chOff x="1877962" y="3255775"/>
              <a:chExt cx="8544232" cy="868181"/>
            </a:xfrm>
          </p:grpSpPr>
          <p:cxnSp>
            <p:nvCxnSpPr>
              <p:cNvPr id="13" name="Straight Connector 12">
                <a:extLst>
                  <a:ext uri="{FF2B5EF4-FFF2-40B4-BE49-F238E27FC236}">
                    <a16:creationId xmlns:a16="http://schemas.microsoft.com/office/drawing/2014/main" id="{236F7C00-45A8-463F-A9DC-625172D4696A}"/>
                  </a:ext>
                </a:extLst>
              </p:cNvPr>
              <p:cNvCxnSpPr/>
              <p:nvPr/>
            </p:nvCxnSpPr>
            <p:spPr>
              <a:xfrm>
                <a:off x="2143432" y="3677265"/>
                <a:ext cx="78658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3FCC60-29D7-4D52-A4A8-453DACD71A3A}"/>
                  </a:ext>
                </a:extLst>
              </p:cNvPr>
              <p:cNvSpPr txBox="1"/>
              <p:nvPr/>
            </p:nvSpPr>
            <p:spPr>
              <a:xfrm>
                <a:off x="3048000" y="3255775"/>
                <a:ext cx="6096000" cy="369332"/>
              </a:xfrm>
              <a:prstGeom prst="rect">
                <a:avLst/>
              </a:prstGeom>
              <a:noFill/>
            </p:spPr>
            <p:txBody>
              <a:bodyPr wrap="square">
                <a:spAutoFit/>
              </a:bodyPr>
              <a:lstStyle/>
              <a:p>
                <a:pPr algn="ctr"/>
                <a:r>
                  <a:rPr lang="en-IN" dirty="0">
                    <a:solidFill>
                      <a:schemeClr val="tx1"/>
                    </a:solidFill>
                  </a:rPr>
                  <a:t>Sum of Sent Scores of </a:t>
                </a:r>
                <a:r>
                  <a:rPr lang="en-IN" dirty="0" err="1">
                    <a:solidFill>
                      <a:schemeClr val="tx1"/>
                    </a:solidFill>
                  </a:rPr>
                  <a:t>Pos</a:t>
                </a:r>
                <a:r>
                  <a:rPr lang="en-IN" dirty="0">
                    <a:solidFill>
                      <a:schemeClr val="tx1"/>
                    </a:solidFill>
                  </a:rPr>
                  <a:t> Tweets</a:t>
                </a:r>
                <a:endParaRPr lang="en-US" dirty="0"/>
              </a:p>
            </p:txBody>
          </p:sp>
          <p:sp>
            <p:nvSpPr>
              <p:cNvPr id="15" name="TextBox 14">
                <a:extLst>
                  <a:ext uri="{FF2B5EF4-FFF2-40B4-BE49-F238E27FC236}">
                    <a16:creationId xmlns:a16="http://schemas.microsoft.com/office/drawing/2014/main" id="{6C71E0E4-B5BD-425B-876B-F94976BBE1CF}"/>
                  </a:ext>
                </a:extLst>
              </p:cNvPr>
              <p:cNvSpPr txBox="1"/>
              <p:nvPr/>
            </p:nvSpPr>
            <p:spPr>
              <a:xfrm>
                <a:off x="1877962" y="3754624"/>
                <a:ext cx="8544232" cy="369332"/>
              </a:xfrm>
              <a:prstGeom prst="rect">
                <a:avLst/>
              </a:prstGeom>
              <a:noFill/>
            </p:spPr>
            <p:txBody>
              <a:bodyPr wrap="square">
                <a:spAutoFit/>
              </a:bodyPr>
              <a:lstStyle/>
              <a:p>
                <a:pPr algn="ctr"/>
                <a:r>
                  <a:rPr lang="en-IN" dirty="0">
                    <a:solidFill>
                      <a:schemeClr val="tx1"/>
                    </a:solidFill>
                  </a:rPr>
                  <a:t>Sum of Sent Scores of </a:t>
                </a:r>
                <a:r>
                  <a:rPr lang="en-IN" dirty="0" err="1">
                    <a:solidFill>
                      <a:schemeClr val="tx1"/>
                    </a:solidFill>
                  </a:rPr>
                  <a:t>Pos</a:t>
                </a:r>
                <a:r>
                  <a:rPr lang="en-IN" dirty="0">
                    <a:solidFill>
                      <a:schemeClr val="tx1"/>
                    </a:solidFill>
                  </a:rPr>
                  <a:t> Tweets + Sum absolute value of Sent Scores of Neg Tweets</a:t>
                </a:r>
              </a:p>
            </p:txBody>
          </p:sp>
        </p:grpSp>
        <p:grpSp>
          <p:nvGrpSpPr>
            <p:cNvPr id="21" name="Group 20">
              <a:extLst>
                <a:ext uri="{FF2B5EF4-FFF2-40B4-BE49-F238E27FC236}">
                  <a16:creationId xmlns:a16="http://schemas.microsoft.com/office/drawing/2014/main" id="{33E7515D-1F58-470C-8DAB-674224BBE69F}"/>
                </a:ext>
              </a:extLst>
            </p:cNvPr>
            <p:cNvGrpSpPr/>
            <p:nvPr/>
          </p:nvGrpSpPr>
          <p:grpSpPr>
            <a:xfrm>
              <a:off x="2920182" y="5250248"/>
              <a:ext cx="8544232" cy="868181"/>
              <a:chOff x="1877962" y="3255775"/>
              <a:chExt cx="8544232" cy="868181"/>
            </a:xfrm>
          </p:grpSpPr>
          <p:cxnSp>
            <p:nvCxnSpPr>
              <p:cNvPr id="18" name="Straight Connector 17">
                <a:extLst>
                  <a:ext uri="{FF2B5EF4-FFF2-40B4-BE49-F238E27FC236}">
                    <a16:creationId xmlns:a16="http://schemas.microsoft.com/office/drawing/2014/main" id="{1C89069E-3CAA-41DF-8BAA-64BAADEE2D75}"/>
                  </a:ext>
                </a:extLst>
              </p:cNvPr>
              <p:cNvCxnSpPr/>
              <p:nvPr/>
            </p:nvCxnSpPr>
            <p:spPr>
              <a:xfrm>
                <a:off x="2143432" y="3677265"/>
                <a:ext cx="78658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D0172E1-0000-48A9-A74F-A42983F2B3D3}"/>
                  </a:ext>
                </a:extLst>
              </p:cNvPr>
              <p:cNvSpPr txBox="1"/>
              <p:nvPr/>
            </p:nvSpPr>
            <p:spPr>
              <a:xfrm>
                <a:off x="3048000" y="3255775"/>
                <a:ext cx="6096000" cy="369332"/>
              </a:xfrm>
              <a:prstGeom prst="rect">
                <a:avLst/>
              </a:prstGeom>
              <a:noFill/>
            </p:spPr>
            <p:txBody>
              <a:bodyPr wrap="square">
                <a:spAutoFit/>
              </a:bodyPr>
              <a:lstStyle/>
              <a:p>
                <a:pPr algn="ctr"/>
                <a:r>
                  <a:rPr lang="en-IN" dirty="0">
                    <a:solidFill>
                      <a:schemeClr val="tx1"/>
                    </a:solidFill>
                  </a:rPr>
                  <a:t>Sum of absolute value of Sent Scores of Neg Tweets</a:t>
                </a:r>
                <a:endParaRPr lang="en-US" dirty="0"/>
              </a:p>
            </p:txBody>
          </p:sp>
          <p:sp>
            <p:nvSpPr>
              <p:cNvPr id="20" name="TextBox 19">
                <a:extLst>
                  <a:ext uri="{FF2B5EF4-FFF2-40B4-BE49-F238E27FC236}">
                    <a16:creationId xmlns:a16="http://schemas.microsoft.com/office/drawing/2014/main" id="{A22A6D8D-65FB-4B65-AD35-114881872959}"/>
                  </a:ext>
                </a:extLst>
              </p:cNvPr>
              <p:cNvSpPr txBox="1"/>
              <p:nvPr/>
            </p:nvSpPr>
            <p:spPr>
              <a:xfrm>
                <a:off x="1877962" y="3754624"/>
                <a:ext cx="8544232" cy="369332"/>
              </a:xfrm>
              <a:prstGeom prst="rect">
                <a:avLst/>
              </a:prstGeom>
              <a:noFill/>
            </p:spPr>
            <p:txBody>
              <a:bodyPr wrap="square">
                <a:spAutoFit/>
              </a:bodyPr>
              <a:lstStyle/>
              <a:p>
                <a:pPr algn="ctr"/>
                <a:r>
                  <a:rPr lang="en-IN" dirty="0">
                    <a:solidFill>
                      <a:schemeClr val="tx1"/>
                    </a:solidFill>
                  </a:rPr>
                  <a:t>Sum of Sent Scores of </a:t>
                </a:r>
                <a:r>
                  <a:rPr lang="en-IN" dirty="0" err="1">
                    <a:solidFill>
                      <a:schemeClr val="tx1"/>
                    </a:solidFill>
                  </a:rPr>
                  <a:t>Pos</a:t>
                </a:r>
                <a:r>
                  <a:rPr lang="en-IN" dirty="0">
                    <a:solidFill>
                      <a:schemeClr val="tx1"/>
                    </a:solidFill>
                  </a:rPr>
                  <a:t> Tweets + Sum absolute value of Sent Scores of Neg Tweets</a:t>
                </a:r>
              </a:p>
            </p:txBody>
          </p:sp>
        </p:grpSp>
        <p:sp>
          <p:nvSpPr>
            <p:cNvPr id="23" name="TextBox 22">
              <a:extLst>
                <a:ext uri="{FF2B5EF4-FFF2-40B4-BE49-F238E27FC236}">
                  <a16:creationId xmlns:a16="http://schemas.microsoft.com/office/drawing/2014/main" id="{1B43E62A-B3DE-46F2-86D3-AFCE91F3EA13}"/>
                </a:ext>
              </a:extLst>
            </p:cNvPr>
            <p:cNvSpPr txBox="1"/>
            <p:nvPr/>
          </p:nvSpPr>
          <p:spPr>
            <a:xfrm>
              <a:off x="865238" y="4261619"/>
              <a:ext cx="2281083" cy="369332"/>
            </a:xfrm>
            <a:prstGeom prst="rect">
              <a:avLst/>
            </a:prstGeom>
            <a:noFill/>
          </p:spPr>
          <p:txBody>
            <a:bodyPr wrap="square">
              <a:spAutoFit/>
            </a:bodyPr>
            <a:lstStyle/>
            <a:p>
              <a:r>
                <a:rPr lang="en-IN" dirty="0" err="1"/>
                <a:t>Pos</a:t>
              </a:r>
              <a:r>
                <a:rPr lang="en-IN" dirty="0"/>
                <a:t> Sent Percent = </a:t>
              </a:r>
              <a:endParaRPr lang="en-US" dirty="0"/>
            </a:p>
          </p:txBody>
        </p:sp>
        <p:sp>
          <p:nvSpPr>
            <p:cNvPr id="25" name="TextBox 24">
              <a:extLst>
                <a:ext uri="{FF2B5EF4-FFF2-40B4-BE49-F238E27FC236}">
                  <a16:creationId xmlns:a16="http://schemas.microsoft.com/office/drawing/2014/main" id="{A668CC43-419C-4324-92B8-1A6A329F57A9}"/>
                </a:ext>
              </a:extLst>
            </p:cNvPr>
            <p:cNvSpPr txBox="1"/>
            <p:nvPr/>
          </p:nvSpPr>
          <p:spPr>
            <a:xfrm>
              <a:off x="865237" y="5426066"/>
              <a:ext cx="2281083" cy="369332"/>
            </a:xfrm>
            <a:prstGeom prst="rect">
              <a:avLst/>
            </a:prstGeom>
            <a:noFill/>
          </p:spPr>
          <p:txBody>
            <a:bodyPr wrap="square">
              <a:spAutoFit/>
            </a:bodyPr>
            <a:lstStyle/>
            <a:p>
              <a:r>
                <a:rPr lang="en-IN" dirty="0"/>
                <a:t>Neg Sent Percent = </a:t>
              </a:r>
              <a:endParaRPr lang="en-US" dirty="0"/>
            </a:p>
          </p:txBody>
        </p:sp>
      </p:grpSp>
    </p:spTree>
    <p:extLst>
      <p:ext uri="{BB962C8B-B14F-4D97-AF65-F5344CB8AC3E}">
        <p14:creationId xmlns:p14="http://schemas.microsoft.com/office/powerpoint/2010/main" val="4036643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D9CFF49F-FA31-4B2A-9466-206BA161D169}"/>
              </a:ext>
            </a:extLst>
          </p:cNvPr>
          <p:cNvSpPr/>
          <p:nvPr/>
        </p:nvSpPr>
        <p:spPr>
          <a:xfrm>
            <a:off x="821094" y="377038"/>
            <a:ext cx="10263673" cy="44786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Weight Adjustment for retweets and likes</a:t>
            </a:r>
            <a:endParaRPr lang="en-US" dirty="0">
              <a:solidFill>
                <a:schemeClr val="tx1"/>
              </a:solidFill>
            </a:endParaRPr>
          </a:p>
        </p:txBody>
      </p:sp>
      <p:sp>
        <p:nvSpPr>
          <p:cNvPr id="9" name="Rectangle 8">
            <a:extLst>
              <a:ext uri="{FF2B5EF4-FFF2-40B4-BE49-F238E27FC236}">
                <a16:creationId xmlns:a16="http://schemas.microsoft.com/office/drawing/2014/main" id="{790550D4-5858-4CDC-A37F-C995FE1C3B46}"/>
              </a:ext>
            </a:extLst>
          </p:cNvPr>
          <p:cNvSpPr/>
          <p:nvPr/>
        </p:nvSpPr>
        <p:spPr>
          <a:xfrm>
            <a:off x="634281" y="947518"/>
            <a:ext cx="10928454" cy="19235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IN" sz="1600" dirty="0">
                <a:solidFill>
                  <a:schemeClr val="tx1"/>
                </a:solidFill>
              </a:rPr>
              <a:t>Every retweet is  effectively a second person expressing the same opinion as the initial tweet, thus we would give every retweet the same sentiment score as the original tweet.</a:t>
            </a:r>
          </a:p>
          <a:p>
            <a:endParaRPr lang="en-IN" sz="1600" dirty="0">
              <a:solidFill>
                <a:schemeClr val="tx1"/>
              </a:solidFill>
            </a:endParaRPr>
          </a:p>
          <a:p>
            <a:pPr marL="285750" indent="-285750">
              <a:buFont typeface="Arial" panose="020B0604020202020204" pitchFamily="34" charset="0"/>
              <a:buChar char="•"/>
            </a:pPr>
            <a:r>
              <a:rPr lang="en-IN" sz="1600" dirty="0">
                <a:solidFill>
                  <a:schemeClr val="tx1"/>
                </a:solidFill>
              </a:rPr>
              <a:t>Every like is  not as convincing as expressing the same opinion as the initial tweet but limited to agreeing to the contents of the tweet. Thus we would give every like a percentage of the sentiment score of the original tweet. Currently taken at 75%.</a:t>
            </a:r>
          </a:p>
          <a:p>
            <a:endParaRPr lang="en-IN" sz="1600" dirty="0">
              <a:solidFill>
                <a:schemeClr val="tx1"/>
              </a:solidFill>
            </a:endParaRPr>
          </a:p>
          <a:p>
            <a:pPr marL="285750" indent="-285750">
              <a:buFont typeface="Arial" panose="020B0604020202020204" pitchFamily="34" charset="0"/>
              <a:buChar char="•"/>
            </a:pPr>
            <a:r>
              <a:rPr lang="en-IN" sz="1600" dirty="0">
                <a:solidFill>
                  <a:schemeClr val="tx1"/>
                </a:solidFill>
              </a:rPr>
              <a:t>Thus the weighted sent score for each tweet shall be computed as per the formula below.</a:t>
            </a:r>
          </a:p>
        </p:txBody>
      </p:sp>
      <p:sp>
        <p:nvSpPr>
          <p:cNvPr id="2" name="TextBox 1">
            <a:extLst>
              <a:ext uri="{FF2B5EF4-FFF2-40B4-BE49-F238E27FC236}">
                <a16:creationId xmlns:a16="http://schemas.microsoft.com/office/drawing/2014/main" id="{FF4C0FEA-8BED-4A64-8B92-72A6F959DE50}"/>
              </a:ext>
            </a:extLst>
          </p:cNvPr>
          <p:cNvSpPr txBox="1"/>
          <p:nvPr/>
        </p:nvSpPr>
        <p:spPr>
          <a:xfrm>
            <a:off x="594851" y="2993630"/>
            <a:ext cx="11002297" cy="369332"/>
          </a:xfrm>
          <a:prstGeom prst="rect">
            <a:avLst/>
          </a:prstGeom>
          <a:noFill/>
        </p:spPr>
        <p:txBody>
          <a:bodyPr wrap="square">
            <a:spAutoFit/>
          </a:bodyPr>
          <a:lstStyle/>
          <a:p>
            <a:pPr algn="ctr"/>
            <a:r>
              <a:rPr lang="en-IN" b="1" i="1" dirty="0"/>
              <a:t>Weighted Score  =  Sent Score  +  Sent Score*Retweets  +  Sent Score*Likes*0.75</a:t>
            </a:r>
            <a:endParaRPr lang="en-US" b="1" i="1" dirty="0"/>
          </a:p>
        </p:txBody>
      </p:sp>
      <p:graphicFrame>
        <p:nvGraphicFramePr>
          <p:cNvPr id="4" name="Object 3">
            <a:extLst>
              <a:ext uri="{FF2B5EF4-FFF2-40B4-BE49-F238E27FC236}">
                <a16:creationId xmlns:a16="http://schemas.microsoft.com/office/drawing/2014/main" id="{850FA26B-5578-415D-B37E-5D3E4D089546}"/>
              </a:ext>
            </a:extLst>
          </p:cNvPr>
          <p:cNvGraphicFramePr>
            <a:graphicFrameLocks noChangeAspect="1"/>
          </p:cNvGraphicFramePr>
          <p:nvPr>
            <p:extLst>
              <p:ext uri="{D42A27DB-BD31-4B8C-83A1-F6EECF244321}">
                <p14:modId xmlns:p14="http://schemas.microsoft.com/office/powerpoint/2010/main" val="2897944292"/>
              </p:ext>
            </p:extLst>
          </p:nvPr>
        </p:nvGraphicFramePr>
        <p:xfrm>
          <a:off x="2258383" y="3429000"/>
          <a:ext cx="7225256" cy="3111280"/>
        </p:xfrm>
        <a:graphic>
          <a:graphicData uri="http://schemas.openxmlformats.org/presentationml/2006/ole">
            <mc:AlternateContent xmlns:mc="http://schemas.openxmlformats.org/markup-compatibility/2006">
              <mc:Choice xmlns:v="urn:schemas-microsoft-com:vml" Requires="v">
                <p:oleObj spid="_x0000_s1025" name="Worksheet" r:id="rId3" imgW="5113176" imgH="2202041" progId="Excel.Sheet.12">
                  <p:embed/>
                </p:oleObj>
              </mc:Choice>
              <mc:Fallback>
                <p:oleObj name="Worksheet" r:id="rId3" imgW="5113176" imgH="2202041" progId="Excel.Sheet.12">
                  <p:embed/>
                  <p:pic>
                    <p:nvPicPr>
                      <p:cNvPr id="0" name=""/>
                      <p:cNvPicPr/>
                      <p:nvPr/>
                    </p:nvPicPr>
                    <p:blipFill>
                      <a:blip r:embed="rId4"/>
                      <a:stretch>
                        <a:fillRect/>
                      </a:stretch>
                    </p:blipFill>
                    <p:spPr>
                      <a:xfrm>
                        <a:off x="2258383" y="3429000"/>
                        <a:ext cx="7225256" cy="3111280"/>
                      </a:xfrm>
                      <a:prstGeom prst="rect">
                        <a:avLst/>
                      </a:prstGeom>
                    </p:spPr>
                  </p:pic>
                </p:oleObj>
              </mc:Fallback>
            </mc:AlternateContent>
          </a:graphicData>
        </a:graphic>
      </p:graphicFrame>
    </p:spTree>
    <p:extLst>
      <p:ext uri="{BB962C8B-B14F-4D97-AF65-F5344CB8AC3E}">
        <p14:creationId xmlns:p14="http://schemas.microsoft.com/office/powerpoint/2010/main" val="2569102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791</TotalTime>
  <Words>517</Words>
  <Application>Microsoft Office PowerPoint</Application>
  <PresentationFormat>Widescreen</PresentationFormat>
  <Paragraphs>48</Paragraphs>
  <Slides>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9" baseType="lpstr">
      <vt:lpstr>Arial</vt:lpstr>
      <vt:lpstr>Calibri</vt:lpstr>
      <vt:lpstr>Calibri Light</vt:lpstr>
      <vt:lpstr>Office Theme</vt:lpstr>
      <vt:lpstr>Microsoft Excel Worksheet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Anirudh Sundararaghavan</dc:creator>
  <cp:lastModifiedBy>Anirudh Sundararaghavan</cp:lastModifiedBy>
  <cp:revision>3</cp:revision>
  <dcterms:created xsi:type="dcterms:W3CDTF">2020-04-30T00:11:51Z</dcterms:created>
  <dcterms:modified xsi:type="dcterms:W3CDTF">2020-05-08T20:28:54Z</dcterms:modified>
</cp:coreProperties>
</file>