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Oswald"/>
      <p:regular r:id="rId26"/>
      <p:bold r:id="rId27"/>
    </p:embeddedFont>
    <p:embeddedFont>
      <p:font typeface="Source Sans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regular.fntdata"/><Relationship Id="rId25" Type="http://schemas.openxmlformats.org/officeDocument/2006/relationships/slide" Target="slides/slide21.xml"/><Relationship Id="rId28" Type="http://schemas.openxmlformats.org/officeDocument/2006/relationships/font" Target="fonts/SourceSansPro-regular.fntdata"/><Relationship Id="rId27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Sans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SansPro-boldItalic.fntdata"/><Relationship Id="rId30" Type="http://schemas.openxmlformats.org/officeDocument/2006/relationships/font" Target="fonts/SourceSansPr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233b9a7be9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233b9a7be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235c590351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235c59035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235c590351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235c59035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233b9a7be9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233b9a7be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235c590351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235c59035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235c590351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235c59035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233b9a7be9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233b9a7be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235c590351_0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235c59035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233b9a7be9_0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233b9a7be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235c59035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235c5903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235c590351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235c59035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233b9a7be9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233b9a7be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233b9a7be9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233b9a7be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233b9a7be9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233b9a7be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233b9a7be9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233b9a7be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235c590351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235c59035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graph">
  <p:cSld name="BLANK_2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rect b="b" l="l" r="r" t="t"/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rect b="b" l="l" r="r" t="t"/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3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◉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◉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1" name="Google Shape;201;p5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2" name="Google Shape;202;p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4" name="Google Shape;244;p6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5" name="Google Shape;245;p6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6" name="Google Shape;246;p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8" name="Google Shape;288;p7"/>
          <p:cNvSpPr txBox="1"/>
          <p:nvPr>
            <p:ph idx="1" type="body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9" name="Google Shape;289;p7"/>
          <p:cNvSpPr txBox="1"/>
          <p:nvPr>
            <p:ph idx="2" type="body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0" name="Google Shape;290;p7"/>
          <p:cNvSpPr txBox="1"/>
          <p:nvPr>
            <p:ph idx="3" type="body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1" name="Google Shape;291;p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33" name="Google Shape;333;p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6" name="Google Shape;336;p9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1" name="Google Shape;341;p9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2" name="Google Shape;342;p9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4" name="Google Shape;344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5" name="Google Shape;345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9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375" name="Google Shape;375;p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30" name="Google Shape;30;p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/>
          <p:nvPr>
            <p:ph type="ctrTitle"/>
          </p:nvPr>
        </p:nvSpPr>
        <p:spPr>
          <a:xfrm>
            <a:off x="741400" y="3363425"/>
            <a:ext cx="7716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TransportX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Transport Company Computerization Software</a:t>
            </a:r>
            <a:endParaRPr sz="2400"/>
          </a:p>
        </p:txBody>
      </p:sp>
      <p:pic>
        <p:nvPicPr>
          <p:cNvPr id="465" name="Google Shape;4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00" y="266850"/>
            <a:ext cx="2255151" cy="13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2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Salient Points</a:t>
            </a:r>
            <a:endParaRPr/>
          </a:p>
        </p:txBody>
      </p:sp>
      <p:sp>
        <p:nvSpPr>
          <p:cNvPr id="555" name="Google Shape;555;p22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SRS and Design Document</a:t>
            </a:r>
            <a:endParaRPr/>
          </a:p>
        </p:txBody>
      </p:sp>
      <p:sp>
        <p:nvSpPr>
          <p:cNvPr id="556" name="Google Shape;556;p22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557" name="Google Shape;557;p2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3"/>
          <p:cNvSpPr txBox="1"/>
          <p:nvPr>
            <p:ph type="title"/>
          </p:nvPr>
        </p:nvSpPr>
        <p:spPr>
          <a:xfrm>
            <a:off x="5785800" y="2213850"/>
            <a:ext cx="33582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</a:t>
            </a:r>
            <a:r>
              <a:rPr lang="en" sz="2400"/>
              <a:t> </a:t>
            </a:r>
            <a:r>
              <a:rPr lang="en" sz="2400">
                <a:solidFill>
                  <a:schemeClr val="accent2"/>
                </a:solidFill>
              </a:rPr>
              <a:t>USE CASE DIAGRAM</a:t>
            </a:r>
            <a:r>
              <a:rPr lang="en" sz="2400"/>
              <a:t> &amp; THE FUNCTIONALITIES</a:t>
            </a:r>
            <a:endParaRPr sz="2400"/>
          </a:p>
        </p:txBody>
      </p:sp>
      <p:sp>
        <p:nvSpPr>
          <p:cNvPr id="563" name="Google Shape;563;p2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4" name="Google Shape;5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50" y="152400"/>
            <a:ext cx="5507050" cy="4824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4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POINTS OF </a:t>
            </a:r>
            <a:r>
              <a:rPr lang="en">
                <a:solidFill>
                  <a:schemeClr val="accent2"/>
                </a:solidFill>
              </a:rPr>
              <a:t>SRS AND DESIGN DOCUMENT</a:t>
            </a:r>
            <a:endParaRPr/>
          </a:p>
        </p:txBody>
      </p:sp>
      <p:sp>
        <p:nvSpPr>
          <p:cNvPr id="570" name="Google Shape;570;p24"/>
          <p:cNvSpPr txBox="1"/>
          <p:nvPr>
            <p:ph idx="1" type="body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Manager Can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View many statistics related to office and trucks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Order new trucks and change the office charge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employees and see consignment and truck details</a:t>
            </a:r>
            <a:endParaRPr/>
          </a:p>
        </p:txBody>
      </p:sp>
      <p:sp>
        <p:nvSpPr>
          <p:cNvPr id="571" name="Google Shape;571;p24"/>
          <p:cNvSpPr txBox="1"/>
          <p:nvPr>
            <p:ph idx="2" type="body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Employee Can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Register new customers, on sender and receiver end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Book consignments between offices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Track the delivery status of consignments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4"/>
          <p:cNvSpPr txBox="1"/>
          <p:nvPr>
            <p:ph idx="3" type="body"/>
          </p:nvPr>
        </p:nvSpPr>
        <p:spPr>
          <a:xfrm>
            <a:off x="5902350" y="1626600"/>
            <a:ext cx="27048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Additional Functionalities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Users are given auto-generated IDs, which act as their usernames.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Forgot password is also functioning properly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Errors and warnings are displayed at all required places and actions</a:t>
            </a:r>
            <a:endParaRPr/>
          </a:p>
        </p:txBody>
      </p:sp>
      <p:sp>
        <p:nvSpPr>
          <p:cNvPr id="573" name="Google Shape;573;p2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 txBox="1"/>
          <p:nvPr>
            <p:ph type="ctrTitle"/>
          </p:nvPr>
        </p:nvSpPr>
        <p:spPr>
          <a:xfrm>
            <a:off x="299175" y="3031150"/>
            <a:ext cx="7224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579" name="Google Shape;579;p25"/>
          <p:cNvSpPr txBox="1"/>
          <p:nvPr>
            <p:ph idx="1" type="subTitle"/>
          </p:nvPr>
        </p:nvSpPr>
        <p:spPr>
          <a:xfrm>
            <a:off x="1448050" y="4059250"/>
            <a:ext cx="6076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nd why we chose our language and other frameworks</a:t>
            </a:r>
            <a:endParaRPr/>
          </a:p>
        </p:txBody>
      </p:sp>
      <p:sp>
        <p:nvSpPr>
          <p:cNvPr id="580" name="Google Shape;580;p25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581" name="Google Shape;581;p2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CHALLENGES </a:t>
            </a:r>
            <a:r>
              <a:rPr lang="en">
                <a:solidFill>
                  <a:schemeClr val="accent2"/>
                </a:solidFill>
              </a:rPr>
              <a:t>WE FACED</a:t>
            </a:r>
            <a:endParaRPr/>
          </a:p>
        </p:txBody>
      </p:sp>
      <p:sp>
        <p:nvSpPr>
          <p:cNvPr id="587" name="Google Shape;587;p26"/>
          <p:cNvSpPr txBox="1"/>
          <p:nvPr>
            <p:ph idx="1" type="body"/>
          </p:nvPr>
        </p:nvSpPr>
        <p:spPr>
          <a:xfrm>
            <a:off x="539325" y="1626600"/>
            <a:ext cx="26382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Connecting with Database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Setting up the connection with MySQL database was difficult.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binding address and ports were creating some issues.</a:t>
            </a:r>
            <a:endParaRPr/>
          </a:p>
        </p:txBody>
      </p:sp>
      <p:sp>
        <p:nvSpPr>
          <p:cNvPr id="588" name="Google Shape;588;p26"/>
          <p:cNvSpPr txBox="1"/>
          <p:nvPr>
            <p:ph idx="2" type="body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UI Layout issues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of the functionalities were hard to solve, which include UI flow and design problems.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Linking various panels in conjunction was also tricky.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6"/>
          <p:cNvSpPr txBox="1"/>
          <p:nvPr>
            <p:ph idx="3" type="body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Truck allotment 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algorithmic design for truck allotment and availability was initially giving errors.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DECISIONS </a:t>
            </a:r>
            <a:r>
              <a:rPr lang="en">
                <a:solidFill>
                  <a:schemeClr val="accent2"/>
                </a:solidFill>
              </a:rPr>
              <a:t>AND WHY?</a:t>
            </a:r>
            <a:endParaRPr/>
          </a:p>
        </p:txBody>
      </p:sp>
      <p:sp>
        <p:nvSpPr>
          <p:cNvPr id="596" name="Google Shape;596;p27"/>
          <p:cNvSpPr txBox="1"/>
          <p:nvPr>
            <p:ph idx="1" type="body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Java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Object-Oriented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Platform-Independent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Just-in-Time Compilation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Multi-threaded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Huge Community Support</a:t>
            </a:r>
            <a:endParaRPr sz="1400"/>
          </a:p>
        </p:txBody>
      </p:sp>
      <p:sp>
        <p:nvSpPr>
          <p:cNvPr id="597" name="Google Shape;597;p27"/>
          <p:cNvSpPr txBox="1"/>
          <p:nvPr>
            <p:ph idx="2" type="body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Java Swing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Platform-independent components.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Components which are lightweight and powerful.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Pluggable look and feel.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Swing follows MVC.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7"/>
          <p:cNvSpPr txBox="1"/>
          <p:nvPr>
            <p:ph idx="3" type="body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MySQL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MySQL is a relational database management system based on the Structured Query Language, which is the most commonly used language for accessing and managing database entries.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It is fast, flexible, scalable and easy to use.</a:t>
            </a:r>
            <a:endParaRPr sz="1400"/>
          </a:p>
        </p:txBody>
      </p:sp>
      <p:sp>
        <p:nvSpPr>
          <p:cNvPr id="599" name="Google Shape;599;p2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8"/>
          <p:cNvSpPr txBox="1"/>
          <p:nvPr>
            <p:ph type="ctrTitle"/>
          </p:nvPr>
        </p:nvSpPr>
        <p:spPr>
          <a:xfrm>
            <a:off x="299175" y="3031150"/>
            <a:ext cx="7224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Use Cases</a:t>
            </a:r>
            <a:endParaRPr/>
          </a:p>
        </p:txBody>
      </p:sp>
      <p:sp>
        <p:nvSpPr>
          <p:cNvPr id="605" name="Google Shape;605;p28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some of the test cases</a:t>
            </a:r>
            <a:endParaRPr/>
          </a:p>
        </p:txBody>
      </p:sp>
      <p:sp>
        <p:nvSpPr>
          <p:cNvPr id="606" name="Google Shape;606;p28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607" name="Google Shape;607;p2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9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TRICKY AND CHALLENGING </a:t>
            </a:r>
            <a:r>
              <a:rPr lang="en">
                <a:solidFill>
                  <a:schemeClr val="accent2"/>
                </a:solidFill>
              </a:rPr>
              <a:t>USE CASES</a:t>
            </a:r>
            <a:endParaRPr/>
          </a:p>
        </p:txBody>
      </p:sp>
      <p:sp>
        <p:nvSpPr>
          <p:cNvPr id="613" name="Google Shape;613;p29"/>
          <p:cNvSpPr txBox="1"/>
          <p:nvPr>
            <p:ph idx="1" type="body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If rate is changed after some consignments are booked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The consignment cost and revenue are calculated considering the rate at that point of time. Further changes in rates do not affect the old calculations.</a:t>
            </a:r>
            <a:endParaRPr sz="1400"/>
          </a:p>
        </p:txBody>
      </p:sp>
      <p:sp>
        <p:nvSpPr>
          <p:cNvPr id="614" name="Google Shape;614;p29"/>
          <p:cNvSpPr txBox="1"/>
          <p:nvPr>
            <p:ph idx="2" type="body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If a Truck is bought after the consignments are stored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The truck if booked late by the manager, is dispatched as soon as the volume is greater than 500 cub.m. or on the next consignment booking.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allows smooth transitions between program class functions.   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9"/>
          <p:cNvSpPr txBox="1"/>
          <p:nvPr>
            <p:ph idx="3" type="body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Statistics might be displayed as 0.0 Days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is a testing period problem. Since we do the testing at time-stamps in a single day only, the statistics when derived are rounded off to 0. But the formulas for their calculation are correct and will shown results if the software is used over a larger period.</a:t>
            </a:r>
            <a:endParaRPr sz="1400"/>
          </a:p>
        </p:txBody>
      </p:sp>
      <p:sp>
        <p:nvSpPr>
          <p:cNvPr id="616" name="Google Shape;616;p2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0"/>
          <p:cNvSpPr txBox="1"/>
          <p:nvPr>
            <p:ph idx="4294967295" type="body"/>
          </p:nvPr>
        </p:nvSpPr>
        <p:spPr>
          <a:xfrm>
            <a:off x="457200" y="2152275"/>
            <a:ext cx="3018300" cy="25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Let’s Look at The UI !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Click on the following.</a:t>
            </a:r>
            <a:endParaRPr/>
          </a:p>
        </p:txBody>
      </p:sp>
      <p:sp>
        <p:nvSpPr>
          <p:cNvPr id="622" name="Google Shape;622;p3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23" name="Google Shape;623;p30"/>
          <p:cNvGrpSpPr/>
          <p:nvPr/>
        </p:nvGrpSpPr>
        <p:grpSpPr>
          <a:xfrm>
            <a:off x="3647566" y="1200743"/>
            <a:ext cx="5329282" cy="3625456"/>
            <a:chOff x="1177450" y="241631"/>
            <a:chExt cx="6173152" cy="3616776"/>
          </a:xfrm>
        </p:grpSpPr>
        <p:sp>
          <p:nvSpPr>
            <p:cNvPr id="624" name="Google Shape;624;p30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28" name="Google Shape;628;p30"/>
          <p:cNvPicPr preferRelativeResize="0"/>
          <p:nvPr/>
        </p:nvPicPr>
        <p:blipFill rotWithShape="1">
          <a:blip r:embed="rId3">
            <a:alphaModFix/>
          </a:blip>
          <a:srcRect b="0" l="0" r="0" t="6006"/>
          <a:stretch/>
        </p:blipFill>
        <p:spPr>
          <a:xfrm>
            <a:off x="4253000" y="1423575"/>
            <a:ext cx="4118424" cy="30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1"/>
          <p:cNvSpPr txBox="1"/>
          <p:nvPr>
            <p:ph type="ctrTitle"/>
          </p:nvPr>
        </p:nvSpPr>
        <p:spPr>
          <a:xfrm>
            <a:off x="299175" y="3031150"/>
            <a:ext cx="7224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634" name="Google Shape;634;p31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5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635" name="Google Shape;635;p3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4"/>
          <p:cNvSpPr txBox="1"/>
          <p:nvPr>
            <p:ph idx="4294967295" type="ctrTitle"/>
          </p:nvPr>
        </p:nvSpPr>
        <p:spPr>
          <a:xfrm>
            <a:off x="759150" y="853175"/>
            <a:ext cx="7625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/>
              <a:t>Good Evening</a:t>
            </a:r>
            <a:r>
              <a:rPr lang="en" sz="8500"/>
              <a:t>!</a:t>
            </a:r>
            <a:endParaRPr sz="8500"/>
          </a:p>
        </p:txBody>
      </p:sp>
      <p:sp>
        <p:nvSpPr>
          <p:cNvPr id="471" name="Google Shape;471;p14"/>
          <p:cNvSpPr txBox="1"/>
          <p:nvPr>
            <p:ph idx="4294967295" type="subTitle"/>
          </p:nvPr>
        </p:nvSpPr>
        <p:spPr>
          <a:xfrm>
            <a:off x="1275150" y="2012974"/>
            <a:ext cx="65937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We are a strong team of 3</a:t>
            </a:r>
            <a:endParaRPr b="1"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Abhay Kumar Keshari  | 20CS10001</a:t>
            </a:r>
            <a:endParaRPr sz="2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Aniket Kumar | 20CS10083</a:t>
            </a:r>
            <a:endParaRPr sz="2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Tanmay Mohanty | 20CS10089</a:t>
            </a:r>
            <a:endParaRPr sz="2400"/>
          </a:p>
        </p:txBody>
      </p:sp>
      <p:sp>
        <p:nvSpPr>
          <p:cNvPr id="472" name="Google Shape;472;p1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2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</a:t>
            </a:r>
            <a:r>
              <a:rPr lang="en">
                <a:solidFill>
                  <a:schemeClr val="accent2"/>
                </a:solidFill>
              </a:rPr>
              <a:t>IMPROVEMENTS</a:t>
            </a:r>
            <a:endParaRPr/>
          </a:p>
        </p:txBody>
      </p:sp>
      <p:sp>
        <p:nvSpPr>
          <p:cNvPr id="641" name="Google Shape;641;p32"/>
          <p:cNvSpPr txBox="1"/>
          <p:nvPr>
            <p:ph idx="1" type="body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Geological Tagging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locations of offices can be stored as their latitudinal and longitudinal coordinates and inter-office distance can be calculated.</a:t>
            </a:r>
            <a:endParaRPr/>
          </a:p>
        </p:txBody>
      </p:sp>
      <p:sp>
        <p:nvSpPr>
          <p:cNvPr id="642" name="Google Shape;642;p32"/>
          <p:cNvSpPr txBox="1"/>
          <p:nvPr>
            <p:ph idx="2" type="body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Consignment Barcode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a consignment is registered, we can generate a barcode to be pasted on it, containing its ID, and details can be easily derived out of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2"/>
          <p:cNvSpPr txBox="1"/>
          <p:nvPr>
            <p:ph idx="3" type="body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Better Scalability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database is locally updated as of now, due to budget constraints. When scale is to be increased, we would switch to online database services.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3"/>
          <p:cNvSpPr txBox="1"/>
          <p:nvPr>
            <p:ph idx="4294967295" type="ctrTitle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THANK YOU</a:t>
            </a:r>
            <a:endParaRPr sz="9000"/>
          </a:p>
        </p:txBody>
      </p:sp>
      <p:sp>
        <p:nvSpPr>
          <p:cNvPr id="650" name="Google Shape;650;p33"/>
          <p:cNvSpPr txBox="1"/>
          <p:nvPr>
            <p:ph idx="4294967295" type="subTitle"/>
          </p:nvPr>
        </p:nvSpPr>
        <p:spPr>
          <a:xfrm>
            <a:off x="2169650" y="3182950"/>
            <a:ext cx="4804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For giving this opportunity and helping us learn Software Engineering</a:t>
            </a:r>
            <a:endParaRPr sz="1800"/>
          </a:p>
        </p:txBody>
      </p:sp>
      <p:sp>
        <p:nvSpPr>
          <p:cNvPr id="651" name="Google Shape;651;p3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2" name="Google Shape;652;p33"/>
          <p:cNvGrpSpPr/>
          <p:nvPr/>
        </p:nvGrpSpPr>
        <p:grpSpPr>
          <a:xfrm>
            <a:off x="3284493" y="364928"/>
            <a:ext cx="1651449" cy="1590436"/>
            <a:chOff x="2583325" y="2972875"/>
            <a:chExt cx="462850" cy="445750"/>
          </a:xfrm>
        </p:grpSpPr>
        <p:sp>
          <p:nvSpPr>
            <p:cNvPr id="653" name="Google Shape;653;p33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346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346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" name="Google Shape;655;p33"/>
          <p:cNvGrpSpPr/>
          <p:nvPr/>
        </p:nvGrpSpPr>
        <p:grpSpPr>
          <a:xfrm rot="2531033">
            <a:off x="4898216" y="302246"/>
            <a:ext cx="677990" cy="1105253"/>
            <a:chOff x="6730350" y="2315900"/>
            <a:chExt cx="257700" cy="420100"/>
          </a:xfrm>
        </p:grpSpPr>
        <p:sp>
          <p:nvSpPr>
            <p:cNvPr id="656" name="Google Shape;656;p33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5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purpose of Software Engineering is to control Complexity,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 to Create it..</a:t>
            </a:r>
            <a:endParaRPr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~ Pamela Zave</a:t>
            </a:r>
            <a:endParaRPr/>
          </a:p>
        </p:txBody>
      </p:sp>
      <p:sp>
        <p:nvSpPr>
          <p:cNvPr id="478" name="Google Shape;478;p1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6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484" name="Google Shape;484;p16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Clear Definition and Breakdown</a:t>
            </a:r>
            <a:endParaRPr/>
          </a:p>
        </p:txBody>
      </p:sp>
      <p:sp>
        <p:nvSpPr>
          <p:cNvPr id="485" name="Google Shape;485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486" name="Google Shape;486;p1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STATEMENT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92" name="Google Shape;492;p17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Software to handle </a:t>
            </a:r>
            <a:r>
              <a:rPr lang="en"/>
              <a:t>bookkeeping</a:t>
            </a:r>
            <a:r>
              <a:rPr lang="en"/>
              <a:t> </a:t>
            </a:r>
            <a:r>
              <a:rPr lang="en"/>
              <a:t>activities of transportation companies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Consignment to be sent between offices, and revenue to be calculated based on volumes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Trucks allotment and </a:t>
            </a:r>
            <a:r>
              <a:rPr lang="en"/>
              <a:t>dispatch</a:t>
            </a:r>
            <a:r>
              <a:rPr lang="en"/>
              <a:t> is also managed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deep dive into individual components </a:t>
            </a:r>
            <a:endParaRPr/>
          </a:p>
        </p:txBody>
      </p:sp>
      <p:sp>
        <p:nvSpPr>
          <p:cNvPr id="493" name="Google Shape;493;p1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8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Consignment Handling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consignment arrives at an office, it’s volume, sender and receiver details are provided.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Billing is based on volume and office charges.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99" name="Google Shape;499;p1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r>
              <a:rPr lang="en">
                <a:solidFill>
                  <a:schemeClr val="accent2"/>
                </a:solidFill>
              </a:rPr>
              <a:t>STATEMENT</a:t>
            </a:r>
            <a:endParaRPr/>
          </a:p>
        </p:txBody>
      </p:sp>
      <p:sp>
        <p:nvSpPr>
          <p:cNvPr id="500" name="Google Shape;500;p18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Truck Allotment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the sum of consignment volumes is greater than 500,  to a particular office, a truck is allotted and dispatched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01" name="Google Shape;501;p1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STATEMENT</a:t>
            </a:r>
            <a:endParaRPr/>
          </a:p>
        </p:txBody>
      </p:sp>
      <p:sp>
        <p:nvSpPr>
          <p:cNvPr id="507" name="Google Shape;507;p19"/>
          <p:cNvSpPr txBox="1"/>
          <p:nvPr>
            <p:ph idx="1" type="body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Manager Functions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be able to buy new trucks, if needed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be able to ask about any consignment.</a:t>
            </a:r>
            <a:endParaRPr/>
          </a:p>
        </p:txBody>
      </p:sp>
      <p:sp>
        <p:nvSpPr>
          <p:cNvPr id="508" name="Google Shape;508;p19"/>
          <p:cNvSpPr txBox="1"/>
          <p:nvPr>
            <p:ph idx="2" type="body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Manager Tools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be able to view truck usage and status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Viewing Average Waiting periods and Idle times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9"/>
          <p:cNvSpPr txBox="1"/>
          <p:nvPr>
            <p:ph idx="3" type="body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Employee Functions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Book a consignment from a customer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See and tell customer about the consignment details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OF THE ENTIRE </a:t>
            </a:r>
            <a:r>
              <a:rPr lang="en">
                <a:solidFill>
                  <a:schemeClr val="accent2"/>
                </a:solidFill>
              </a:rPr>
              <a:t>PROBLEM STATEMENT</a:t>
            </a:r>
            <a:endParaRPr/>
          </a:p>
        </p:txBody>
      </p:sp>
      <p:sp>
        <p:nvSpPr>
          <p:cNvPr id="516" name="Google Shape;516;p2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7" name="Google Shape;517;p20"/>
          <p:cNvGrpSpPr/>
          <p:nvPr/>
        </p:nvGrpSpPr>
        <p:grpSpPr>
          <a:xfrm>
            <a:off x="3299274" y="1607624"/>
            <a:ext cx="2545464" cy="2557567"/>
            <a:chOff x="1400175" y="1220787"/>
            <a:chExt cx="4473575" cy="4476750"/>
          </a:xfrm>
        </p:grpSpPr>
        <p:sp>
          <p:nvSpPr>
            <p:cNvPr id="518" name="Google Shape;518;p20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1" name="Google Shape;521;p20"/>
          <p:cNvGrpSpPr/>
          <p:nvPr/>
        </p:nvGrpSpPr>
        <p:grpSpPr>
          <a:xfrm>
            <a:off x="649853" y="1495747"/>
            <a:ext cx="336477" cy="840161"/>
            <a:chOff x="3386850" y="2264625"/>
            <a:chExt cx="203950" cy="509250"/>
          </a:xfrm>
        </p:grpSpPr>
        <p:sp>
          <p:nvSpPr>
            <p:cNvPr id="522" name="Google Shape;522;p20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4" name="Google Shape;524;p20"/>
          <p:cNvSpPr txBox="1"/>
          <p:nvPr>
            <p:ph idx="4294967295" type="body"/>
          </p:nvPr>
        </p:nvSpPr>
        <p:spPr>
          <a:xfrm>
            <a:off x="402138" y="2184450"/>
            <a:ext cx="8319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Customer</a:t>
            </a:r>
            <a:endParaRPr sz="1200"/>
          </a:p>
        </p:txBody>
      </p:sp>
      <p:sp>
        <p:nvSpPr>
          <p:cNvPr id="525" name="Google Shape;525;p20"/>
          <p:cNvSpPr txBox="1"/>
          <p:nvPr>
            <p:ph idx="4294967295" type="body"/>
          </p:nvPr>
        </p:nvSpPr>
        <p:spPr>
          <a:xfrm>
            <a:off x="1371525" y="1495750"/>
            <a:ext cx="1927800" cy="1127700"/>
          </a:xfrm>
          <a:prstGeom prst="rect">
            <a:avLst/>
          </a:prstGeom>
        </p:spPr>
        <p:txBody>
          <a:bodyPr anchorCtr="0" anchor="t" bIns="91425" lIns="91425" spcFirstLastPara="1" rIns="10727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Customer comes to office, and employee enters all the consignment details to book the delivery</a:t>
            </a:r>
            <a:endParaRPr sz="1200"/>
          </a:p>
        </p:txBody>
      </p:sp>
      <p:sp>
        <p:nvSpPr>
          <p:cNvPr id="526" name="Google Shape;526;p20"/>
          <p:cNvSpPr txBox="1"/>
          <p:nvPr>
            <p:ph idx="4294967295" type="body"/>
          </p:nvPr>
        </p:nvSpPr>
        <p:spPr>
          <a:xfrm>
            <a:off x="5844750" y="1607625"/>
            <a:ext cx="1927800" cy="1127700"/>
          </a:xfrm>
          <a:prstGeom prst="rect">
            <a:avLst/>
          </a:prstGeom>
        </p:spPr>
        <p:txBody>
          <a:bodyPr anchorCtr="0" anchor="t" bIns="91425" lIns="91425" spcFirstLastPara="1" rIns="10727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When sum of volumes of consignments to an office is greater than 500, a truck is </a:t>
            </a:r>
            <a:r>
              <a:rPr lang="en" sz="1200"/>
              <a:t>allotted</a:t>
            </a:r>
            <a:r>
              <a:rPr lang="en" sz="1200"/>
              <a:t> and dispatched</a:t>
            </a:r>
            <a:endParaRPr sz="1200"/>
          </a:p>
        </p:txBody>
      </p:sp>
      <p:sp>
        <p:nvSpPr>
          <p:cNvPr id="527" name="Google Shape;527;p20"/>
          <p:cNvSpPr txBox="1"/>
          <p:nvPr>
            <p:ph idx="4294967295" type="body"/>
          </p:nvPr>
        </p:nvSpPr>
        <p:spPr>
          <a:xfrm>
            <a:off x="5844750" y="3261900"/>
            <a:ext cx="1927800" cy="1127700"/>
          </a:xfrm>
          <a:prstGeom prst="rect">
            <a:avLst/>
          </a:prstGeom>
        </p:spPr>
        <p:txBody>
          <a:bodyPr anchorCtr="0" anchor="t" bIns="91425" lIns="91425" spcFirstLastPara="1" rIns="10727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On arrival of the truck, the receiver is given the consignment.</a:t>
            </a:r>
            <a:endParaRPr sz="1200"/>
          </a:p>
        </p:txBody>
      </p:sp>
      <p:sp>
        <p:nvSpPr>
          <p:cNvPr id="528" name="Google Shape;528;p20"/>
          <p:cNvSpPr txBox="1"/>
          <p:nvPr>
            <p:ph idx="4294967295" type="body"/>
          </p:nvPr>
        </p:nvSpPr>
        <p:spPr>
          <a:xfrm>
            <a:off x="1371525" y="3033300"/>
            <a:ext cx="1927800" cy="1127700"/>
          </a:xfrm>
          <a:prstGeom prst="rect">
            <a:avLst/>
          </a:prstGeom>
        </p:spPr>
        <p:txBody>
          <a:bodyPr anchorCtr="0" anchor="t" bIns="91425" lIns="91425" spcFirstLastPara="1" rIns="10727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At any point of time, a  manager can view statistics of consignments and trucks and take decisions</a:t>
            </a:r>
            <a:endParaRPr sz="1200"/>
          </a:p>
        </p:txBody>
      </p:sp>
      <p:grpSp>
        <p:nvGrpSpPr>
          <p:cNvPr id="529" name="Google Shape;529;p20"/>
          <p:cNvGrpSpPr/>
          <p:nvPr/>
        </p:nvGrpSpPr>
        <p:grpSpPr>
          <a:xfrm>
            <a:off x="8157678" y="3178922"/>
            <a:ext cx="336477" cy="840161"/>
            <a:chOff x="3386850" y="2264625"/>
            <a:chExt cx="203950" cy="509250"/>
          </a:xfrm>
        </p:grpSpPr>
        <p:sp>
          <p:nvSpPr>
            <p:cNvPr id="530" name="Google Shape;530;p20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20"/>
          <p:cNvSpPr txBox="1"/>
          <p:nvPr>
            <p:ph idx="4294967295" type="body"/>
          </p:nvPr>
        </p:nvSpPr>
        <p:spPr>
          <a:xfrm>
            <a:off x="7909963" y="3867625"/>
            <a:ext cx="8319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Receiver</a:t>
            </a:r>
            <a:endParaRPr sz="1200"/>
          </a:p>
        </p:txBody>
      </p:sp>
      <p:grpSp>
        <p:nvGrpSpPr>
          <p:cNvPr id="533" name="Google Shape;533;p20"/>
          <p:cNvGrpSpPr/>
          <p:nvPr/>
        </p:nvGrpSpPr>
        <p:grpSpPr>
          <a:xfrm>
            <a:off x="649853" y="3261897"/>
            <a:ext cx="336477" cy="840161"/>
            <a:chOff x="3386850" y="2264625"/>
            <a:chExt cx="203950" cy="509250"/>
          </a:xfrm>
        </p:grpSpPr>
        <p:sp>
          <p:nvSpPr>
            <p:cNvPr id="534" name="Google Shape;534;p20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6" name="Google Shape;536;p20"/>
          <p:cNvSpPr txBox="1"/>
          <p:nvPr>
            <p:ph idx="4294967295" type="body"/>
          </p:nvPr>
        </p:nvSpPr>
        <p:spPr>
          <a:xfrm>
            <a:off x="402138" y="3949650"/>
            <a:ext cx="8319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Manager</a:t>
            </a:r>
            <a:endParaRPr sz="1200"/>
          </a:p>
        </p:txBody>
      </p:sp>
      <p:pic>
        <p:nvPicPr>
          <p:cNvPr id="537" name="Google Shape;5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5448" y="1790998"/>
            <a:ext cx="760950" cy="76095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20"/>
          <p:cNvSpPr txBox="1"/>
          <p:nvPr>
            <p:ph idx="4294967295" type="body"/>
          </p:nvPr>
        </p:nvSpPr>
        <p:spPr>
          <a:xfrm>
            <a:off x="7909963" y="2297675"/>
            <a:ext cx="8319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Truck</a:t>
            </a:r>
            <a:endParaRPr sz="1200"/>
          </a:p>
        </p:txBody>
      </p:sp>
      <p:cxnSp>
        <p:nvCxnSpPr>
          <p:cNvPr id="539" name="Google Shape;539;p20"/>
          <p:cNvCxnSpPr>
            <a:endCxn id="528" idx="3"/>
          </p:cNvCxnSpPr>
          <p:nvPr/>
        </p:nvCxnSpPr>
        <p:spPr>
          <a:xfrm flipH="1">
            <a:off x="3299325" y="3175950"/>
            <a:ext cx="923700" cy="421200"/>
          </a:xfrm>
          <a:prstGeom prst="curvedConnector3">
            <a:avLst>
              <a:gd fmla="val 52328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chemeClr val="accent2"/>
                </a:solidFill>
              </a:rPr>
              <a:t>IMPORTANCE</a:t>
            </a:r>
            <a:r>
              <a:rPr lang="en"/>
              <a:t> OF OUR PROJECT</a:t>
            </a:r>
            <a:endParaRPr/>
          </a:p>
        </p:txBody>
      </p:sp>
      <p:sp>
        <p:nvSpPr>
          <p:cNvPr id="545" name="Google Shape;545;p21"/>
          <p:cNvSpPr txBox="1"/>
          <p:nvPr>
            <p:ph idx="1" type="body"/>
          </p:nvPr>
        </p:nvSpPr>
        <p:spPr>
          <a:xfrm>
            <a:off x="442975" y="1641300"/>
            <a:ext cx="2661600" cy="24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Transport industry largely works on informal methods and is highly disorganised. The number of consignments can also increase to large number, making it very difficult  to track using  non-computerised methods</a:t>
            </a:r>
            <a:endParaRPr sz="1600"/>
          </a:p>
        </p:txBody>
      </p:sp>
      <p:sp>
        <p:nvSpPr>
          <p:cNvPr id="546" name="Google Shape;546;p21"/>
          <p:cNvSpPr txBox="1"/>
          <p:nvPr>
            <p:ph idx="1" type="body"/>
          </p:nvPr>
        </p:nvSpPr>
        <p:spPr>
          <a:xfrm>
            <a:off x="6120725" y="1641300"/>
            <a:ext cx="2580300" cy="24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TransportX aims to standardise this informal sector, and have computerised records of all the transactions. This also helps the managers to make data-driven decisions and know the statistics related to the company.</a:t>
            </a:r>
            <a:endParaRPr sz="1600"/>
          </a:p>
        </p:txBody>
      </p:sp>
      <p:sp>
        <p:nvSpPr>
          <p:cNvPr id="547" name="Google Shape;547;p2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8" name="Google Shape;548;p21"/>
          <p:cNvSpPr/>
          <p:nvPr/>
        </p:nvSpPr>
        <p:spPr>
          <a:xfrm>
            <a:off x="3139650" y="1444200"/>
            <a:ext cx="2864700" cy="2864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346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9" name="Google Shape;5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425" y="2302063"/>
            <a:ext cx="2255151" cy="13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