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embeddedFontLst>
    <p:embeddedFont>
      <p:font typeface="Algerian" pitchFamily="82" charset="0"/>
      <p:regular r:id="rId16"/>
    </p:embeddedFont>
    <p:embeddedFont>
      <p:font typeface="Libre Franklin"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0IFcHFxie4Eg7dnBFcnG1fl9dC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133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262626"/>
            </a:gs>
            <a:gs pos="30000">
              <a:srgbClr val="2E2E2E"/>
            </a:gs>
            <a:gs pos="100000">
              <a:srgbClr val="7C7C7C"/>
            </a:gs>
          </a:gsLst>
          <a:lin ang="13000000" scaled="0"/>
        </a:gradFill>
        <a:effectLst/>
      </p:bgPr>
    </p:bg>
    <p:spTree>
      <p:nvGrpSpPr>
        <p:cNvPr id="1" name="Shape 13"/>
        <p:cNvGrpSpPr/>
        <p:nvPr/>
      </p:nvGrpSpPr>
      <p:grpSpPr>
        <a:xfrm>
          <a:off x="0" y="0"/>
          <a:ext cx="0" cy="0"/>
          <a:chOff x="0" y="0"/>
          <a:chExt cx="0" cy="0"/>
        </a:xfrm>
      </p:grpSpPr>
      <p:sp>
        <p:nvSpPr>
          <p:cNvPr id="14" name="Google Shape;14;p16"/>
          <p:cNvSpPr/>
          <p:nvPr/>
        </p:nvSpPr>
        <p:spPr>
          <a:xfrm>
            <a:off x="0" y="4752126"/>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 name="Google Shape;15;p16"/>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16"/>
          <p:cNvSpPr txBox="1">
            <a:spLocks noGrp="1"/>
          </p:cNvSpPr>
          <p:nvPr>
            <p:ph type="ctrTitle"/>
          </p:nvPr>
        </p:nvSpPr>
        <p:spPr>
          <a:xfrm>
            <a:off x="429064" y="3337560"/>
            <a:ext cx="6480048" cy="2301240"/>
          </a:xfrm>
          <a:prstGeom prst="rect">
            <a:avLst/>
          </a:prstGeom>
          <a:noFill/>
          <a:ln>
            <a:noFill/>
          </a:ln>
        </p:spPr>
        <p:txBody>
          <a:bodyPr spcFirstLastPara="1" wrap="square" lIns="45700" tIns="45700" rIns="45700" bIns="45700" anchor="t" anchorCtr="0">
            <a:normAutofit/>
          </a:bodyPr>
          <a:lstStyle>
            <a:lvl1pPr lvl="0" algn="r">
              <a:spcBef>
                <a:spcPts val="0"/>
              </a:spcBef>
              <a:spcAft>
                <a:spcPts val="0"/>
              </a:spcAft>
              <a:buClr>
                <a:srgbClr val="9FD4E6"/>
              </a:buClr>
              <a:buSzPts val="4600"/>
              <a:buFont typeface="Libre Franklin"/>
              <a:buNone/>
              <a:defRPr b="1"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33050" y="1544812"/>
            <a:ext cx="6480048" cy="1752600"/>
          </a:xfrm>
          <a:prstGeom prst="rect">
            <a:avLst/>
          </a:prstGeom>
          <a:noFill/>
          <a:ln>
            <a:noFill/>
          </a:ln>
        </p:spPr>
        <p:txBody>
          <a:bodyPr spcFirstLastPara="1" wrap="square" lIns="91425" tIns="0" rIns="45700" bIns="0" anchor="b" anchorCtr="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8" name="Google Shape;18;p16"/>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928019" y="129382"/>
            <a:ext cx="4525963" cy="74676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5"/>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rot="5400000">
            <a:off x="4732338" y="2171701"/>
            <a:ext cx="5851525" cy="20574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26"/>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7467600" cy="4525963"/>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17"/>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262626"/>
            </a:gs>
            <a:gs pos="30000">
              <a:srgbClr val="2E2E2E"/>
            </a:gs>
            <a:gs pos="100000">
              <a:srgbClr val="7C7C7C"/>
            </a:gs>
          </a:gsLst>
          <a:lin ang="13000000" scaled="0"/>
        </a:gradFill>
        <a:effectLst/>
      </p:bgPr>
    </p:bg>
    <p:spTree>
      <p:nvGrpSpPr>
        <p:cNvPr id="1" name="Shape 27"/>
        <p:cNvGrpSpPr/>
        <p:nvPr/>
      </p:nvGrpSpPr>
      <p:grpSpPr>
        <a:xfrm>
          <a:off x="0" y="0"/>
          <a:ext cx="0" cy="0"/>
          <a:chOff x="0" y="0"/>
          <a:chExt cx="0" cy="0"/>
        </a:xfrm>
      </p:grpSpPr>
      <p:sp>
        <p:nvSpPr>
          <p:cNvPr id="28" name="Google Shape;28;p18"/>
          <p:cNvSpPr/>
          <p:nvPr/>
        </p:nvSpPr>
        <p:spPr>
          <a:xfrm>
            <a:off x="0" y="4752126"/>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18"/>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18"/>
          <p:cNvSpPr txBox="1">
            <a:spLocks noGrp="1"/>
          </p:cNvSpPr>
          <p:nvPr>
            <p:ph type="title"/>
          </p:nvPr>
        </p:nvSpPr>
        <p:spPr>
          <a:xfrm>
            <a:off x="685800" y="3583837"/>
            <a:ext cx="6629400" cy="1826363"/>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rgbClr val="9FD4E6"/>
              </a:buClr>
              <a:buSzPts val="4200"/>
              <a:buFont typeface="Libre Franklin"/>
              <a:buNone/>
              <a:defRPr sz="4200" b="1"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685800" y="2485800"/>
            <a:ext cx="6629400" cy="1066688"/>
          </a:xfrm>
          <a:prstGeom prst="rect">
            <a:avLst/>
          </a:prstGeom>
          <a:noFill/>
          <a:ln>
            <a:noFill/>
          </a:ln>
        </p:spPr>
        <p:txBody>
          <a:bodyPr spcFirstLastPara="1" wrap="square" lIns="45700" tIns="0" rIns="45700" bIns="0" anchor="b" anchorCtr="0">
            <a:norm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360"/>
              <a:buNone/>
              <a:defRPr sz="1600">
                <a:solidFill>
                  <a:schemeClr val="lt1"/>
                </a:solidFill>
              </a:defRPr>
            </a:lvl3pPr>
            <a:lvl4pPr marL="1828800" lvl="3" indent="-228600" algn="l">
              <a:spcBef>
                <a:spcPts val="280"/>
              </a:spcBef>
              <a:spcAft>
                <a:spcPts val="0"/>
              </a:spcAft>
              <a:buSzPts val="126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18"/>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457200" y="1600200"/>
            <a:ext cx="3657600" cy="4525963"/>
          </a:xfrm>
          <a:prstGeom prst="rect">
            <a:avLst/>
          </a:prstGeom>
          <a:noFill/>
          <a:ln>
            <a:noFill/>
          </a:ln>
        </p:spPr>
        <p:txBody>
          <a:bodyPr spcFirstLastPara="1" wrap="square" lIns="91425" tIns="45700" rIns="91425" bIns="45700" anchor="t" anchorCtr="0">
            <a:norm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19"/>
          <p:cNvSpPr txBox="1">
            <a:spLocks noGrp="1"/>
          </p:cNvSpPr>
          <p:nvPr>
            <p:ph type="body" idx="2"/>
          </p:nvPr>
        </p:nvSpPr>
        <p:spPr>
          <a:xfrm>
            <a:off x="4267200" y="1600200"/>
            <a:ext cx="3657600" cy="4525963"/>
          </a:xfrm>
          <a:prstGeom prst="rect">
            <a:avLst/>
          </a:prstGeom>
          <a:noFill/>
          <a:ln>
            <a:noFill/>
          </a:ln>
        </p:spPr>
        <p:txBody>
          <a:bodyPr spcFirstLastPara="1" wrap="square" lIns="91425" tIns="45700" rIns="91425" bIns="45700" anchor="t" anchorCtr="0">
            <a:norm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19"/>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457200" y="273050"/>
            <a:ext cx="8229600"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457200" y="5486400"/>
            <a:ext cx="4040188" cy="838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20"/>
          <p:cNvSpPr txBox="1">
            <a:spLocks noGrp="1"/>
          </p:cNvSpPr>
          <p:nvPr>
            <p:ph type="body" idx="2"/>
          </p:nvPr>
        </p:nvSpPr>
        <p:spPr>
          <a:xfrm>
            <a:off x="4645025" y="5486400"/>
            <a:ext cx="4041775" cy="838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0"/>
          <p:cNvSpPr txBox="1">
            <a:spLocks noGrp="1"/>
          </p:cNvSpPr>
          <p:nvPr>
            <p:ph type="body" idx="3"/>
          </p:nvPr>
        </p:nvSpPr>
        <p:spPr>
          <a:xfrm>
            <a:off x="457200" y="1516912"/>
            <a:ext cx="4040188" cy="3941763"/>
          </a:xfrm>
          <a:prstGeom prst="rect">
            <a:avLst/>
          </a:prstGeom>
          <a:noFill/>
          <a:ln>
            <a:noFill/>
          </a:ln>
        </p:spPr>
        <p:txBody>
          <a:bodyPr spcFirstLastPara="1" wrap="square" lIns="91425" tIns="45700" rIns="91425" bIns="45700" anchor="t" anchorCtr="0">
            <a:norm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20"/>
          <p:cNvSpPr txBox="1">
            <a:spLocks noGrp="1"/>
          </p:cNvSpPr>
          <p:nvPr>
            <p:ph type="body" idx="4"/>
          </p:nvPr>
        </p:nvSpPr>
        <p:spPr>
          <a:xfrm>
            <a:off x="4645025" y="1516912"/>
            <a:ext cx="4041775" cy="3941763"/>
          </a:xfrm>
          <a:prstGeom prst="rect">
            <a:avLst/>
          </a:prstGeom>
          <a:noFill/>
          <a:ln>
            <a:noFill/>
          </a:ln>
        </p:spPr>
        <p:txBody>
          <a:bodyPr spcFirstLastPara="1" wrap="square" lIns="91425" tIns="45700" rIns="91425" bIns="45700" anchor="t" anchorCtr="0">
            <a:norm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20"/>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457200" y="274320"/>
            <a:ext cx="7470648" cy="1143000"/>
          </a:xfrm>
          <a:prstGeom prst="rect">
            <a:avLst/>
          </a:prstGeom>
          <a:noFill/>
          <a:ln>
            <a:noFill/>
          </a:ln>
        </p:spPr>
        <p:txBody>
          <a:bodyPr spcFirstLastPara="1" wrap="square" lIns="45700" tIns="45700" rIns="45700" bIns="45700" anchor="ctr" anchorCtr="0">
            <a:normAutofit/>
          </a:bodyPr>
          <a:lstStyle>
            <a:lvl1pPr lvl="0" algn="l">
              <a:spcBef>
                <a:spcPts val="0"/>
              </a:spcBef>
              <a:spcAft>
                <a:spcPts val="0"/>
              </a:spcAft>
              <a:buClr>
                <a:schemeClr val="lt1"/>
              </a:buClr>
              <a:buSzPts val="4600"/>
              <a:buFont typeface="Libre Franklin"/>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1"/>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5" name="Google Shape;55;p21"/>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2"/>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3"/>
          <p:cNvSpPr txBox="1">
            <a:spLocks noGrp="1"/>
          </p:cNvSpPr>
          <p:nvPr>
            <p:ph type="title"/>
          </p:nvPr>
        </p:nvSpPr>
        <p:spPr>
          <a:xfrm>
            <a:off x="457200" y="1185528"/>
            <a:ext cx="3200400" cy="730250"/>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chemeClr val="accent1"/>
              </a:buClr>
              <a:buSzPts val="1800"/>
              <a:buFont typeface="Libre Franklin"/>
              <a:buNone/>
              <a:defRPr sz="18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3"/>
          <p:cNvSpPr txBox="1">
            <a:spLocks noGrp="1"/>
          </p:cNvSpPr>
          <p:nvPr>
            <p:ph type="body" idx="1"/>
          </p:nvPr>
        </p:nvSpPr>
        <p:spPr>
          <a:xfrm>
            <a:off x="457200" y="214424"/>
            <a:ext cx="2743200" cy="914400"/>
          </a:xfrm>
          <a:prstGeom prst="rect">
            <a:avLst/>
          </a:prstGeom>
          <a:noFill/>
          <a:ln>
            <a:noFill/>
          </a:ln>
        </p:spPr>
        <p:txBody>
          <a:bodyPr spcFirstLastPara="1" wrap="square" lIns="45700" tIns="0" rIns="45700" bIns="0" anchor="b" anchorCtr="0">
            <a:norm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23"/>
          <p:cNvSpPr txBox="1">
            <a:spLocks noGrp="1"/>
          </p:cNvSpPr>
          <p:nvPr>
            <p:ph type="body" idx="2"/>
          </p:nvPr>
        </p:nvSpPr>
        <p:spPr>
          <a:xfrm>
            <a:off x="457200" y="1981200"/>
            <a:ext cx="7086600" cy="3810000"/>
          </a:xfrm>
          <a:prstGeom prst="rect">
            <a:avLst/>
          </a:prstGeom>
          <a:noFill/>
          <a:ln>
            <a:noFill/>
          </a:ln>
        </p:spPr>
        <p:txBody>
          <a:bodyPr spcFirstLastPara="1" wrap="square" lIns="91425" tIns="45700" rIns="91425" bIns="45700" anchor="t" anchorCtr="0">
            <a:norm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47344" algn="l">
              <a:spcBef>
                <a:spcPts val="440"/>
              </a:spcBef>
              <a:spcAft>
                <a:spcPts val="0"/>
              </a:spcAft>
              <a:buSzPts val="1870"/>
              <a:buChar char="○"/>
              <a:defRPr sz="2200"/>
            </a:lvl3pPr>
            <a:lvl4pPr marL="1828800" lvl="3" indent="-342900" algn="l">
              <a:spcBef>
                <a:spcPts val="400"/>
              </a:spcBef>
              <a:spcAft>
                <a:spcPts val="0"/>
              </a:spcAft>
              <a:buSzPts val="1800"/>
              <a:buChar char="⚫"/>
              <a:defRPr sz="2000"/>
            </a:lvl4pPr>
            <a:lvl5pPr marL="2286000" lvl="4" indent="-355600" algn="l">
              <a:spcBef>
                <a:spcPts val="400"/>
              </a:spcBef>
              <a:spcAft>
                <a:spcPts val="0"/>
              </a:spcAft>
              <a:buSzPts val="2000"/>
              <a:buChar char="-"/>
              <a:defRPr sz="20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23"/>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8156448"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5556732" y="1705709"/>
            <a:ext cx="3053868" cy="1253808"/>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accent1"/>
              </a:buClr>
              <a:buSzPts val="2200"/>
              <a:buFont typeface="Libre Franklin"/>
              <a:buNone/>
              <a:defRPr sz="2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a:spLocks noGrp="1"/>
          </p:cNvSpPr>
          <p:nvPr>
            <p:ph type="pic" idx="2"/>
          </p:nvPr>
        </p:nvSpPr>
        <p:spPr>
          <a:xfrm>
            <a:off x="1065628" y="1019907"/>
            <a:ext cx="4114800" cy="4114800"/>
          </a:xfrm>
          <a:prstGeom prst="ellipse">
            <a:avLst/>
          </a:prstGeom>
          <a:solidFill>
            <a:srgbClr val="2B2B2B"/>
          </a:solidFill>
          <a:ln w="50800" cap="flat" cmpd="sng">
            <a:solidFill>
              <a:schemeClr val="dk2"/>
            </a:solidFill>
            <a:prstDash val="solid"/>
            <a:miter lim="800000"/>
            <a:headEnd type="none" w="sm" len="sm"/>
            <a:tailEnd type="none" w="sm" len="sm"/>
          </a:ln>
          <a:effectLst>
            <a:outerShdw blurRad="152000" dist="345000" dir="5400000" sx="-80000" sy="-18000" rotWithShape="0">
              <a:srgbClr val="000000">
                <a:alpha val="24705"/>
              </a:srgbClr>
            </a:outerShdw>
          </a:effectLst>
        </p:spPr>
      </p:sp>
      <p:sp>
        <p:nvSpPr>
          <p:cNvPr id="70" name="Google Shape;70;p24"/>
          <p:cNvSpPr txBox="1">
            <a:spLocks noGrp="1"/>
          </p:cNvSpPr>
          <p:nvPr>
            <p:ph type="body" idx="1"/>
          </p:nvPr>
        </p:nvSpPr>
        <p:spPr>
          <a:xfrm>
            <a:off x="5556734" y="2998765"/>
            <a:ext cx="3053866" cy="2663482"/>
          </a:xfrm>
          <a:prstGeom prst="rect">
            <a:avLst/>
          </a:prstGeom>
          <a:noFill/>
          <a:ln>
            <a:noFill/>
          </a:ln>
        </p:spPr>
        <p:txBody>
          <a:bodyPr spcFirstLastPara="1" wrap="square" lIns="45700" tIns="45700" rIns="45700" bIns="45700" anchor="t" anchorCtr="0">
            <a:normAutofit/>
          </a:bodyPr>
          <a:lstStyle>
            <a:lvl1pPr marL="457200" lvl="0" indent="-228600" algn="l">
              <a:spcBef>
                <a:spcPts val="240"/>
              </a:spcBef>
              <a:spcAft>
                <a:spcPts val="0"/>
              </a:spcAft>
              <a:buSzPts val="960"/>
              <a:buFont typeface="Arial"/>
              <a:buNone/>
              <a:defRPr sz="1200"/>
            </a:lvl1pPr>
            <a:lvl2pPr marL="914400" lvl="1" indent="-228600" algn="l">
              <a:spcBef>
                <a:spcPts val="240"/>
              </a:spcBef>
              <a:spcAft>
                <a:spcPts val="0"/>
              </a:spcAft>
              <a:buSzPts val="1080"/>
              <a:buFont typeface="Arial"/>
              <a:buNone/>
              <a:defRPr sz="1200"/>
            </a:lvl2pPr>
            <a:lvl3pPr marL="1371600" lvl="2" indent="-228600" algn="l">
              <a:spcBef>
                <a:spcPts val="200"/>
              </a:spcBef>
              <a:spcAft>
                <a:spcPts val="0"/>
              </a:spcAft>
              <a:buSzPts val="850"/>
              <a:buFont typeface="Arial"/>
              <a:buNone/>
              <a:defRPr sz="1000"/>
            </a:lvl3pPr>
            <a:lvl4pPr marL="1828800" lvl="3" indent="-228600" algn="l">
              <a:spcBef>
                <a:spcPts val="180"/>
              </a:spcBef>
              <a:spcAft>
                <a:spcPts val="0"/>
              </a:spcAft>
              <a:buSzPts val="810"/>
              <a:buFont typeface="Arial"/>
              <a:buNone/>
              <a:defRPr sz="900"/>
            </a:lvl4pPr>
            <a:lvl5pPr marL="2286000" lvl="4" indent="-228600" algn="l">
              <a:spcBef>
                <a:spcPts val="180"/>
              </a:spcBef>
              <a:spcAft>
                <a:spcPts val="0"/>
              </a:spcAft>
              <a:buSzPts val="900"/>
              <a:buFont typeface="Arial"/>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24"/>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5"/>
          <p:cNvSpPr/>
          <p:nvPr/>
        </p:nvSpPr>
        <p:spPr>
          <a:xfrm>
            <a:off x="0" y="4752126"/>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 name="Google Shape;7;p15"/>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 name="Google Shape;8;p15"/>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lvl1pPr marR="0" lvl="0" algn="l" rtl="0">
              <a:spcBef>
                <a:spcPts val="0"/>
              </a:spcBef>
              <a:spcAft>
                <a:spcPts val="0"/>
              </a:spcAft>
              <a:buClr>
                <a:schemeClr val="lt1"/>
              </a:buClr>
              <a:buSzPts val="4600"/>
              <a:buFont typeface="Libre Franklin"/>
              <a:buNone/>
              <a:defRPr sz="4600" b="0" i="0" u="none" strike="noStrike" cap="non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5"/>
          <p:cNvSpPr txBox="1">
            <a:spLocks noGrp="1"/>
          </p:cNvSpPr>
          <p:nvPr>
            <p:ph type="body" idx="1"/>
          </p:nvPr>
        </p:nvSpPr>
        <p:spPr>
          <a:xfrm>
            <a:off x="457200" y="1600200"/>
            <a:ext cx="7467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chemeClr val="accent3"/>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accent4"/>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0" name="Google Shape;10;p15"/>
          <p:cNvSpPr txBox="1">
            <a:spLocks noGrp="1"/>
          </p:cNvSpPr>
          <p:nvPr>
            <p:ph type="dt" idx="10"/>
          </p:nvPr>
        </p:nvSpPr>
        <p:spPr>
          <a:xfrm>
            <a:off x="457200" y="6422064"/>
            <a:ext cx="2133600" cy="365125"/>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a:solidFill>
                  <a:srgbClr val="9A999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 name="Google Shape;11;p15"/>
          <p:cNvSpPr txBox="1">
            <a:spLocks noGrp="1"/>
          </p:cNvSpPr>
          <p:nvPr>
            <p:ph type="ftr" idx="11"/>
          </p:nvPr>
        </p:nvSpPr>
        <p:spPr>
          <a:xfrm>
            <a:off x="3124200" y="6422064"/>
            <a:ext cx="2895600" cy="365125"/>
          </a:xfrm>
          <a:prstGeom prst="rect">
            <a:avLst/>
          </a:prstGeom>
          <a:noFill/>
          <a:ln>
            <a:noFill/>
          </a:ln>
        </p:spPr>
        <p:txBody>
          <a:bodyPr spcFirstLastPara="1" wrap="square" lIns="0" tIns="45700" rIns="0" bIns="0" anchor="b" anchorCtr="0">
            <a:noAutofit/>
          </a:bodyPr>
          <a:lstStyle>
            <a:lvl1pPr marR="0" lvl="0" algn="ctr" rtl="0">
              <a:spcBef>
                <a:spcPts val="0"/>
              </a:spcBef>
              <a:spcAft>
                <a:spcPts val="0"/>
              </a:spcAft>
              <a:buSzPts val="1400"/>
              <a:buNone/>
              <a:defRPr sz="1000">
                <a:solidFill>
                  <a:srgbClr val="9A999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5"/>
          <p:cNvSpPr txBox="1">
            <a:spLocks noGrp="1"/>
          </p:cNvSpPr>
          <p:nvPr>
            <p:ph type="sldNum" idx="12"/>
          </p:nvPr>
        </p:nvSpPr>
        <p:spPr>
          <a:xfrm>
            <a:off x="8153400" y="6422064"/>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000" b="0" u="none">
                <a:solidFill>
                  <a:srgbClr val="9A9997"/>
                </a:solidFill>
                <a:latin typeface="Arial"/>
                <a:ea typeface="Arial"/>
                <a:cs typeface="Arial"/>
                <a:sym typeface="Arial"/>
              </a:defRPr>
            </a:lvl1pPr>
            <a:lvl2pPr marL="0" marR="0" lvl="1" indent="0" algn="r" rtl="0">
              <a:spcBef>
                <a:spcPts val="0"/>
              </a:spcBef>
              <a:buNone/>
              <a:defRPr sz="1000" b="0" u="none">
                <a:solidFill>
                  <a:srgbClr val="9A9997"/>
                </a:solidFill>
                <a:latin typeface="Arial"/>
                <a:ea typeface="Arial"/>
                <a:cs typeface="Arial"/>
                <a:sym typeface="Arial"/>
              </a:defRPr>
            </a:lvl2pPr>
            <a:lvl3pPr marL="0" marR="0" lvl="2" indent="0" algn="r" rtl="0">
              <a:spcBef>
                <a:spcPts val="0"/>
              </a:spcBef>
              <a:buNone/>
              <a:defRPr sz="1000" b="0" u="none">
                <a:solidFill>
                  <a:srgbClr val="9A9997"/>
                </a:solidFill>
                <a:latin typeface="Arial"/>
                <a:ea typeface="Arial"/>
                <a:cs typeface="Arial"/>
                <a:sym typeface="Arial"/>
              </a:defRPr>
            </a:lvl3pPr>
            <a:lvl4pPr marL="0" marR="0" lvl="3" indent="0" algn="r" rtl="0">
              <a:spcBef>
                <a:spcPts val="0"/>
              </a:spcBef>
              <a:buNone/>
              <a:defRPr sz="1000" b="0" u="none">
                <a:solidFill>
                  <a:srgbClr val="9A9997"/>
                </a:solidFill>
                <a:latin typeface="Arial"/>
                <a:ea typeface="Arial"/>
                <a:cs typeface="Arial"/>
                <a:sym typeface="Arial"/>
              </a:defRPr>
            </a:lvl4pPr>
            <a:lvl5pPr marL="0" marR="0" lvl="4" indent="0" algn="r" rtl="0">
              <a:spcBef>
                <a:spcPts val="0"/>
              </a:spcBef>
              <a:buNone/>
              <a:defRPr sz="1000" b="0" u="none">
                <a:solidFill>
                  <a:srgbClr val="9A9997"/>
                </a:solidFill>
                <a:latin typeface="Arial"/>
                <a:ea typeface="Arial"/>
                <a:cs typeface="Arial"/>
                <a:sym typeface="Arial"/>
              </a:defRPr>
            </a:lvl5pPr>
            <a:lvl6pPr marL="0" marR="0" lvl="5" indent="0" algn="r" rtl="0">
              <a:spcBef>
                <a:spcPts val="0"/>
              </a:spcBef>
              <a:buNone/>
              <a:defRPr sz="1000" b="0" u="none">
                <a:solidFill>
                  <a:srgbClr val="9A9997"/>
                </a:solidFill>
                <a:latin typeface="Arial"/>
                <a:ea typeface="Arial"/>
                <a:cs typeface="Arial"/>
                <a:sym typeface="Arial"/>
              </a:defRPr>
            </a:lvl6pPr>
            <a:lvl7pPr marL="0" marR="0" lvl="6" indent="0" algn="r" rtl="0">
              <a:spcBef>
                <a:spcPts val="0"/>
              </a:spcBef>
              <a:buNone/>
              <a:defRPr sz="1000" b="0" u="none">
                <a:solidFill>
                  <a:srgbClr val="9A9997"/>
                </a:solidFill>
                <a:latin typeface="Arial"/>
                <a:ea typeface="Arial"/>
                <a:cs typeface="Arial"/>
                <a:sym typeface="Arial"/>
              </a:defRPr>
            </a:lvl7pPr>
            <a:lvl8pPr marL="0" marR="0" lvl="7" indent="0" algn="r" rtl="0">
              <a:spcBef>
                <a:spcPts val="0"/>
              </a:spcBef>
              <a:buNone/>
              <a:defRPr sz="1000" b="0" u="none">
                <a:solidFill>
                  <a:srgbClr val="9A9997"/>
                </a:solidFill>
                <a:latin typeface="Arial"/>
                <a:ea typeface="Arial"/>
                <a:cs typeface="Arial"/>
                <a:sym typeface="Arial"/>
              </a:defRPr>
            </a:lvl8pPr>
            <a:lvl9pPr marL="0" marR="0" lvl="8" indent="0" algn="r" rtl="0">
              <a:spcBef>
                <a:spcPts val="0"/>
              </a:spcBef>
              <a:buNone/>
              <a:defRPr sz="1000" b="0" u="none">
                <a:solidFill>
                  <a:srgbClr val="9A99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92026" y="404664"/>
            <a:ext cx="7772400" cy="2160240"/>
          </a:xfrm>
          <a:prstGeom prst="rect">
            <a:avLst/>
          </a:prstGeom>
          <a:noFill/>
          <a:ln>
            <a:noFill/>
          </a:ln>
        </p:spPr>
        <p:txBody>
          <a:bodyPr spcFirstLastPara="1" wrap="square" lIns="45700" tIns="45700" rIns="45700" bIns="45700" anchor="t" anchorCtr="0">
            <a:normAutofit/>
          </a:bodyPr>
          <a:lstStyle/>
          <a:p>
            <a:pPr marL="0" lvl="0" indent="0" algn="ctr" rtl="0">
              <a:spcBef>
                <a:spcPts val="0"/>
              </a:spcBef>
              <a:spcAft>
                <a:spcPts val="0"/>
              </a:spcAft>
              <a:buClr>
                <a:srgbClr val="9FD4E6"/>
              </a:buClr>
              <a:buSzPts val="4600"/>
              <a:buFont typeface="Algerian"/>
              <a:buNone/>
            </a:pPr>
            <a:r>
              <a:rPr lang="en-US" b="1">
                <a:latin typeface="Algerian"/>
                <a:ea typeface="Algerian"/>
                <a:cs typeface="Algerian"/>
                <a:sym typeface="Algerian"/>
              </a:rPr>
              <a:t>BUSINESS INTELLIGANCE</a:t>
            </a:r>
            <a:endParaRPr b="1">
              <a:latin typeface="Algerian"/>
              <a:ea typeface="Algerian"/>
              <a:cs typeface="Algerian"/>
              <a:sym typeface="Algerian"/>
            </a:endParaRPr>
          </a:p>
        </p:txBody>
      </p:sp>
      <p:pic>
        <p:nvPicPr>
          <p:cNvPr id="91" name="Google Shape;91;p1"/>
          <p:cNvPicPr preferRelativeResize="0"/>
          <p:nvPr/>
        </p:nvPicPr>
        <p:blipFill rotWithShape="1">
          <a:blip r:embed="rId3">
            <a:alphaModFix/>
          </a:blip>
          <a:srcRect/>
          <a:stretch/>
        </p:blipFill>
        <p:spPr>
          <a:xfrm>
            <a:off x="-12452" y="267287"/>
            <a:ext cx="9156452" cy="6858000"/>
          </a:xfrm>
          <a:prstGeom prst="rect">
            <a:avLst/>
          </a:prstGeom>
          <a:noFill/>
          <a:ln>
            <a:noFill/>
          </a:ln>
        </p:spPr>
      </p:pic>
      <p:sp>
        <p:nvSpPr>
          <p:cNvPr id="92" name="Google Shape;92;p1"/>
          <p:cNvSpPr/>
          <p:nvPr/>
        </p:nvSpPr>
        <p:spPr>
          <a:xfrm>
            <a:off x="5903640" y="6211669"/>
            <a:ext cx="324036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lt1"/>
                </a:solidFill>
                <a:latin typeface="Algerian"/>
                <a:ea typeface="Algerian"/>
                <a:cs typeface="Algerian"/>
                <a:sym typeface="Algerian"/>
              </a:rPr>
              <a:t>Presented By</a:t>
            </a:r>
            <a:endParaRPr/>
          </a:p>
          <a:p>
            <a:pPr marL="0" marR="0" lvl="0" indent="0" algn="ctr" rtl="0">
              <a:spcBef>
                <a:spcPts val="0"/>
              </a:spcBef>
              <a:spcAft>
                <a:spcPts val="0"/>
              </a:spcAft>
              <a:buNone/>
            </a:pPr>
            <a:r>
              <a:rPr lang="en-US" sz="1800" b="1" dirty="0" err="1">
                <a:solidFill>
                  <a:schemeClr val="lt1"/>
                </a:solidFill>
                <a:latin typeface="Algerian"/>
                <a:ea typeface="Algerian"/>
                <a:cs typeface="Algerian"/>
                <a:sym typeface="Algerian"/>
              </a:rPr>
              <a:t>Aniruddha</a:t>
            </a:r>
            <a:r>
              <a:rPr lang="en-US" sz="1800" b="1" dirty="0">
                <a:solidFill>
                  <a:schemeClr val="lt1"/>
                </a:solidFill>
                <a:latin typeface="Algerian"/>
                <a:ea typeface="Algerian"/>
                <a:cs typeface="Algerian"/>
                <a:sym typeface="Algerian"/>
              </a:rPr>
              <a:t> </a:t>
            </a:r>
            <a:r>
              <a:rPr lang="en-US" sz="1800" b="1" dirty="0" err="1">
                <a:solidFill>
                  <a:schemeClr val="lt1"/>
                </a:solidFill>
                <a:latin typeface="Algerian"/>
                <a:ea typeface="Algerian"/>
                <a:cs typeface="Algerian"/>
                <a:sym typeface="Algerian"/>
              </a:rPr>
              <a:t>Deshmukh</a:t>
            </a:r>
            <a:endParaRPr sz="1800" b="1">
              <a:solidFill>
                <a:schemeClr val="lt1"/>
              </a:solidFill>
              <a:latin typeface="Algerian"/>
              <a:ea typeface="Algerian"/>
              <a:cs typeface="Algerian"/>
              <a:sym typeface="Algerian"/>
            </a:endParaRPr>
          </a:p>
        </p:txBody>
      </p:sp>
      <p:sp>
        <p:nvSpPr>
          <p:cNvPr id="5" name="TextBox 4"/>
          <p:cNvSpPr txBox="1"/>
          <p:nvPr/>
        </p:nvSpPr>
        <p:spPr>
          <a:xfrm>
            <a:off x="4459458" y="5458264"/>
            <a:ext cx="4684542" cy="400110"/>
          </a:xfrm>
          <a:prstGeom prst="rect">
            <a:avLst/>
          </a:prstGeom>
          <a:noFill/>
        </p:spPr>
        <p:txBody>
          <a:bodyPr wrap="square" rtlCol="0">
            <a:spAutoFit/>
          </a:bodyPr>
          <a:lstStyle/>
          <a:p>
            <a:r>
              <a:rPr lang="en-US" sz="2000" dirty="0" smtClean="0">
                <a:solidFill>
                  <a:schemeClr val="bg1"/>
                </a:solidFill>
              </a:rPr>
              <a:t>MICROSOFT POWER BI PROJECT</a:t>
            </a:r>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fontScale="90000"/>
          </a:bodyPr>
          <a:lstStyle/>
          <a:p>
            <a:pPr marL="0" lvl="0" indent="0" algn="ctr" rtl="0">
              <a:spcBef>
                <a:spcPts val="0"/>
              </a:spcBef>
              <a:spcAft>
                <a:spcPts val="0"/>
              </a:spcAft>
              <a:buClr>
                <a:schemeClr val="lt1"/>
              </a:buClr>
              <a:buSzPct val="100000"/>
              <a:buFont typeface="Arial"/>
              <a:buNone/>
            </a:pPr>
            <a:r>
              <a:rPr lang="en-US" sz="4900" b="1">
                <a:latin typeface="Arial"/>
                <a:ea typeface="Arial"/>
                <a:cs typeface="Arial"/>
                <a:sym typeface="Arial"/>
              </a:rPr>
              <a:t>Challenges of BI</a:t>
            </a:r>
            <a:r>
              <a:rPr lang="en-US"/>
              <a:t/>
            </a:r>
            <a:br>
              <a:rPr lang="en-US"/>
            </a:br>
            <a:endParaRPr/>
          </a:p>
        </p:txBody>
      </p:sp>
      <p:sp>
        <p:nvSpPr>
          <p:cNvPr id="153" name="Google Shape;153;p11"/>
          <p:cNvSpPr txBox="1">
            <a:spLocks noGrp="1"/>
          </p:cNvSpPr>
          <p:nvPr>
            <p:ph type="body" idx="1"/>
          </p:nvPr>
        </p:nvSpPr>
        <p:spPr>
          <a:xfrm>
            <a:off x="107504" y="1340768"/>
            <a:ext cx="8928992" cy="5256584"/>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a:t>Lack of BI Strategy.</a:t>
            </a:r>
            <a:endParaRPr sz="2400"/>
          </a:p>
          <a:p>
            <a:pPr marL="420624" lvl="0" indent="-384047" algn="l" rtl="0">
              <a:spcBef>
                <a:spcPts val="480"/>
              </a:spcBef>
              <a:spcAft>
                <a:spcPts val="0"/>
              </a:spcAft>
              <a:buSzPts val="1920"/>
              <a:buChar char="⦿"/>
            </a:pPr>
            <a:r>
              <a:rPr lang="en-US" sz="2400"/>
              <a:t>Lack of Training &amp; Execution. </a:t>
            </a:r>
            <a:endParaRPr/>
          </a:p>
          <a:p>
            <a:pPr marL="420624" lvl="0" indent="-384047" algn="l" rtl="0">
              <a:spcBef>
                <a:spcPts val="480"/>
              </a:spcBef>
              <a:spcAft>
                <a:spcPts val="0"/>
              </a:spcAft>
              <a:buSzPts val="1920"/>
              <a:buChar char="⦿"/>
            </a:pPr>
            <a:r>
              <a:rPr lang="en-US" sz="2400"/>
              <a:t>Rapidly growing volume of data.</a:t>
            </a:r>
            <a:endParaRPr/>
          </a:p>
          <a:p>
            <a:pPr marL="420624" lvl="0" indent="-384047" algn="l" rtl="0">
              <a:spcBef>
                <a:spcPts val="480"/>
              </a:spcBef>
              <a:spcAft>
                <a:spcPts val="0"/>
              </a:spcAft>
              <a:buSzPts val="1920"/>
              <a:buChar char="⦿"/>
            </a:pPr>
            <a:r>
              <a:rPr lang="en-US" sz="2400"/>
              <a:t>Rapidly changing technology.</a:t>
            </a:r>
            <a:endParaRPr sz="2400"/>
          </a:p>
          <a:p>
            <a:pPr marL="420624" lvl="0" indent="-384047" algn="l" rtl="0">
              <a:spcBef>
                <a:spcPts val="480"/>
              </a:spcBef>
              <a:spcAft>
                <a:spcPts val="0"/>
              </a:spcAft>
              <a:buSzPts val="1920"/>
              <a:buChar char="⦿"/>
            </a:pPr>
            <a:r>
              <a:rPr lang="en-US" sz="2400"/>
              <a:t>Business Intelligence with unstructured data. </a:t>
            </a:r>
            <a:endParaRPr sz="2400"/>
          </a:p>
          <a:p>
            <a:pPr marL="420624" lvl="0" indent="-384047" algn="l" rtl="0">
              <a:spcBef>
                <a:spcPts val="480"/>
              </a:spcBef>
              <a:spcAft>
                <a:spcPts val="0"/>
              </a:spcAft>
              <a:buSzPts val="1920"/>
              <a:buChar char="⦿"/>
            </a:pPr>
            <a:r>
              <a:rPr lang="en-US" sz="2400"/>
              <a:t>Need of specialization knowledge  and  training</a:t>
            </a:r>
            <a:endParaRPr sz="2400"/>
          </a:p>
          <a:p>
            <a:pPr marL="420624" lvl="0" indent="-384047" algn="l" rtl="0">
              <a:spcBef>
                <a:spcPts val="480"/>
              </a:spcBef>
              <a:spcAft>
                <a:spcPts val="0"/>
              </a:spcAft>
              <a:buSzPts val="1920"/>
              <a:buChar char="⦿"/>
            </a:pPr>
            <a:r>
              <a:rPr lang="en-US" sz="2400"/>
              <a:t>Installation and Deployment.</a:t>
            </a:r>
            <a:endParaRPr sz="2400"/>
          </a:p>
          <a:p>
            <a:pPr marL="420624" lvl="0" indent="-231647" algn="l" rtl="0">
              <a:spcBef>
                <a:spcPts val="600"/>
              </a:spcBef>
              <a:spcAft>
                <a:spcPts val="0"/>
              </a:spcAft>
              <a:buSzPts val="2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body" idx="1"/>
          </p:nvPr>
        </p:nvSpPr>
        <p:spPr>
          <a:xfrm>
            <a:off x="0" y="1484784"/>
            <a:ext cx="9144000" cy="504056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SzPct val="79999"/>
              <a:buNone/>
            </a:pPr>
            <a:endParaRPr sz="2600"/>
          </a:p>
          <a:p>
            <a:pPr marL="420624" lvl="0" indent="-384047" algn="l" rtl="0">
              <a:spcBef>
                <a:spcPts val="481"/>
              </a:spcBef>
              <a:spcAft>
                <a:spcPts val="0"/>
              </a:spcAft>
              <a:buSzPct val="79999"/>
              <a:buChar char="⦿"/>
            </a:pPr>
            <a:r>
              <a:rPr lang="en-US" sz="2600"/>
              <a:t>Quick and accurate reporting.</a:t>
            </a:r>
            <a:endParaRPr sz="2600"/>
          </a:p>
          <a:p>
            <a:pPr marL="420624" lvl="0" indent="-384047" algn="l" rtl="0">
              <a:spcBef>
                <a:spcPts val="481"/>
              </a:spcBef>
              <a:spcAft>
                <a:spcPts val="0"/>
              </a:spcAft>
              <a:buSzPct val="79999"/>
              <a:buChar char="⦿"/>
            </a:pPr>
            <a:r>
              <a:rPr lang="en-US" sz="2600"/>
              <a:t>Delivering business insights that add value to the businesses.</a:t>
            </a:r>
            <a:endParaRPr sz="2600"/>
          </a:p>
          <a:p>
            <a:pPr marL="420624" lvl="0" indent="-384047" algn="l" rtl="0">
              <a:spcBef>
                <a:spcPts val="481"/>
              </a:spcBef>
              <a:spcAft>
                <a:spcPts val="0"/>
              </a:spcAft>
              <a:buSzPct val="79999"/>
              <a:buChar char="⦿"/>
            </a:pPr>
            <a:r>
              <a:rPr lang="en-US" sz="2600"/>
              <a:t>Improving data quality.</a:t>
            </a:r>
            <a:endParaRPr sz="2600"/>
          </a:p>
          <a:p>
            <a:pPr marL="420624" lvl="0" indent="-384047" algn="l" rtl="0">
              <a:spcBef>
                <a:spcPts val="481"/>
              </a:spcBef>
              <a:spcAft>
                <a:spcPts val="0"/>
              </a:spcAft>
              <a:buSzPct val="79999"/>
              <a:buChar char="⦿"/>
            </a:pPr>
            <a:r>
              <a:rPr lang="en-US" sz="2600"/>
              <a:t>Enhancing operational data efficiency.</a:t>
            </a:r>
            <a:endParaRPr sz="2600"/>
          </a:p>
          <a:p>
            <a:pPr marL="420624" lvl="0" indent="-384047" algn="l" rtl="0">
              <a:spcBef>
                <a:spcPts val="481"/>
              </a:spcBef>
              <a:spcAft>
                <a:spcPts val="0"/>
              </a:spcAft>
              <a:buSzPct val="79999"/>
              <a:buChar char="⦿"/>
            </a:pPr>
            <a:r>
              <a:rPr lang="en-US" sz="2600"/>
              <a:t>Achieving customer satisfaction.</a:t>
            </a:r>
            <a:endParaRPr sz="2600"/>
          </a:p>
          <a:p>
            <a:pPr marL="420624" lvl="0" indent="-384047" algn="l" rtl="0">
              <a:spcBef>
                <a:spcPts val="481"/>
              </a:spcBef>
              <a:spcAft>
                <a:spcPts val="0"/>
              </a:spcAft>
              <a:buSzPct val="79999"/>
              <a:buChar char="⦿"/>
            </a:pPr>
            <a:r>
              <a:rPr lang="en-US" sz="2600"/>
              <a:t>Understanding market trends and improving decision making process.</a:t>
            </a:r>
            <a:endParaRPr sz="2600"/>
          </a:p>
          <a:p>
            <a:pPr marL="420624" lvl="0" indent="-384047" algn="l" rtl="0">
              <a:spcBef>
                <a:spcPts val="481"/>
              </a:spcBef>
              <a:spcAft>
                <a:spcPts val="0"/>
              </a:spcAft>
              <a:buSzPct val="79999"/>
              <a:buChar char="⦿"/>
            </a:pPr>
            <a:r>
              <a:rPr lang="en-US" sz="2600"/>
              <a:t>Lower margins and increasing business revenues.</a:t>
            </a:r>
            <a:endParaRPr sz="2600"/>
          </a:p>
          <a:p>
            <a:pPr marL="0" lvl="0" indent="0" algn="l" rtl="0">
              <a:spcBef>
                <a:spcPts val="555"/>
              </a:spcBef>
              <a:spcAft>
                <a:spcPts val="0"/>
              </a:spcAft>
              <a:buSzPct val="80000"/>
              <a:buNone/>
            </a:pPr>
            <a:r>
              <a:rPr lang="en-US"/>
              <a:t/>
            </a:r>
            <a:br>
              <a:rPr lang="en-US"/>
            </a:br>
            <a:endParaRPr/>
          </a:p>
        </p:txBody>
      </p:sp>
      <p:sp>
        <p:nvSpPr>
          <p:cNvPr id="159" name="Google Shape;159;p12"/>
          <p:cNvSpPr/>
          <p:nvPr/>
        </p:nvSpPr>
        <p:spPr>
          <a:xfrm>
            <a:off x="395536" y="548680"/>
            <a:ext cx="835292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lt1"/>
                </a:solidFill>
                <a:latin typeface="Arial"/>
                <a:ea typeface="Arial"/>
                <a:cs typeface="Arial"/>
                <a:sym typeface="Arial"/>
              </a:rPr>
              <a:t>Benefits of BI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400"/>
              <a:buFont typeface="Arial"/>
              <a:buNone/>
            </a:pPr>
            <a:r>
              <a:rPr lang="en-US" sz="4400" b="1">
                <a:latin typeface="Arial"/>
                <a:ea typeface="Arial"/>
                <a:cs typeface="Arial"/>
                <a:sym typeface="Arial"/>
              </a:rPr>
              <a:t>Applications of BI</a:t>
            </a:r>
            <a:endParaRPr sz="4400" b="1">
              <a:latin typeface="Arial"/>
              <a:ea typeface="Arial"/>
              <a:cs typeface="Arial"/>
              <a:sym typeface="Arial"/>
            </a:endParaRPr>
          </a:p>
        </p:txBody>
      </p:sp>
      <p:sp>
        <p:nvSpPr>
          <p:cNvPr id="165" name="Google Shape;165;p13"/>
          <p:cNvSpPr txBox="1">
            <a:spLocks noGrp="1"/>
          </p:cNvSpPr>
          <p:nvPr>
            <p:ph type="body" idx="1"/>
          </p:nvPr>
        </p:nvSpPr>
        <p:spPr>
          <a:xfrm>
            <a:off x="251520" y="1268760"/>
            <a:ext cx="8712968" cy="5400600"/>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a:t>Sales Intelligence</a:t>
            </a:r>
            <a:endParaRPr/>
          </a:p>
          <a:p>
            <a:pPr marL="420624" lvl="0" indent="-384047" algn="l" rtl="0">
              <a:spcBef>
                <a:spcPts val="480"/>
              </a:spcBef>
              <a:spcAft>
                <a:spcPts val="0"/>
              </a:spcAft>
              <a:buSzPts val="1920"/>
              <a:buChar char="⦿"/>
            </a:pPr>
            <a:r>
              <a:rPr lang="en-US" sz="2400"/>
              <a:t>Visualization</a:t>
            </a:r>
            <a:endParaRPr/>
          </a:p>
          <a:p>
            <a:pPr marL="420624" lvl="0" indent="-384047" algn="l" rtl="0">
              <a:spcBef>
                <a:spcPts val="480"/>
              </a:spcBef>
              <a:spcAft>
                <a:spcPts val="0"/>
              </a:spcAft>
              <a:buSzPts val="1920"/>
              <a:buChar char="⦿"/>
            </a:pPr>
            <a:r>
              <a:rPr lang="en-US" sz="2400"/>
              <a:t>Reporting</a:t>
            </a:r>
            <a:endParaRPr/>
          </a:p>
          <a:p>
            <a:pPr marL="420624" lvl="0" indent="-384047" algn="l" rtl="0">
              <a:spcBef>
                <a:spcPts val="480"/>
              </a:spcBef>
              <a:spcAft>
                <a:spcPts val="0"/>
              </a:spcAft>
              <a:buSzPts val="1920"/>
              <a:buChar char="⦿"/>
            </a:pPr>
            <a:r>
              <a:rPr lang="en-US" sz="2400"/>
              <a:t>Performance Management</a:t>
            </a:r>
            <a:endParaRPr/>
          </a:p>
          <a:p>
            <a:pPr marL="420624" lvl="0" indent="-384047" algn="l" rtl="0">
              <a:spcBef>
                <a:spcPts val="480"/>
              </a:spcBef>
              <a:spcAft>
                <a:spcPts val="0"/>
              </a:spcAft>
              <a:buSzPts val="1920"/>
              <a:buChar char="⦿"/>
            </a:pPr>
            <a:r>
              <a:rPr lang="en-US" sz="2400"/>
              <a:t>Decision making </a:t>
            </a:r>
            <a:endParaRPr sz="2400"/>
          </a:p>
          <a:p>
            <a:pPr marL="0" lvl="0" indent="0" algn="l" rtl="0">
              <a:spcBef>
                <a:spcPts val="600"/>
              </a:spcBef>
              <a:spcAft>
                <a:spcPts val="0"/>
              </a:spcAft>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611560" y="278092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600"/>
              <a:buFont typeface="Libre Franklin"/>
              <a:buNone/>
            </a:pPr>
            <a:r>
              <a:rPr lang="en-US"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107504" y="274638"/>
            <a:ext cx="8928992"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400"/>
              <a:buFont typeface="Arial"/>
              <a:buNone/>
            </a:pPr>
            <a:r>
              <a:rPr lang="en-US" sz="4400" b="1">
                <a:latin typeface="Arial"/>
                <a:ea typeface="Arial"/>
                <a:cs typeface="Arial"/>
                <a:sym typeface="Arial"/>
              </a:rPr>
              <a:t>Introduction to BI</a:t>
            </a:r>
            <a:endParaRPr sz="4400" b="1">
              <a:latin typeface="Arial"/>
              <a:ea typeface="Arial"/>
              <a:cs typeface="Arial"/>
              <a:sym typeface="Arial"/>
            </a:endParaRPr>
          </a:p>
        </p:txBody>
      </p:sp>
      <p:sp>
        <p:nvSpPr>
          <p:cNvPr id="104" name="Google Shape;104;p3"/>
          <p:cNvSpPr txBox="1">
            <a:spLocks noGrp="1"/>
          </p:cNvSpPr>
          <p:nvPr>
            <p:ph type="body" idx="1"/>
          </p:nvPr>
        </p:nvSpPr>
        <p:spPr>
          <a:xfrm>
            <a:off x="0" y="1340768"/>
            <a:ext cx="9144000" cy="5400600"/>
          </a:xfrm>
          <a:prstGeom prst="rect">
            <a:avLst/>
          </a:prstGeom>
          <a:noFill/>
          <a:ln>
            <a:noFill/>
          </a:ln>
        </p:spPr>
        <p:txBody>
          <a:bodyPr spcFirstLastPara="1" wrap="square" lIns="91425" tIns="45700" rIns="91425" bIns="45700" anchor="t" anchorCtr="0">
            <a:normAutofit/>
          </a:bodyPr>
          <a:lstStyle/>
          <a:p>
            <a:pPr marL="420624" indent="-384047">
              <a:spcBef>
                <a:spcPts val="480"/>
              </a:spcBef>
              <a:buSzPts val="1920"/>
            </a:pPr>
            <a:r>
              <a:rPr lang="en-US" sz="2400" dirty="0" smtClean="0"/>
              <a:t>The data of US Supplier “East Shore Supper Shop” Deals With the Technology ,Furniture's , Office Appliances .</a:t>
            </a:r>
          </a:p>
          <a:p>
            <a:pPr marL="420624" indent="-384047">
              <a:spcBef>
                <a:spcPts val="480"/>
              </a:spcBef>
              <a:buSzPts val="1920"/>
            </a:pPr>
            <a:r>
              <a:rPr lang="en-US" sz="2400" dirty="0" smtClean="0"/>
              <a:t>The </a:t>
            </a:r>
            <a:r>
              <a:rPr lang="en-US" sz="2400" dirty="0" smtClean="0"/>
              <a:t>data is presented in an Excel format and includes information on customer areas and product purchases. The purpose of this analysis is to gain insights into the performance of the company and identify areas for improvement</a:t>
            </a:r>
            <a:r>
              <a:rPr lang="en-US" sz="2400" dirty="0" smtClean="0"/>
              <a:t>.</a:t>
            </a:r>
          </a:p>
          <a:p>
            <a:pPr marL="420624" indent="-384047">
              <a:spcBef>
                <a:spcPts val="480"/>
              </a:spcBef>
              <a:buSzPts val="1920"/>
            </a:pPr>
            <a:r>
              <a:rPr lang="en-US" sz="2400" dirty="0" smtClean="0">
                <a:latin typeface="Arial"/>
                <a:ea typeface="Arial"/>
                <a:cs typeface="Arial"/>
                <a:sym typeface="Arial"/>
              </a:rPr>
              <a:t>The data shows the different data are as follow</a:t>
            </a:r>
          </a:p>
          <a:p>
            <a:pPr marL="420624" indent="-384047">
              <a:spcBef>
                <a:spcPts val="480"/>
              </a:spcBef>
              <a:buSzPts val="1920"/>
            </a:pPr>
            <a:r>
              <a:rPr lang="en-US" sz="2400" dirty="0" smtClean="0"/>
              <a:t>C</a:t>
            </a:r>
            <a:r>
              <a:rPr lang="en-US" sz="2400" dirty="0" smtClean="0">
                <a:latin typeface="Arial"/>
                <a:ea typeface="Arial"/>
                <a:cs typeface="Arial"/>
                <a:sym typeface="Arial"/>
              </a:rPr>
              <a:t>ustomer id ,Area , Product , Rate ,  Discount , Profit , </a:t>
            </a:r>
          </a:p>
          <a:p>
            <a:pPr marL="420624" indent="-384047">
              <a:spcBef>
                <a:spcPts val="480"/>
              </a:spcBef>
              <a:buSzPts val="1920"/>
              <a:buNone/>
            </a:pPr>
            <a:r>
              <a:rPr lang="en-US" sz="2400" dirty="0" smtClean="0">
                <a:latin typeface="Arial"/>
                <a:ea typeface="Arial"/>
                <a:cs typeface="Arial"/>
                <a:sym typeface="Arial"/>
              </a:rPr>
              <a:t>Date of Purchase ,Sub Type Of Product </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600"/>
              <a:buFont typeface="Arial"/>
              <a:buNone/>
            </a:pPr>
            <a:r>
              <a:rPr lang="en-US" b="1" dirty="0" smtClean="0">
                <a:latin typeface="Arial"/>
                <a:ea typeface="Arial"/>
                <a:cs typeface="Arial"/>
                <a:sym typeface="Arial"/>
              </a:rPr>
              <a:t>DATA SET OVERVIEW</a:t>
            </a:r>
            <a:endParaRPr b="1">
              <a:latin typeface="Arial"/>
              <a:ea typeface="Arial"/>
              <a:cs typeface="Arial"/>
              <a:sym typeface="Arial"/>
            </a:endParaRPr>
          </a:p>
        </p:txBody>
      </p:sp>
      <p:sp>
        <p:nvSpPr>
          <p:cNvPr id="110" name="Google Shape;110;p4"/>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endParaRPr sz="2400">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1553028" y="873152"/>
            <a:ext cx="11458121" cy="644204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600"/>
              <a:buFont typeface="Libre Franklin"/>
              <a:buNone/>
            </a:pPr>
            <a:r>
              <a:rPr lang="en-US" b="1"/>
              <a:t>Phases of BI</a:t>
            </a:r>
            <a:endParaRPr/>
          </a:p>
        </p:txBody>
      </p:sp>
      <p:sp>
        <p:nvSpPr>
          <p:cNvPr id="116" name="Google Shape;116;p5"/>
          <p:cNvSpPr txBox="1">
            <a:spLocks noGrp="1"/>
          </p:cNvSpPr>
          <p:nvPr>
            <p:ph type="body" idx="1"/>
          </p:nvPr>
        </p:nvSpPr>
        <p:spPr>
          <a:xfrm>
            <a:off x="0" y="1268760"/>
            <a:ext cx="9144000" cy="5589240"/>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b="1"/>
              <a:t>Business Intelligence 1.0 </a:t>
            </a:r>
            <a:r>
              <a:rPr lang="en-US" sz="2400"/>
              <a:t>-  Management software that integrates applications to manage and automate aspects of a business. Technique become marketable through the use of batch processing reporting.</a:t>
            </a:r>
            <a:endParaRPr/>
          </a:p>
          <a:p>
            <a:pPr marL="420624" lvl="0" indent="-384047" algn="l" rtl="0">
              <a:spcBef>
                <a:spcPts val="480"/>
              </a:spcBef>
              <a:spcAft>
                <a:spcPts val="0"/>
              </a:spcAft>
              <a:buSzPts val="1920"/>
              <a:buChar char="⦿"/>
            </a:pPr>
            <a:r>
              <a:rPr lang="en-US" sz="2400" b="1"/>
              <a:t>Business Intelligence 2.0 </a:t>
            </a:r>
            <a:r>
              <a:rPr lang="en-US" sz="2400"/>
              <a:t>-Added more speed to BI development and saw a concentration of BI in the hands of IBM, Microsoft, SAP and Oracle. Adding new method s of using data, algorithms ,machining learning, improved visualizations which change way of data view . </a:t>
            </a:r>
            <a:endParaRPr sz="2400"/>
          </a:p>
          <a:p>
            <a:pPr marL="420624" lvl="0" indent="-384047" algn="l" rtl="0">
              <a:spcBef>
                <a:spcPts val="480"/>
              </a:spcBef>
              <a:spcAft>
                <a:spcPts val="0"/>
              </a:spcAft>
              <a:buSzPts val="1920"/>
              <a:buChar char="⦿"/>
            </a:pPr>
            <a:r>
              <a:rPr lang="en-US" sz="2400" b="1"/>
              <a:t>Business Intelligence 3.0 </a:t>
            </a:r>
            <a:r>
              <a:rPr lang="en-US" sz="2400"/>
              <a:t>-Standard  for  large enterprise, from finance and banking to IT and communications. Across multiple devices and use visual. This approach is based on social workgroups and supports self-guided content creation, delivery, analysis and management.</a:t>
            </a:r>
            <a:endParaRPr/>
          </a:p>
          <a:p>
            <a:pPr marL="420624" lvl="0" indent="-262128" algn="l" rtl="0">
              <a:spcBef>
                <a:spcPts val="480"/>
              </a:spcBef>
              <a:spcAft>
                <a:spcPts val="0"/>
              </a:spcAft>
              <a:buSzPts val="1920"/>
              <a:buNone/>
            </a:pPr>
            <a:endParaRPr sz="2400"/>
          </a:p>
          <a:p>
            <a:pPr marL="0" lvl="0" indent="0" algn="l" rtl="0">
              <a:spcBef>
                <a:spcPts val="480"/>
              </a:spcBef>
              <a:spcAft>
                <a:spcPts val="0"/>
              </a:spcAft>
              <a:buSzPts val="1920"/>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fontScale="90000"/>
          </a:bodyPr>
          <a:lstStyle/>
          <a:p>
            <a:pPr marL="0" lvl="0" indent="0" algn="ctr" rtl="0">
              <a:spcBef>
                <a:spcPts val="0"/>
              </a:spcBef>
              <a:spcAft>
                <a:spcPts val="0"/>
              </a:spcAft>
              <a:buClr>
                <a:schemeClr val="lt1"/>
              </a:buClr>
              <a:buSzPct val="100000"/>
              <a:buFont typeface="Arial"/>
              <a:buNone/>
            </a:pPr>
            <a:r>
              <a:rPr lang="en-US" sz="4900" b="1">
                <a:latin typeface="Arial"/>
                <a:ea typeface="Arial"/>
                <a:cs typeface="Arial"/>
                <a:sym typeface="Arial"/>
              </a:rPr>
              <a:t>Architecture of BI</a:t>
            </a:r>
            <a:r>
              <a:rPr lang="en-US"/>
              <a:t/>
            </a:r>
            <a:br>
              <a:rPr lang="en-US"/>
            </a:br>
            <a:endParaRPr/>
          </a:p>
        </p:txBody>
      </p:sp>
      <p:sp>
        <p:nvSpPr>
          <p:cNvPr id="122" name="Google Shape;122;p6"/>
          <p:cNvSpPr txBox="1">
            <a:spLocks noGrp="1"/>
          </p:cNvSpPr>
          <p:nvPr>
            <p:ph type="body" idx="1"/>
          </p:nvPr>
        </p:nvSpPr>
        <p:spPr>
          <a:xfrm>
            <a:off x="0" y="1052736"/>
            <a:ext cx="9144000" cy="5688632"/>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a:t>Business intelligence architecture is a term used to describe standards and policies for organizing data with the help of computer-based techniques and technologies that create business intelligence systems used for online data visualization, reporting, and analysis.</a:t>
            </a:r>
            <a:endParaRPr sz="2400"/>
          </a:p>
        </p:txBody>
      </p:sp>
      <p:pic>
        <p:nvPicPr>
          <p:cNvPr id="123" name="Google Shape;123;p6"/>
          <p:cNvPicPr preferRelativeResize="0"/>
          <p:nvPr/>
        </p:nvPicPr>
        <p:blipFill rotWithShape="1">
          <a:blip r:embed="rId3">
            <a:alphaModFix/>
          </a:blip>
          <a:srcRect b="17101"/>
          <a:stretch/>
        </p:blipFill>
        <p:spPr>
          <a:xfrm>
            <a:off x="179512" y="2636912"/>
            <a:ext cx="8785226" cy="4032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21208" y="-171400"/>
            <a:ext cx="91440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400"/>
              <a:buFont typeface="Libre Franklin"/>
              <a:buNone/>
            </a:pPr>
            <a:r>
              <a:rPr lang="en-US" sz="4400" b="1"/>
              <a:t>Layers</a:t>
            </a:r>
            <a:r>
              <a:rPr lang="en-US" b="1"/>
              <a:t> of BI</a:t>
            </a:r>
            <a:endParaRPr b="1"/>
          </a:p>
        </p:txBody>
      </p:sp>
      <p:sp>
        <p:nvSpPr>
          <p:cNvPr id="129" name="Google Shape;129;p7"/>
          <p:cNvSpPr txBox="1">
            <a:spLocks noGrp="1"/>
          </p:cNvSpPr>
          <p:nvPr>
            <p:ph type="body" idx="1"/>
          </p:nvPr>
        </p:nvSpPr>
        <p:spPr>
          <a:xfrm>
            <a:off x="0" y="908720"/>
            <a:ext cx="9144000" cy="5949280"/>
          </a:xfrm>
          <a:prstGeom prst="rect">
            <a:avLst/>
          </a:prstGeom>
          <a:noFill/>
          <a:ln>
            <a:noFill/>
          </a:ln>
        </p:spPr>
        <p:txBody>
          <a:bodyPr spcFirstLastPara="1" wrap="square" lIns="91425" tIns="45700" rIns="91425" bIns="45700" anchor="t" anchorCtr="0">
            <a:normAutofit/>
          </a:bodyPr>
          <a:lstStyle/>
          <a:p>
            <a:pPr marL="36576" lvl="0" indent="0" algn="l" rtl="0">
              <a:spcBef>
                <a:spcPts val="0"/>
              </a:spcBef>
              <a:spcAft>
                <a:spcPts val="0"/>
              </a:spcAft>
              <a:buSzPts val="1600"/>
              <a:buNone/>
            </a:pPr>
            <a:r>
              <a:rPr lang="en-US" sz="2000"/>
              <a:t>ETL (Extract-Transform-Load) Layer:-This layer focuses on three main processes:Extraction, transformation and loading. Extraction is the process of identifying and collecting relevant data from different sources .</a:t>
            </a:r>
            <a:endParaRPr/>
          </a:p>
          <a:p>
            <a:pPr marL="36576" lvl="0" indent="0" algn="l" rtl="0">
              <a:spcBef>
                <a:spcPts val="400"/>
              </a:spcBef>
              <a:spcAft>
                <a:spcPts val="0"/>
              </a:spcAft>
              <a:buSzPts val="1600"/>
              <a:buNone/>
            </a:pPr>
            <a:endParaRPr sz="2000"/>
          </a:p>
          <a:p>
            <a:pPr marL="36576" lvl="0" indent="0" algn="l" rtl="0">
              <a:spcBef>
                <a:spcPts val="400"/>
              </a:spcBef>
              <a:spcAft>
                <a:spcPts val="0"/>
              </a:spcAft>
              <a:buSzPts val="1600"/>
              <a:buNone/>
            </a:pPr>
            <a:r>
              <a:rPr lang="en-US" sz="2000"/>
              <a:t>Data Warehouse Layer :-There are three components in the data warehouse layer, namely operational data store, data warehouse, and data marts. Data flows from operational data store to data warehouse and subsequently to data </a:t>
            </a:r>
            <a:endParaRPr/>
          </a:p>
          <a:p>
            <a:pPr marL="36576" lvl="0" indent="0" algn="l" rtl="0">
              <a:spcBef>
                <a:spcPts val="400"/>
              </a:spcBef>
              <a:spcAft>
                <a:spcPts val="0"/>
              </a:spcAft>
              <a:buSzPts val="1600"/>
              <a:buNone/>
            </a:pPr>
            <a:r>
              <a:rPr lang="en-US" sz="2000"/>
              <a:t>Mart.</a:t>
            </a:r>
            <a:endParaRPr/>
          </a:p>
          <a:p>
            <a:pPr marL="36576" lvl="0" indent="0" algn="l" rtl="0">
              <a:spcBef>
                <a:spcPts val="400"/>
              </a:spcBef>
              <a:spcAft>
                <a:spcPts val="0"/>
              </a:spcAft>
              <a:buSzPts val="1600"/>
              <a:buNone/>
            </a:pPr>
            <a:endParaRPr sz="2000"/>
          </a:p>
          <a:p>
            <a:pPr marL="36576" lvl="0" indent="0" algn="l" rtl="0">
              <a:spcBef>
                <a:spcPts val="400"/>
              </a:spcBef>
              <a:spcAft>
                <a:spcPts val="0"/>
              </a:spcAft>
              <a:buSzPts val="1600"/>
              <a:buNone/>
            </a:pPr>
            <a:r>
              <a:rPr lang="en-US" sz="2000"/>
              <a:t>Metadata Layer:-Metadata refers to data about data. It describes where data are being used and stored, the source of data, what changes have been made to the data, and how one piece of data relates to other information.</a:t>
            </a:r>
            <a:endParaRPr/>
          </a:p>
          <a:p>
            <a:pPr marL="36576" lvl="0" indent="0" algn="l" rtl="0">
              <a:spcBef>
                <a:spcPts val="400"/>
              </a:spcBef>
              <a:spcAft>
                <a:spcPts val="0"/>
              </a:spcAft>
              <a:buSzPts val="1600"/>
              <a:buNone/>
            </a:pPr>
            <a:endParaRPr sz="2000"/>
          </a:p>
          <a:p>
            <a:pPr marL="36576" lvl="0" indent="0" algn="l" rtl="0">
              <a:spcBef>
                <a:spcPts val="400"/>
              </a:spcBef>
              <a:spcAft>
                <a:spcPts val="0"/>
              </a:spcAft>
              <a:buSzPts val="1600"/>
              <a:buNone/>
            </a:pPr>
            <a:r>
              <a:rPr lang="en-US" sz="2000"/>
              <a:t>End User Layer:-The end user layer consists of tools that display information in different formats to different users.</a:t>
            </a:r>
            <a:endParaRPr/>
          </a:p>
          <a:p>
            <a:pPr marL="36576" lvl="0" indent="0" algn="l" rtl="0">
              <a:spcBef>
                <a:spcPts val="400"/>
              </a:spcBef>
              <a:spcAft>
                <a:spcPts val="0"/>
              </a:spcAft>
              <a:buSzPts val="1600"/>
              <a:buNone/>
            </a:pPr>
            <a:endParaRPr sz="2000"/>
          </a:p>
          <a:p>
            <a:pPr marL="36576" lvl="0" indent="0" algn="l" rtl="0">
              <a:spcBef>
                <a:spcPts val="600"/>
              </a:spcBef>
              <a:spcAft>
                <a:spcPts val="0"/>
              </a:spcAft>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4316" y="620688"/>
            <a:ext cx="9144000" cy="1143000"/>
          </a:xfrm>
          <a:prstGeom prst="rect">
            <a:avLst/>
          </a:prstGeom>
          <a:noFill/>
          <a:ln>
            <a:noFill/>
          </a:ln>
        </p:spPr>
        <p:txBody>
          <a:bodyPr spcFirstLastPara="1" wrap="square" lIns="45700" tIns="45700" rIns="45700" bIns="45700" anchor="ctr" anchorCtr="0">
            <a:noAutofit/>
          </a:bodyPr>
          <a:lstStyle/>
          <a:p>
            <a:pPr marL="0" lvl="0" indent="0" algn="ctr" rtl="0">
              <a:spcBef>
                <a:spcPts val="0"/>
              </a:spcBef>
              <a:spcAft>
                <a:spcPts val="0"/>
              </a:spcAft>
              <a:buClr>
                <a:schemeClr val="lt1"/>
              </a:buClr>
              <a:buSzPts val="4400"/>
              <a:buFont typeface="Arial"/>
              <a:buNone/>
            </a:pPr>
            <a:r>
              <a:rPr lang="en-US" sz="4400" b="1">
                <a:latin typeface="Arial"/>
                <a:ea typeface="Arial"/>
                <a:cs typeface="Arial"/>
                <a:sym typeface="Arial"/>
              </a:rPr>
              <a:t>Frame Work and components of BI</a:t>
            </a:r>
            <a:br>
              <a:rPr lang="en-US" sz="4400" b="1">
                <a:latin typeface="Arial"/>
                <a:ea typeface="Arial"/>
                <a:cs typeface="Arial"/>
                <a:sym typeface="Arial"/>
              </a:rPr>
            </a:br>
            <a:endParaRPr sz="4400" b="1">
              <a:latin typeface="Arial"/>
              <a:ea typeface="Arial"/>
              <a:cs typeface="Arial"/>
              <a:sym typeface="Arial"/>
            </a:endParaRPr>
          </a:p>
        </p:txBody>
      </p:sp>
      <p:pic>
        <p:nvPicPr>
          <p:cNvPr id="135" name="Google Shape;135;p8"/>
          <p:cNvPicPr preferRelativeResize="0">
            <a:picLocks noGrp="1"/>
          </p:cNvPicPr>
          <p:nvPr>
            <p:ph type="body" idx="1"/>
          </p:nvPr>
        </p:nvPicPr>
        <p:blipFill rotWithShape="1">
          <a:blip r:embed="rId3">
            <a:alphaModFix/>
          </a:blip>
          <a:srcRect/>
          <a:stretch/>
        </p:blipFill>
        <p:spPr>
          <a:xfrm>
            <a:off x="395536" y="1916832"/>
            <a:ext cx="8352928" cy="4525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Clr>
                <a:schemeClr val="lt1"/>
              </a:buClr>
              <a:buSzPts val="4400"/>
              <a:buFont typeface="Arial"/>
              <a:buNone/>
            </a:pPr>
            <a:r>
              <a:rPr lang="en-US" sz="4400" b="1">
                <a:latin typeface="Arial"/>
                <a:ea typeface="Arial"/>
                <a:cs typeface="Arial"/>
                <a:sym typeface="Arial"/>
              </a:rPr>
              <a:t>Components </a:t>
            </a:r>
            <a:endParaRPr sz="4400" b="1">
              <a:latin typeface="Arial"/>
              <a:ea typeface="Arial"/>
              <a:cs typeface="Arial"/>
              <a:sym typeface="Arial"/>
            </a:endParaRPr>
          </a:p>
        </p:txBody>
      </p:sp>
      <p:sp>
        <p:nvSpPr>
          <p:cNvPr id="141" name="Google Shape;141;p9"/>
          <p:cNvSpPr txBox="1">
            <a:spLocks noGrp="1"/>
          </p:cNvSpPr>
          <p:nvPr>
            <p:ph type="body" idx="1"/>
          </p:nvPr>
        </p:nvSpPr>
        <p:spPr>
          <a:xfrm>
            <a:off x="179512" y="1628800"/>
            <a:ext cx="8784976" cy="5040560"/>
          </a:xfrm>
          <a:prstGeom prst="rect">
            <a:avLst/>
          </a:prstGeom>
          <a:noFill/>
          <a:ln>
            <a:noFill/>
          </a:ln>
        </p:spPr>
        <p:txBody>
          <a:bodyPr spcFirstLastPara="1" wrap="square" lIns="91425" tIns="45700" rIns="91425" bIns="45700" anchor="t" anchorCtr="0">
            <a:normAutofit/>
          </a:bodyPr>
          <a:lstStyle/>
          <a:p>
            <a:pPr marL="420624" lvl="0" indent="-384047" algn="l" rtl="0">
              <a:spcBef>
                <a:spcPts val="0"/>
              </a:spcBef>
              <a:spcAft>
                <a:spcPts val="0"/>
              </a:spcAft>
              <a:buSzPts val="1920"/>
              <a:buChar char="⦿"/>
            </a:pPr>
            <a:r>
              <a:rPr lang="en-US" sz="2400">
                <a:latin typeface="Arial"/>
                <a:ea typeface="Arial"/>
                <a:cs typeface="Arial"/>
                <a:sym typeface="Arial"/>
              </a:rPr>
              <a:t>Data warehouse : Holds data obtained from internal sources as well as external sources. The internal sources include various operational systems.</a:t>
            </a:r>
            <a:endParaRPr/>
          </a:p>
          <a:p>
            <a:pPr marL="420624" lvl="0" indent="-384047" algn="l" rtl="0">
              <a:spcBef>
                <a:spcPts val="480"/>
              </a:spcBef>
              <a:spcAft>
                <a:spcPts val="0"/>
              </a:spcAft>
              <a:buSzPts val="1920"/>
              <a:buChar char="⦿"/>
            </a:pPr>
            <a:r>
              <a:rPr lang="en-US" sz="2400">
                <a:latin typeface="Arial"/>
                <a:ea typeface="Arial"/>
                <a:cs typeface="Arial"/>
                <a:sym typeface="Arial"/>
              </a:rPr>
              <a:t>Business analytics : Creates a report as and when required through queries and rules. Data mining is also another important aspect of business analytics.</a:t>
            </a:r>
            <a:endParaRPr/>
          </a:p>
          <a:p>
            <a:pPr marL="420624" lvl="0" indent="-384047" algn="l" rtl="0">
              <a:spcBef>
                <a:spcPts val="480"/>
              </a:spcBef>
              <a:spcAft>
                <a:spcPts val="0"/>
              </a:spcAft>
              <a:buSzPts val="1920"/>
              <a:buChar char="⦿"/>
            </a:pPr>
            <a:r>
              <a:rPr lang="en-US" sz="2400">
                <a:latin typeface="Arial"/>
                <a:ea typeface="Arial"/>
                <a:cs typeface="Arial"/>
                <a:sym typeface="Arial"/>
              </a:rPr>
              <a:t>Business performance : Management is a linkage of data with business objectives for efficient tracking. This business performance is then broadcasted to an executive decision-making body through dashboards and share-point.</a:t>
            </a:r>
            <a:endParaRPr/>
          </a:p>
          <a:p>
            <a:pPr marL="420624" lvl="0" indent="-231647" algn="l" rtl="0">
              <a:spcBef>
                <a:spcPts val="600"/>
              </a:spcBef>
              <a:spcAft>
                <a:spcPts val="0"/>
              </a:spcAft>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0" y="274638"/>
            <a:ext cx="9144000" cy="778098"/>
          </a:xfrm>
          <a:prstGeom prst="rect">
            <a:avLst/>
          </a:prstGeom>
          <a:noFill/>
          <a:ln>
            <a:noFill/>
          </a:ln>
        </p:spPr>
        <p:txBody>
          <a:bodyPr spcFirstLastPara="1" wrap="square" lIns="45700" tIns="45700" rIns="45700" bIns="45700" anchor="ctr" anchorCtr="0">
            <a:noAutofit/>
          </a:bodyPr>
          <a:lstStyle/>
          <a:p>
            <a:pPr marL="0" lvl="0" indent="0" algn="ctr" rtl="0">
              <a:spcBef>
                <a:spcPts val="0"/>
              </a:spcBef>
              <a:spcAft>
                <a:spcPts val="0"/>
              </a:spcAft>
              <a:buClr>
                <a:schemeClr val="lt1"/>
              </a:buClr>
              <a:buSzPts val="4400"/>
              <a:buFont typeface="Arial"/>
              <a:buNone/>
            </a:pPr>
            <a:r>
              <a:rPr lang="en-US" sz="4400" b="1">
                <a:latin typeface="Arial"/>
                <a:ea typeface="Arial"/>
                <a:cs typeface="Arial"/>
                <a:sym typeface="Arial"/>
              </a:rPr>
              <a:t>Competitors and Vendors of BI</a:t>
            </a:r>
            <a:r>
              <a:rPr lang="en-US" sz="4400">
                <a:latin typeface="Arial"/>
                <a:ea typeface="Arial"/>
                <a:cs typeface="Arial"/>
                <a:sym typeface="Arial"/>
              </a:rPr>
              <a:t/>
            </a:r>
            <a:br>
              <a:rPr lang="en-US" sz="4400">
                <a:latin typeface="Arial"/>
                <a:ea typeface="Arial"/>
                <a:cs typeface="Arial"/>
                <a:sym typeface="Arial"/>
              </a:rPr>
            </a:br>
            <a:endParaRPr sz="4400">
              <a:latin typeface="Arial"/>
              <a:ea typeface="Arial"/>
              <a:cs typeface="Arial"/>
              <a:sym typeface="Arial"/>
            </a:endParaRPr>
          </a:p>
        </p:txBody>
      </p:sp>
      <p:sp>
        <p:nvSpPr>
          <p:cNvPr id="147" name="Google Shape;147;p10"/>
          <p:cNvSpPr txBox="1">
            <a:spLocks noGrp="1"/>
          </p:cNvSpPr>
          <p:nvPr>
            <p:ph type="body" idx="1"/>
          </p:nvPr>
        </p:nvSpPr>
        <p:spPr>
          <a:xfrm>
            <a:off x="0" y="764704"/>
            <a:ext cx="9144000" cy="5976664"/>
          </a:xfrm>
          <a:prstGeom prst="rect">
            <a:avLst/>
          </a:prstGeom>
          <a:noFill/>
          <a:ln>
            <a:noFill/>
          </a:ln>
        </p:spPr>
        <p:txBody>
          <a:bodyPr spcFirstLastPara="1" wrap="square" lIns="91425" tIns="45700" rIns="91425" bIns="45700" anchor="t" anchorCtr="0">
            <a:normAutofit/>
          </a:bodyPr>
          <a:lstStyle/>
          <a:p>
            <a:pPr marL="36576" lvl="0" indent="0" algn="l" rtl="0">
              <a:spcBef>
                <a:spcPts val="0"/>
              </a:spcBef>
              <a:spcAft>
                <a:spcPts val="0"/>
              </a:spcAft>
              <a:buSzPts val="1600"/>
              <a:buNone/>
            </a:pPr>
            <a:endParaRPr sz="2000">
              <a:latin typeface="Arial"/>
              <a:ea typeface="Arial"/>
              <a:cs typeface="Arial"/>
              <a:sym typeface="Arial"/>
            </a:endParaRPr>
          </a:p>
          <a:p>
            <a:pPr marL="420624" lvl="0" indent="-384047" algn="l" rtl="0">
              <a:spcBef>
                <a:spcPts val="400"/>
              </a:spcBef>
              <a:spcAft>
                <a:spcPts val="0"/>
              </a:spcAft>
              <a:buSzPts val="1600"/>
              <a:buChar char="⦿"/>
            </a:pPr>
            <a:r>
              <a:rPr lang="en-US" sz="2000">
                <a:latin typeface="Arial"/>
                <a:ea typeface="Arial"/>
                <a:cs typeface="Arial"/>
                <a:sym typeface="Arial"/>
              </a:rPr>
              <a:t>Tableau</a:t>
            </a:r>
            <a:endParaRPr/>
          </a:p>
          <a:p>
            <a:pPr marL="420624" lvl="0" indent="-384047" algn="l" rtl="0">
              <a:spcBef>
                <a:spcPts val="400"/>
              </a:spcBef>
              <a:spcAft>
                <a:spcPts val="0"/>
              </a:spcAft>
              <a:buSzPts val="1600"/>
              <a:buChar char="⦿"/>
            </a:pPr>
            <a:r>
              <a:rPr lang="en-US" sz="2000">
                <a:latin typeface="Arial"/>
                <a:ea typeface="Arial"/>
                <a:cs typeface="Arial"/>
                <a:sym typeface="Arial"/>
              </a:rPr>
              <a:t> Microsoft- Power bi</a:t>
            </a:r>
            <a:endParaRPr sz="2000">
              <a:latin typeface="Arial"/>
              <a:ea typeface="Arial"/>
              <a:cs typeface="Arial"/>
              <a:sym typeface="Arial"/>
            </a:endParaRPr>
          </a:p>
          <a:p>
            <a:pPr marL="420624" lvl="0" indent="-384047" algn="l" rtl="0">
              <a:spcBef>
                <a:spcPts val="400"/>
              </a:spcBef>
              <a:spcAft>
                <a:spcPts val="0"/>
              </a:spcAft>
              <a:buSzPts val="1600"/>
              <a:buChar char="⦿"/>
            </a:pPr>
            <a:r>
              <a:rPr lang="en-US" sz="2000">
                <a:latin typeface="Arial"/>
                <a:ea typeface="Arial"/>
                <a:cs typeface="Arial"/>
                <a:sym typeface="Arial"/>
              </a:rPr>
              <a:t> Birst</a:t>
            </a:r>
            <a:endParaRPr sz="2000">
              <a:latin typeface="Arial"/>
              <a:ea typeface="Arial"/>
              <a:cs typeface="Arial"/>
              <a:sym typeface="Arial"/>
            </a:endParaRPr>
          </a:p>
          <a:p>
            <a:pPr marL="420624" lvl="0" indent="-384047" algn="l" rtl="0">
              <a:spcBef>
                <a:spcPts val="400"/>
              </a:spcBef>
              <a:spcAft>
                <a:spcPts val="0"/>
              </a:spcAft>
              <a:buSzPts val="1600"/>
              <a:buChar char="⦿"/>
            </a:pPr>
            <a:r>
              <a:rPr lang="en-US" sz="2000">
                <a:latin typeface="Arial"/>
                <a:ea typeface="Arial"/>
                <a:cs typeface="Arial"/>
                <a:sym typeface="Arial"/>
              </a:rPr>
              <a:t> IBM</a:t>
            </a:r>
            <a:endParaRPr/>
          </a:p>
          <a:p>
            <a:pPr marL="420624" lvl="0" indent="-384047" algn="l" rtl="0">
              <a:spcBef>
                <a:spcPts val="400"/>
              </a:spcBef>
              <a:spcAft>
                <a:spcPts val="0"/>
              </a:spcAft>
              <a:buSzPts val="1600"/>
              <a:buChar char="⦿"/>
            </a:pPr>
            <a:r>
              <a:rPr lang="en-US" sz="2000">
                <a:latin typeface="Arial"/>
                <a:ea typeface="Arial"/>
                <a:cs typeface="Arial"/>
                <a:sym typeface="Arial"/>
              </a:rPr>
              <a:t> Micro Strategy</a:t>
            </a:r>
            <a:endParaRPr/>
          </a:p>
          <a:p>
            <a:pPr marL="420624" lvl="0" indent="-384047" algn="l" rtl="0">
              <a:spcBef>
                <a:spcPts val="400"/>
              </a:spcBef>
              <a:spcAft>
                <a:spcPts val="0"/>
              </a:spcAft>
              <a:buSzPts val="1600"/>
              <a:buChar char="⦿"/>
            </a:pPr>
            <a:r>
              <a:rPr lang="en-US" sz="2000">
                <a:latin typeface="Arial"/>
                <a:ea typeface="Arial"/>
                <a:cs typeface="Arial"/>
                <a:sym typeface="Arial"/>
              </a:rPr>
              <a:t> Oracle</a:t>
            </a:r>
            <a:endParaRPr/>
          </a:p>
          <a:p>
            <a:pPr marL="420624" lvl="0" indent="-384047" algn="l" rtl="0">
              <a:spcBef>
                <a:spcPts val="400"/>
              </a:spcBef>
              <a:spcAft>
                <a:spcPts val="0"/>
              </a:spcAft>
              <a:buSzPts val="1600"/>
              <a:buChar char="⦿"/>
            </a:pPr>
            <a:r>
              <a:rPr lang="en-US" sz="2000">
                <a:latin typeface="Arial"/>
                <a:ea typeface="Arial"/>
                <a:cs typeface="Arial"/>
                <a:sym typeface="Arial"/>
              </a:rPr>
              <a:t> SAP</a:t>
            </a:r>
            <a:endParaRPr/>
          </a:p>
          <a:p>
            <a:pPr marL="420624" lvl="0" indent="-384047" algn="l" rtl="0">
              <a:spcBef>
                <a:spcPts val="400"/>
              </a:spcBef>
              <a:spcAft>
                <a:spcPts val="0"/>
              </a:spcAft>
              <a:buSzPts val="1600"/>
              <a:buChar char="⦿"/>
            </a:pPr>
            <a:r>
              <a:rPr lang="en-US" sz="2000">
                <a:latin typeface="Arial"/>
                <a:ea typeface="Arial"/>
                <a:cs typeface="Arial"/>
                <a:sym typeface="Arial"/>
              </a:rPr>
              <a:t> SAS</a:t>
            </a:r>
            <a:endParaRPr/>
          </a:p>
          <a:p>
            <a:pPr marL="420624" lvl="0" indent="-384047" algn="l" rtl="0">
              <a:spcBef>
                <a:spcPts val="400"/>
              </a:spcBef>
              <a:spcAft>
                <a:spcPts val="0"/>
              </a:spcAft>
              <a:buSzPts val="1600"/>
              <a:buChar char="⦿"/>
            </a:pPr>
            <a:r>
              <a:rPr lang="en-US" sz="2000">
                <a:latin typeface="Arial"/>
                <a:ea typeface="Arial"/>
                <a:cs typeface="Arial"/>
                <a:sym typeface="Arial"/>
              </a:rPr>
              <a:t> Sisense</a:t>
            </a:r>
            <a:endParaRPr sz="2000">
              <a:latin typeface="Arial"/>
              <a:ea typeface="Arial"/>
              <a:cs typeface="Arial"/>
              <a:sym typeface="Arial"/>
            </a:endParaRPr>
          </a:p>
          <a:p>
            <a:pPr marL="420624" lvl="0" indent="-384047" algn="l" rtl="0">
              <a:spcBef>
                <a:spcPts val="400"/>
              </a:spcBef>
              <a:spcAft>
                <a:spcPts val="0"/>
              </a:spcAft>
              <a:buSzPts val="1600"/>
              <a:buChar char="⦿"/>
            </a:pPr>
            <a:r>
              <a:rPr lang="en-US" sz="2000">
                <a:latin typeface="Arial"/>
                <a:ea typeface="Arial"/>
                <a:cs typeface="Arial"/>
                <a:sym typeface="Arial"/>
              </a:rPr>
              <a:t> Tibco </a:t>
            </a:r>
            <a:endParaRPr/>
          </a:p>
          <a:p>
            <a:pPr marL="420624" lvl="0" indent="-384047" algn="l" rtl="0">
              <a:spcBef>
                <a:spcPts val="400"/>
              </a:spcBef>
              <a:spcAft>
                <a:spcPts val="0"/>
              </a:spcAft>
              <a:buSzPts val="1600"/>
              <a:buChar char="⦿"/>
            </a:pPr>
            <a:r>
              <a:rPr lang="en-US" sz="2000">
                <a:latin typeface="Arial"/>
                <a:ea typeface="Arial"/>
                <a:cs typeface="Arial"/>
                <a:sym typeface="Arial"/>
              </a:rPr>
              <a:t> Salesforce.</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519</Words>
  <PresentationFormat>On-screen Show (4:3)</PresentationFormat>
  <Paragraphs>69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Algerian</vt:lpstr>
      <vt:lpstr>Noto Sans Symbols</vt:lpstr>
      <vt:lpstr>Libre Franklin</vt:lpstr>
      <vt:lpstr>Technic</vt:lpstr>
      <vt:lpstr>BUSINESS INTELLIGANCE</vt:lpstr>
      <vt:lpstr>Introduction to BI</vt:lpstr>
      <vt:lpstr>DATA SET OVERVIEW</vt:lpstr>
      <vt:lpstr>Phases of BI</vt:lpstr>
      <vt:lpstr>Architecture of BI </vt:lpstr>
      <vt:lpstr>Layers of BI</vt:lpstr>
      <vt:lpstr>Frame Work and components of BI </vt:lpstr>
      <vt:lpstr>Components </vt:lpstr>
      <vt:lpstr>Competitors and Vendors of BI </vt:lpstr>
      <vt:lpstr>Challenges of BI </vt:lpstr>
      <vt:lpstr>Slide 11</vt:lpstr>
      <vt:lpstr>Applications of BI</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INTELLIGANCE</dc:title>
  <dc:creator>HP</dc:creator>
  <cp:lastModifiedBy>Sayali</cp:lastModifiedBy>
  <cp:revision>4</cp:revision>
  <dcterms:created xsi:type="dcterms:W3CDTF">2022-08-08T03:54:41Z</dcterms:created>
  <dcterms:modified xsi:type="dcterms:W3CDTF">2023-02-16T09:12:21Z</dcterms:modified>
</cp:coreProperties>
</file>