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62" r:id="rId17"/>
    <p:sldId id="2146847055" r:id="rId18"/>
    <p:sldId id="2146847059" r:id="rId19"/>
    <p:sldId id="2146847069"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Ani465/LearnMate-Agentic-AI"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0" y="1713481"/>
            <a:ext cx="12192000" cy="977778"/>
          </a:xfrm>
        </p:spPr>
        <p:txBody>
          <a:bodyPr>
            <a:normAutofit fontScale="90000"/>
          </a:bodyPr>
          <a:lstStyle/>
          <a:p>
            <a:pPr algn="ctr"/>
            <a:r>
              <a:rPr lang="en-US" b="1" dirty="0">
                <a:solidFill>
                  <a:schemeClr val="accent1"/>
                </a:solidFill>
                <a:latin typeface="Arial"/>
                <a:cs typeface="Arial"/>
              </a:rPr>
              <a:t>Agentic </a:t>
            </a:r>
            <a:r>
              <a:rPr lang="en-IN" b="1" dirty="0">
                <a:solidFill>
                  <a:schemeClr val="accent1"/>
                </a:solidFill>
                <a:latin typeface="Arial"/>
                <a:cs typeface="Arial"/>
              </a:rPr>
              <a:t>AI for Personalized Course Pathways</a:t>
            </a:r>
            <a:endParaRPr lang="en-US" b="1" dirty="0">
              <a:solidFill>
                <a:schemeClr val="accent1"/>
              </a:solidFill>
              <a:latin typeface="Arial"/>
              <a:cs typeface="Arial"/>
            </a:endParaRPr>
          </a:p>
        </p:txBody>
      </p:sp>
      <p:sp>
        <p:nvSpPr>
          <p:cNvPr id="3" name="TextBox 2"/>
          <p:cNvSpPr txBox="1"/>
          <p:nvPr/>
        </p:nvSpPr>
        <p:spPr>
          <a:xfrm>
            <a:off x="-22116" y="1034321"/>
            <a:ext cx="12236233"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AGENTIC_AI PROJECT</a:t>
            </a:r>
          </a:p>
        </p:txBody>
      </p:sp>
      <p:sp>
        <p:nvSpPr>
          <p:cNvPr id="4" name="TextBox 3"/>
          <p:cNvSpPr txBox="1"/>
          <p:nvPr/>
        </p:nvSpPr>
        <p:spPr>
          <a:xfrm>
            <a:off x="2105908" y="416674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Animesh Bhakat</a:t>
            </a:r>
          </a:p>
          <a:p>
            <a:r>
              <a:rPr lang="en-US" sz="2000" b="1" dirty="0">
                <a:solidFill>
                  <a:schemeClr val="accent1">
                    <a:lumMod val="75000"/>
                  </a:schemeClr>
                </a:solidFill>
                <a:latin typeface="Arial"/>
                <a:cs typeface="Arial"/>
              </a:rPr>
              <a:t>College Name &amp; Department : Chaibasa Engineering College Electronics &amp;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46F920F6-78E0-BF18-9AAF-8C5269369D01}"/>
              </a:ext>
            </a:extLst>
          </p:cNvPr>
          <p:cNvPicPr>
            <a:picLocks noChangeAspect="1"/>
          </p:cNvPicPr>
          <p:nvPr/>
        </p:nvPicPr>
        <p:blipFill>
          <a:blip r:embed="rId2"/>
          <a:stretch>
            <a:fillRect/>
          </a:stretch>
        </p:blipFill>
        <p:spPr>
          <a:xfrm>
            <a:off x="3364015" y="789039"/>
            <a:ext cx="5463970" cy="559275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457441" y="1098589"/>
            <a:ext cx="32771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a:extLst>
              <a:ext uri="{FF2B5EF4-FFF2-40B4-BE49-F238E27FC236}">
                <a16:creationId xmlns:a16="http://schemas.microsoft.com/office/drawing/2014/main" id="{BA3B29FD-BA7E-F51F-E64C-45A6A4A5F625}"/>
              </a:ext>
            </a:extLst>
          </p:cNvPr>
          <p:cNvPicPr>
            <a:picLocks noChangeAspect="1"/>
          </p:cNvPicPr>
          <p:nvPr/>
        </p:nvPicPr>
        <p:blipFill>
          <a:blip r:embed="rId2"/>
          <a:stretch>
            <a:fillRect/>
          </a:stretch>
        </p:blipFill>
        <p:spPr>
          <a:xfrm>
            <a:off x="1663854" y="1621810"/>
            <a:ext cx="8864293" cy="461461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602BC-A1EC-3880-A5A2-4D96A3490B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2FD597-3A8D-E80D-66F6-9A7FFF113299}"/>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F63767B7-258B-D406-4EBA-6ED33EC6A607}"/>
              </a:ext>
            </a:extLst>
          </p:cNvPr>
          <p:cNvSpPr txBox="1"/>
          <p:nvPr/>
        </p:nvSpPr>
        <p:spPr>
          <a:xfrm>
            <a:off x="4457441" y="1098589"/>
            <a:ext cx="327711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8011703-6AAD-3312-E1F1-6F06EAE886B0}"/>
              </a:ext>
            </a:extLst>
          </p:cNvPr>
          <p:cNvPicPr>
            <a:picLocks noChangeAspect="1"/>
          </p:cNvPicPr>
          <p:nvPr/>
        </p:nvPicPr>
        <p:blipFill>
          <a:blip r:embed="rId2"/>
          <a:stretch>
            <a:fillRect/>
          </a:stretch>
        </p:blipFill>
        <p:spPr>
          <a:xfrm>
            <a:off x="1631608" y="1621808"/>
            <a:ext cx="8928785" cy="4621675"/>
          </a:xfrm>
          <a:prstGeom prst="rect">
            <a:avLst/>
          </a:prstGeom>
        </p:spPr>
      </p:pic>
    </p:spTree>
    <p:extLst>
      <p:ext uri="{BB962C8B-B14F-4D97-AF65-F5344CB8AC3E}">
        <p14:creationId xmlns:p14="http://schemas.microsoft.com/office/powerpoint/2010/main" val="23685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1" y="799403"/>
            <a:ext cx="11029616" cy="585870"/>
          </a:xfrm>
        </p:spPr>
        <p:txBody>
          <a:bodyPr>
            <a:norm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092338"/>
            <a:ext cx="11029615" cy="4673324"/>
          </a:xfrm>
        </p:spPr>
        <p:txBody>
          <a:bodyPr/>
          <a:lstStyle/>
          <a:p>
            <a:pPr marL="0" indent="0">
              <a:buNone/>
            </a:pPr>
            <a:r>
              <a:rPr lang="en-IN" sz="2800" dirty="0"/>
              <a:t>LearnMate addresses a critical gap in student guidance by combining intelligent agentic AI systems with real-time adaptation and labour market relevance. It transforms fragmented learning into a meaningful, personalized journey—boosting motivation, clarity, and future readiness. By simulating mentorship, validating skills through real-world challenges, and adapting to evolving user interests, LearnMate becomes more than just a course recommender—it’s a lifelong learning coach.</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5B16C567-CB4C-50A5-3954-8203D84A5305}"/>
              </a:ext>
            </a:extLst>
          </p:cNvPr>
          <p:cNvSpPr>
            <a:spLocks noGrp="1" noChangeArrowheads="1"/>
          </p:cNvSpPr>
          <p:nvPr>
            <p:ph idx="1"/>
          </p:nvPr>
        </p:nvSpPr>
        <p:spPr bwMode="auto">
          <a:xfrm>
            <a:off x="576882" y="1590836"/>
            <a:ext cx="11038236" cy="400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marR="0" lvl="0" indent="-305435" fontAlgn="base">
              <a:tabLst/>
            </a:pPr>
            <a:r>
              <a:rPr lang="en-US" altLang="en-US" sz="2000" b="1" dirty="0"/>
              <a:t>Multi-Platform Expansion: </a:t>
            </a:r>
            <a:r>
              <a:rPr lang="en-US" altLang="en-US" sz="2000" dirty="0"/>
              <a:t>Integrate with mobile apps, learning management systems (LMS), and messaging platforms for seamless on-the-go guidance.</a:t>
            </a:r>
          </a:p>
          <a:p>
            <a:pPr marL="305435" marR="0" lvl="0" indent="-305435" fontAlgn="base">
              <a:tabLst/>
            </a:pPr>
            <a:r>
              <a:rPr lang="en-US" altLang="en-US" sz="2000" b="1" dirty="0"/>
              <a:t>Peer-Led Learning Pods: </a:t>
            </a:r>
            <a:r>
              <a:rPr lang="en-US" altLang="en-US" sz="2000" dirty="0"/>
              <a:t>Enable group-based mentorship, peer validation, and collaborative challenges, fostering a community-driven model.</a:t>
            </a:r>
          </a:p>
          <a:p>
            <a:pPr marL="305435" marR="0" lvl="0" indent="-305435" fontAlgn="base">
              <a:tabLst/>
            </a:pPr>
            <a:r>
              <a:rPr lang="en-US" altLang="en-US" sz="2000" b="1" dirty="0"/>
              <a:t>Global Skills Mapping: </a:t>
            </a:r>
            <a:r>
              <a:rPr lang="en-US" altLang="en-US" sz="2000" dirty="0"/>
              <a:t>Tailor learning paths to regional job markets by localizing industry demands, certifications, and language preferences.</a:t>
            </a:r>
          </a:p>
          <a:p>
            <a:pPr marL="305435" marR="0" lvl="0" indent="-305435" fontAlgn="base">
              <a:tabLst/>
            </a:pPr>
            <a:r>
              <a:rPr lang="en-US" altLang="en-US" sz="2000" b="1" dirty="0"/>
              <a:t>Institution Integration: </a:t>
            </a:r>
            <a:r>
              <a:rPr lang="en-US" altLang="en-US" sz="2000" dirty="0"/>
              <a:t>Offer analytics-driven dashboards to schools, colleges, and EdTech platforms to optimize curriculum and learner support.</a:t>
            </a:r>
          </a:p>
          <a:p>
            <a:pPr marL="305435" marR="0" lvl="0" indent="-305435" fontAlgn="base">
              <a:tabLst/>
            </a:pPr>
            <a:r>
              <a:rPr lang="en-US" altLang="en-US" sz="2000" b="1" dirty="0"/>
              <a:t>AI-Agent Personality Customization: </a:t>
            </a:r>
            <a:r>
              <a:rPr lang="en-US" altLang="en-US" sz="2000" dirty="0"/>
              <a:t>Let users choose coaching personas (e.g., motivational, analytical, friendly) to enhance emotional engagement and retention.</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2FBDBC9-209D-2819-C67C-E823A58A54EA}"/>
              </a:ext>
            </a:extLst>
          </p:cNvPr>
          <p:cNvPicPr>
            <a:picLocks noGrp="1" noChangeAspect="1"/>
          </p:cNvPicPr>
          <p:nvPr>
            <p:ph idx="1"/>
          </p:nvPr>
        </p:nvPicPr>
        <p:blipFill>
          <a:blip r:embed="rId2"/>
          <a:stretch>
            <a:fillRect/>
          </a:stretch>
        </p:blipFill>
        <p:spPr>
          <a:xfrm>
            <a:off x="2390895" y="1360271"/>
            <a:ext cx="7410210" cy="4923392"/>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5C39B-CD01-9CE8-1046-684A647FC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CF936-1B98-C4CF-E1ED-2A50E6911AB0}"/>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9306EB8D-8060-A270-AEC7-65582311235A}"/>
              </a:ext>
            </a:extLst>
          </p:cNvPr>
          <p:cNvPicPr>
            <a:picLocks noGrp="1" noChangeAspect="1"/>
          </p:cNvPicPr>
          <p:nvPr>
            <p:ph idx="1"/>
          </p:nvPr>
        </p:nvPicPr>
        <p:blipFill>
          <a:blip r:embed="rId2"/>
          <a:stretch>
            <a:fillRect/>
          </a:stretch>
        </p:blipFill>
        <p:spPr>
          <a:xfrm>
            <a:off x="2318601" y="1397000"/>
            <a:ext cx="7554797" cy="4673600"/>
          </a:xfrm>
        </p:spPr>
      </p:pic>
    </p:spTree>
    <p:extLst>
      <p:ext uri="{BB962C8B-B14F-4D97-AF65-F5344CB8AC3E}">
        <p14:creationId xmlns:p14="http://schemas.microsoft.com/office/powerpoint/2010/main" val="428185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a:xfrm>
            <a:off x="581192" y="702156"/>
            <a:ext cx="11029616" cy="599870"/>
          </a:xfrm>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dirty="0"/>
              <a:t>GitHub Project Link :- </a:t>
            </a:r>
            <a:r>
              <a:rPr lang="en-US" sz="2400" dirty="0">
                <a:hlinkClick r:id="rId2"/>
              </a:rPr>
              <a:t>Ani465/</a:t>
            </a:r>
            <a:r>
              <a:rPr lang="en-US" sz="2400" dirty="0" err="1">
                <a:hlinkClick r:id="rId2"/>
              </a:rPr>
              <a:t>LearnMate</a:t>
            </a:r>
            <a:r>
              <a:rPr lang="en-US" sz="2400" dirty="0">
                <a:hlinkClick r:id="rId2"/>
              </a:rPr>
              <a:t>-Agentic-AI</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766219"/>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58469"/>
            <a:ext cx="10515600" cy="818048"/>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114243"/>
            <a:ext cx="10515600" cy="5185288"/>
          </a:xfrm>
        </p:spPr>
        <p:txBody>
          <a:bodyPr vert="horz" lIns="91440" tIns="45720" rIns="91440" bIns="45720" rtlCol="0" anchor="t">
            <a:noAutofit/>
          </a:bodyPr>
          <a:lstStyle/>
          <a:p>
            <a:pPr marL="0" indent="0">
              <a:buNone/>
            </a:pP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Arial"/>
              </a:rPr>
              <a:t>IBM</a:t>
            </a:r>
            <a:r>
              <a:rPr lang="en-US" sz="2000" b="1" dirty="0">
                <a:latin typeface="Arial"/>
                <a:ea typeface="+mn-lt"/>
                <a:cs typeface="+mn-lt"/>
              </a:rPr>
              <a:t> Cloud Service Used</a:t>
            </a:r>
            <a:endParaRPr lang="en-US" sz="2000" dirty="0">
              <a:latin typeface="Arial"/>
              <a:ea typeface="+mn-lt"/>
              <a:cs typeface="+mn-lt"/>
            </a:endParaRPr>
          </a:p>
          <a:p>
            <a:pPr marL="305435" indent="-305435"/>
            <a:r>
              <a:rPr lang="en-US" sz="2000" b="1" dirty="0">
                <a:latin typeface="Arial"/>
                <a:ea typeface="+mn-lt"/>
                <a:cs typeface="+mn-lt"/>
              </a:rPr>
              <a:t>WOW Factor</a:t>
            </a: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Results</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r>
              <a:rPr lang="en-US" sz="2000" b="1" dirty="0">
                <a:latin typeface="Arial"/>
                <a:ea typeface="+mn-lt"/>
                <a:cs typeface="+mn-lt"/>
              </a:rPr>
              <a:t>GitHub Link</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0464" y="702156"/>
            <a:ext cx="11029616" cy="6743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30464" y="1237632"/>
            <a:ext cx="11331073" cy="4918212"/>
          </a:xfrm>
        </p:spPr>
        <p:txBody>
          <a:bodyPr>
            <a:normAutofit fontScale="92500" lnSpcReduction="20000"/>
          </a:bodyPr>
          <a:lstStyle/>
          <a:p>
            <a:pPr marL="0" indent="0">
              <a:buNone/>
            </a:pPr>
            <a:r>
              <a:rPr lang="en-IN" sz="2800" dirty="0"/>
              <a:t>Students often struggle to identify the right learning path that aligns with their interests and long-term goals due to the overwhelming number of online courses and a lack of personalized guidance. LearnMate aims to solve this by acting as an Agentic AI coach that interacts with students, understands their interests (like Frontend Development, Cybersecurity, UI/UX Design, etc.), assesses their current skill level, and dynamically builds a personalized course roadmap that adapts over time based on progress and preferences.</a:t>
            </a:r>
          </a:p>
          <a:p>
            <a:pPr marL="0" indent="0">
              <a:buNone/>
            </a:pPr>
            <a:r>
              <a:rPr lang="en-US" sz="2800" b="1" dirty="0">
                <a:latin typeface="Calibri"/>
                <a:ea typeface="+mn-lt"/>
                <a:cs typeface="+mn-lt"/>
              </a:rPr>
              <a:t>Proposed Solution:</a:t>
            </a:r>
            <a:br>
              <a:rPr lang="en-US" sz="2800" dirty="0">
                <a:latin typeface="Calibri"/>
                <a:ea typeface="+mn-lt"/>
                <a:cs typeface="+mn-lt"/>
              </a:rPr>
            </a:br>
            <a:r>
              <a:rPr lang="en-IN" sz="2800" dirty="0">
                <a:latin typeface="Calibri"/>
                <a:ea typeface="+mn-lt"/>
                <a:cs typeface="+mn-lt"/>
              </a:rPr>
              <a:t>A</a:t>
            </a:r>
            <a:r>
              <a:rPr lang="en-IN" sz="2800" dirty="0"/>
              <a:t>n intelligent agentic AI-powered system designed to guide students in discovering, validating, and achieving their learning and career aspirations. It tackles the overload of online course options and lack of personalized direction by offering a continuously evolving, student-centric coaching experience.</a:t>
            </a: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694025"/>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0487" y="1244238"/>
            <a:ext cx="10831026" cy="4369525"/>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6"/>
            <a:ext cx="11029616" cy="599870"/>
          </a:xfrm>
        </p:spPr>
        <p:txBody>
          <a:bodyPr>
            <a:noAutofit/>
          </a:bodyPr>
          <a:lstStyle/>
          <a:p>
            <a:r>
              <a:rPr lang="en-IN" sz="32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t>IBM Cloud Watsonx AI Studio</a:t>
            </a:r>
          </a:p>
          <a:p>
            <a:pPr marL="305435" indent="-305435"/>
            <a:r>
              <a:rPr lang="en-IN" sz="2400" dirty="0"/>
              <a:t>IBM Cloud Watsonx AI runtime</a:t>
            </a:r>
          </a:p>
          <a:p>
            <a:pPr marL="305435" indent="-305435"/>
            <a:r>
              <a:rPr lang="en-IN" sz="2400" dirty="0"/>
              <a:t>IBM Cloud Agent Lab</a:t>
            </a:r>
          </a:p>
          <a:p>
            <a:pPr marL="305435" indent="-305435"/>
            <a:r>
              <a:rPr lang="en-IN" sz="24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Content Placeholder 2">
            <a:extLst>
              <a:ext uri="{FF2B5EF4-FFF2-40B4-BE49-F238E27FC236}">
                <a16:creationId xmlns:a16="http://schemas.microsoft.com/office/drawing/2014/main" id="{C9F99AE5-1C0B-CAB8-2C5A-677EDF20AC6E}"/>
              </a:ext>
            </a:extLst>
          </p:cNvPr>
          <p:cNvSpPr>
            <a:spLocks noGrp="1" noChangeArrowheads="1"/>
          </p:cNvSpPr>
          <p:nvPr>
            <p:ph idx="1"/>
          </p:nvPr>
        </p:nvSpPr>
        <p:spPr bwMode="auto">
          <a:xfrm>
            <a:off x="581191" y="1302026"/>
            <a:ext cx="11029615"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marR="0" lvl="0" indent="-305435" fontAlgn="base">
              <a:tabLst/>
            </a:pPr>
            <a:r>
              <a:rPr lang="en-US" altLang="en-US" sz="2000" b="1" dirty="0"/>
              <a:t>Conversational, Adaptive Mentorship </a:t>
            </a:r>
            <a:r>
              <a:rPr lang="en-US" altLang="en-US" sz="2000" dirty="0"/>
              <a:t>– Feels like chatting with a mentor who learns about you in real-time and evolves alongside your journey.</a:t>
            </a:r>
          </a:p>
          <a:p>
            <a:pPr marL="305435" marR="0" lvl="0" indent="-305435" fontAlgn="base">
              <a:tabLst/>
            </a:pPr>
            <a:r>
              <a:rPr lang="en-US" altLang="en-US" sz="2000" b="1" dirty="0"/>
              <a:t>Live Labor Market Sync </a:t>
            </a:r>
            <a:r>
              <a:rPr lang="en-US" altLang="en-US" sz="2000" dirty="0"/>
              <a:t>– Recommends courses based on trending skills and job roles backed by up-to-date market intelligence.</a:t>
            </a:r>
          </a:p>
          <a:p>
            <a:pPr marL="305435" marR="0" lvl="0" indent="-305435" fontAlgn="base">
              <a:tabLst/>
            </a:pPr>
            <a:r>
              <a:rPr lang="en-US" altLang="en-US" sz="2000" b="1" dirty="0"/>
              <a:t>Dynamic Learning Roadmaps </a:t>
            </a:r>
            <a:r>
              <a:rPr lang="en-US" altLang="en-US" sz="2000" dirty="0"/>
              <a:t>– Your path updates automatically based on progress, feedback, and changing interests—no manual reshuffling.</a:t>
            </a:r>
          </a:p>
          <a:p>
            <a:pPr marL="305435" marR="0" lvl="0" indent="-305435" fontAlgn="base">
              <a:tabLst/>
            </a:pPr>
            <a:r>
              <a:rPr lang="en-US" altLang="en-US" sz="2000" b="1" dirty="0"/>
              <a:t>Scenario-Based Skill Validation </a:t>
            </a:r>
            <a:r>
              <a:rPr lang="en-US" altLang="en-US" sz="2000" dirty="0"/>
              <a:t>– Students complete challenges tied to real-world tasks, giving LearnMate deeper insight into actual capabilities.</a:t>
            </a:r>
          </a:p>
          <a:p>
            <a:pPr marL="305435" marR="0" lvl="0" indent="-305435" fontAlgn="base">
              <a:tabLst/>
            </a:pPr>
            <a:r>
              <a:rPr lang="en-US" altLang="en-US" sz="2000" b="1" dirty="0"/>
              <a:t>Gamified Career Exploration </a:t>
            </a:r>
            <a:r>
              <a:rPr lang="en-US" altLang="en-US" sz="2000" dirty="0"/>
              <a:t>– Unlock badges, preview future roles, and build momentum with immersive, milestone-driven experiences.</a:t>
            </a:r>
          </a:p>
          <a:p>
            <a:pPr marL="305435" indent="-305435" fontAlgn="base"/>
            <a:r>
              <a:rPr lang="en-IN" sz="2000" b="1" dirty="0"/>
              <a:t>Micro-Persona Recognition </a:t>
            </a:r>
            <a:r>
              <a:rPr lang="en-IN" sz="2000" dirty="0"/>
              <a:t>- Learns how each student thinks, works, and learns—whether they’re visual, logical, fast-trackers, or slow burners.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02156"/>
            <a:ext cx="11029616" cy="599870"/>
          </a:xfrm>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302026"/>
            <a:ext cx="11029615" cy="4673324"/>
          </a:xfrm>
        </p:spPr>
        <p:txBody>
          <a:bodyPr/>
          <a:lstStyle/>
          <a:p>
            <a:pPr marL="305435" indent="-305435"/>
            <a:r>
              <a:rPr lang="en-US" sz="2800" dirty="0"/>
              <a:t>High School &amp; College Students</a:t>
            </a:r>
          </a:p>
          <a:p>
            <a:pPr marL="305435" indent="-305435"/>
            <a:r>
              <a:rPr lang="en-US" sz="2800" dirty="0"/>
              <a:t>Career Switchers</a:t>
            </a:r>
          </a:p>
          <a:p>
            <a:pPr marL="305435" indent="-305435"/>
            <a:r>
              <a:rPr lang="en-US" sz="2800" dirty="0"/>
              <a:t>Online Learners &amp; Self-Starters</a:t>
            </a:r>
          </a:p>
          <a:p>
            <a:pPr marL="305435" indent="-305435"/>
            <a:r>
              <a:rPr lang="en-US" sz="2800" dirty="0"/>
              <a:t>Vocational &amp; Technical Learners</a:t>
            </a:r>
          </a:p>
          <a:p>
            <a:pPr marL="305435" indent="-305435"/>
            <a:r>
              <a:rPr lang="en-US" sz="2800" dirty="0"/>
              <a:t>EdTech Institutions &amp; Learning Platforms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4B3BEDEB-E422-8726-2490-1F59A0465BA2}"/>
              </a:ext>
            </a:extLst>
          </p:cNvPr>
          <p:cNvPicPr>
            <a:picLocks noChangeAspect="1"/>
          </p:cNvPicPr>
          <p:nvPr/>
        </p:nvPicPr>
        <p:blipFill>
          <a:blip r:embed="rId2"/>
          <a:stretch>
            <a:fillRect/>
          </a:stretch>
        </p:blipFill>
        <p:spPr>
          <a:xfrm>
            <a:off x="3385310" y="867696"/>
            <a:ext cx="5421379" cy="554293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DA3B88E-DE22-F0F1-EC49-8CBD8BA91562}"/>
              </a:ext>
            </a:extLst>
          </p:cNvPr>
          <p:cNvPicPr>
            <a:picLocks noGrp="1" noChangeAspect="1"/>
          </p:cNvPicPr>
          <p:nvPr>
            <p:ph idx="1"/>
          </p:nvPr>
        </p:nvPicPr>
        <p:blipFill>
          <a:blip r:embed="rId2"/>
          <a:stretch>
            <a:fillRect/>
          </a:stretch>
        </p:blipFill>
        <p:spPr>
          <a:xfrm>
            <a:off x="3364058" y="702156"/>
            <a:ext cx="5463884" cy="555576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1414</TotalTime>
  <Words>599</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Agentic 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Animesh Bhakat</cp:lastModifiedBy>
  <cp:revision>155</cp:revision>
  <dcterms:created xsi:type="dcterms:W3CDTF">2021-05-26T16:50:10Z</dcterms:created>
  <dcterms:modified xsi:type="dcterms:W3CDTF">2025-08-04T02:44:55Z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