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9" r:id="rId5"/>
    <p:sldId id="261" r:id="rId6"/>
    <p:sldId id="263" r:id="rId7"/>
    <p:sldId id="269" r:id="rId8"/>
    <p:sldId id="290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9" r:id="rId26"/>
    <p:sldId id="282" r:id="rId27"/>
    <p:sldId id="283" r:id="rId28"/>
    <p:sldId id="284" r:id="rId29"/>
    <p:sldId id="285" r:id="rId30"/>
    <p:sldId id="287" r:id="rId31"/>
    <p:sldId id="288" r:id="rId32"/>
    <p:sldId id="286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770" autoAdjust="0"/>
  </p:normalViewPr>
  <p:slideViewPr>
    <p:cSldViewPr snapToGrid="0">
      <p:cViewPr varScale="1">
        <p:scale>
          <a:sx n="66" d="100"/>
          <a:sy n="66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29-May-18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A and C are connected directly, it isn’t a big problem. But if not, need a unique identifier.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en-US" baseline="0" dirty="0"/>
              <a:t> – information can now be transmitted from any computer to the other, not matter how they’re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campus</a:t>
            </a:r>
          </a:p>
          <a:p>
            <a:pPr marL="228600" indent="-228600">
              <a:buAutoNum type="arabicParenR"/>
            </a:pPr>
            <a:r>
              <a:rPr lang="en-US" baseline="0" dirty="0"/>
              <a:t>Connected by single links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with letter/objects</a:t>
            </a:r>
          </a:p>
          <a:p>
            <a:pPr marL="228600" indent="-228600">
              <a:buAutoNum type="arabicParenR"/>
            </a:pPr>
            <a:r>
              <a:rPr lang="en-US" baseline="0" dirty="0"/>
              <a:t>Fortunately we have carriers who carry these but only on their path</a:t>
            </a:r>
          </a:p>
          <a:p>
            <a:pPr marL="228600" indent="-228600">
              <a:buAutoNum type="arabicParenR"/>
            </a:pPr>
            <a:r>
              <a:rPr lang="en-US" baseline="0" dirty="0"/>
              <a:t>Assume only one person in each hostel</a:t>
            </a:r>
          </a:p>
          <a:p>
            <a:pPr marL="228600" indent="-228600">
              <a:buAutoNum type="arabicParenR"/>
            </a:pPr>
            <a:r>
              <a:rPr lang="en-US" baseline="0" dirty="0"/>
              <a:t>H7 – H10</a:t>
            </a:r>
          </a:p>
          <a:p>
            <a:pPr marL="228600" indent="-228600">
              <a:buAutoNum type="arabicParenR"/>
            </a:pPr>
            <a:r>
              <a:rPr lang="en-US" baseline="0" dirty="0"/>
              <a:t>Pass to H8 and </a:t>
            </a:r>
            <a:r>
              <a:rPr lang="en-US" baseline="0" dirty="0" err="1"/>
              <a:t>onforth</a:t>
            </a:r>
            <a:r>
              <a:rPr lang="en-US" baseline="0" dirty="0"/>
              <a:t>. Reply will trace back</a:t>
            </a:r>
          </a:p>
          <a:p>
            <a:pPr marL="228600" indent="-228600">
              <a:buAutoNum type="arabicParenR"/>
            </a:pPr>
            <a:r>
              <a:rPr lang="en-US" baseline="0" dirty="0"/>
              <a:t>More people come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still communicate with ports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simultaneous with multiple people</a:t>
            </a:r>
          </a:p>
          <a:p>
            <a:pPr marL="228600" indent="-228600">
              <a:buAutoNum type="arabicParenR"/>
            </a:pPr>
            <a:r>
              <a:rPr lang="en-US" baseline="0" dirty="0"/>
              <a:t>Multiple paths -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and end tags, angle</a:t>
            </a:r>
            <a:r>
              <a:rPr lang="en-US" baseline="0" dirty="0"/>
              <a:t> brackets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3D4-ED82-4D45-B89B-B556869C7473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369-5639-4A39-996C-AA9D82EABE48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21-2417-4F0A-B2E6-6107059D4BF6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DA9-3584-438D-90D2-A19AE617740C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03-7D96-419E-B67D-2D2B43D505AA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EDD4-6E4E-4B38-BE0D-17F2182AB7EA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9D79-B116-4934-B3A7-698A6B4CE0E3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68A0-998F-4AC8-BFF4-DA02E84E1498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064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72C-8242-4682-9D46-C3ACB715404B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888-04CB-49C6-9C39-2B378B407BAD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E4D1-DE3C-4345-8EB4-E081F50D2B9B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96EA-F5FB-46C2-9465-A43F98A4C0F5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C75-F0AE-4108-951A-C59B6DB55C84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57A-CD1B-4DEA-A425-CA9AB4C09209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DFD9-9B5F-42CD-B724-BDC59D8878AF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2630-ECB4-4FC7-A8D5-442D2384D243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8BF7-5696-457B-A423-CCCC0A67B92B}" type="datetime1">
              <a:rPr lang="en-US" smtClean="0"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2018, </a:t>
            </a:r>
            <a:r>
              <a:rPr lang="en-US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IIT Bombay – Varun Patil</a:t>
            </a:r>
            <a:endParaRPr lang="en-US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1 – Introduction to the Web and HTML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A  B  C  D</a:t>
            </a:r>
          </a:p>
          <a:p>
            <a:r>
              <a:rPr lang="en-US" dirty="0">
                <a:sym typeface="Wingdings" panose="05000000000000000000" pitchFamily="2" charset="2"/>
              </a:rPr>
              <a:t>Or maybe </a:t>
            </a:r>
            <a:r>
              <a:rPr lang="en-US" b="1" dirty="0">
                <a:sym typeface="Wingdings" panose="05000000000000000000" pitchFamily="2" charset="2"/>
              </a:rPr>
              <a:t>A  B  C, D</a:t>
            </a:r>
          </a:p>
          <a:p>
            <a:r>
              <a:rPr lang="en-US" dirty="0">
                <a:sym typeface="Wingdings" panose="05000000000000000000" pitchFamily="2" charset="2"/>
              </a:rPr>
              <a:t>Routers – devices designed for this – </a:t>
            </a:r>
            <a:r>
              <a:rPr lang="en-US" b="1" dirty="0">
                <a:sym typeface="Wingdings" panose="05000000000000000000" pitchFamily="2" charset="2"/>
              </a:rPr>
              <a:t>B</a:t>
            </a:r>
          </a:p>
          <a:p>
            <a:r>
              <a:rPr lang="en-US" dirty="0">
                <a:sym typeface="Wingdings" panose="05000000000000000000" pitchFamily="2" charset="2"/>
              </a:rPr>
              <a:t>Switches – Layer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protocol – standardized communication</a:t>
            </a:r>
          </a:p>
          <a:p>
            <a:r>
              <a:rPr lang="en-US" dirty="0"/>
              <a:t>Headers and body of </a:t>
            </a:r>
            <a:r>
              <a:rPr lang="en-US" u="sng" dirty="0"/>
              <a:t>packets</a:t>
            </a:r>
          </a:p>
          <a:p>
            <a:r>
              <a:rPr lang="en-US" dirty="0"/>
              <a:t>Protocol used by the network layer</a:t>
            </a:r>
          </a:p>
          <a:p>
            <a:r>
              <a:rPr lang="en-US" dirty="0"/>
              <a:t>Each device has a unique </a:t>
            </a:r>
            <a:r>
              <a:rPr lang="en-US" b="1" dirty="0"/>
              <a:t>IP Address</a:t>
            </a:r>
            <a:r>
              <a:rPr lang="en-US" dirty="0"/>
              <a:t> – like your postal address</a:t>
            </a:r>
          </a:p>
          <a:p>
            <a:r>
              <a:rPr lang="en-US" dirty="0"/>
              <a:t>32-bits – </a:t>
            </a:r>
            <a:r>
              <a:rPr lang="en-US" dirty="0" err="1"/>
              <a:t>xxx.xxx.xxx.xxx</a:t>
            </a:r>
            <a:r>
              <a:rPr lang="en-US" dirty="0"/>
              <a:t> (in IPv4)</a:t>
            </a:r>
          </a:p>
          <a:p>
            <a:r>
              <a:rPr lang="en-US" dirty="0"/>
              <a:t>Best effort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7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8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applications on one machine</a:t>
            </a:r>
          </a:p>
          <a:p>
            <a:r>
              <a:rPr lang="en-US" dirty="0"/>
              <a:t>Different applications – different people to communicate with at once</a:t>
            </a:r>
          </a:p>
          <a:p>
            <a:r>
              <a:rPr lang="en-US" dirty="0"/>
              <a:t>Errors in transmission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Order of receiving - multiple paths of communication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2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into Operating Systems – with standards</a:t>
            </a:r>
          </a:p>
          <a:p>
            <a:r>
              <a:rPr lang="en-US" dirty="0"/>
              <a:t>Performs error detection/correction</a:t>
            </a:r>
          </a:p>
          <a:p>
            <a:r>
              <a:rPr lang="en-US" dirty="0"/>
              <a:t>Ensures correct ordering of data</a:t>
            </a:r>
          </a:p>
          <a:p>
            <a:r>
              <a:rPr lang="en-US" dirty="0"/>
              <a:t>Allows multiple applications to communicate with </a:t>
            </a:r>
            <a:r>
              <a:rPr lang="en-US" b="1" dirty="0"/>
              <a:t>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6"/>
            <a:ext cx="8915400" cy="4423786"/>
          </a:xfrm>
        </p:spPr>
        <p:txBody>
          <a:bodyPr>
            <a:normAutofit/>
          </a:bodyPr>
          <a:lstStyle/>
          <a:p>
            <a:r>
              <a:rPr lang="en-US" dirty="0"/>
              <a:t>16-bit number – 0 to 65535</a:t>
            </a:r>
          </a:p>
          <a:p>
            <a:r>
              <a:rPr lang="en-US" dirty="0"/>
              <a:t>Outgoing and incoming ports</a:t>
            </a:r>
          </a:p>
          <a:p>
            <a:r>
              <a:rPr lang="en-US" dirty="0"/>
              <a:t>Can receive multiple connections on one port</a:t>
            </a:r>
          </a:p>
          <a:p>
            <a:r>
              <a:rPr lang="en-US" dirty="0"/>
              <a:t>4-tuple – identifying a unique connection</a:t>
            </a:r>
          </a:p>
          <a:p>
            <a:pPr lvl="1"/>
            <a:r>
              <a:rPr lang="en-US" dirty="0"/>
              <a:t>IP Address of A</a:t>
            </a:r>
          </a:p>
          <a:p>
            <a:pPr lvl="1"/>
            <a:r>
              <a:rPr lang="en-US" dirty="0"/>
              <a:t>Port of A</a:t>
            </a:r>
          </a:p>
          <a:p>
            <a:pPr lvl="1"/>
            <a:r>
              <a:rPr lang="en-US" dirty="0"/>
              <a:t>IP Address of B</a:t>
            </a:r>
          </a:p>
          <a:p>
            <a:pPr lvl="1"/>
            <a:r>
              <a:rPr lang="en-US" dirty="0"/>
              <a:t>Port of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6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 Map?!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7263" y="4634745"/>
            <a:ext cx="4700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8531" y="4634745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656" y="3428273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21" y="4089679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3084" y="392511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4810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2819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5026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2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92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6419" y="2768187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026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31042" y="190500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0135" y="1895398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0365" y="4634745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5828" y="3516576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1620" y="3516576"/>
            <a:ext cx="604653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7086" y="3516576"/>
            <a:ext cx="527709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MB</a:t>
            </a:r>
          </a:p>
        </p:txBody>
      </p:sp>
      <p:cxnSp>
        <p:nvCxnSpPr>
          <p:cNvPr id="24" name="Straight Connector 23"/>
          <p:cNvCxnSpPr>
            <a:stCxn id="7" idx="3"/>
            <a:endCxn id="9" idx="0"/>
          </p:cNvCxnSpPr>
          <p:nvPr/>
        </p:nvCxnSpPr>
        <p:spPr>
          <a:xfrm>
            <a:off x="1638103" y="3612939"/>
            <a:ext cx="395705" cy="31217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1"/>
            <a:endCxn id="8" idx="3"/>
          </p:cNvCxnSpPr>
          <p:nvPr/>
        </p:nvCxnSpPr>
        <p:spPr>
          <a:xfrm flipH="1">
            <a:off x="1458668" y="4109776"/>
            <a:ext cx="274416" cy="1645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8" idx="0"/>
          </p:cNvCxnSpPr>
          <p:nvPr/>
        </p:nvCxnSpPr>
        <p:spPr>
          <a:xfrm flipH="1">
            <a:off x="1157945" y="3797605"/>
            <a:ext cx="179435" cy="2920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  <a:endCxn id="10" idx="1"/>
          </p:cNvCxnSpPr>
          <p:nvPr/>
        </p:nvCxnSpPr>
        <p:spPr>
          <a:xfrm>
            <a:off x="1638103" y="3612939"/>
            <a:ext cx="1376707" cy="1275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3486414" y="3740444"/>
            <a:ext cx="77640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3"/>
            <a:endCxn id="12" idx="1"/>
          </p:cNvCxnSpPr>
          <p:nvPr/>
        </p:nvCxnSpPr>
        <p:spPr>
          <a:xfrm>
            <a:off x="4734423" y="3740444"/>
            <a:ext cx="54060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1" idx="2"/>
          </p:cNvCxnSpPr>
          <p:nvPr/>
        </p:nvCxnSpPr>
        <p:spPr>
          <a:xfrm flipV="1">
            <a:off x="3822263" y="3925110"/>
            <a:ext cx="676358" cy="70963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3"/>
            <a:endCxn id="6" idx="1"/>
          </p:cNvCxnSpPr>
          <p:nvPr/>
        </p:nvCxnSpPr>
        <p:spPr>
          <a:xfrm>
            <a:off x="4057263" y="4819411"/>
            <a:ext cx="233126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6860135" y="4819411"/>
            <a:ext cx="92023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3"/>
            <a:endCxn id="20" idx="1"/>
          </p:cNvCxnSpPr>
          <p:nvPr/>
        </p:nvCxnSpPr>
        <p:spPr>
          <a:xfrm>
            <a:off x="10046273" y="3701242"/>
            <a:ext cx="2695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3"/>
            <a:endCxn id="21" idx="1"/>
          </p:cNvCxnSpPr>
          <p:nvPr/>
        </p:nvCxnSpPr>
        <p:spPr>
          <a:xfrm>
            <a:off x="8654795" y="3701242"/>
            <a:ext cx="7868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0"/>
            <a:endCxn id="22" idx="2"/>
          </p:cNvCxnSpPr>
          <p:nvPr/>
        </p:nvCxnSpPr>
        <p:spPr>
          <a:xfrm flipV="1">
            <a:off x="8081089" y="3885908"/>
            <a:ext cx="309852" cy="7488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2"/>
            <a:endCxn id="22" idx="0"/>
          </p:cNvCxnSpPr>
          <p:nvPr/>
        </p:nvCxnSpPr>
        <p:spPr>
          <a:xfrm>
            <a:off x="8338448" y="3137072"/>
            <a:ext cx="52493" cy="3795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3"/>
            <a:endCxn id="16" idx="1"/>
          </p:cNvCxnSpPr>
          <p:nvPr/>
        </p:nvCxnSpPr>
        <p:spPr>
          <a:xfrm flipV="1">
            <a:off x="7768023" y="2952406"/>
            <a:ext cx="334623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3"/>
            <a:endCxn id="17" idx="1"/>
          </p:cNvCxnSpPr>
          <p:nvPr/>
        </p:nvCxnSpPr>
        <p:spPr>
          <a:xfrm>
            <a:off x="7461582" y="2080064"/>
            <a:ext cx="169460" cy="96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7" idx="2"/>
          </p:cNvCxnSpPr>
          <p:nvPr/>
        </p:nvCxnSpPr>
        <p:spPr>
          <a:xfrm flipH="1" flipV="1">
            <a:off x="7931766" y="2274332"/>
            <a:ext cx="406682" cy="4934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4" idx="3"/>
            <a:endCxn id="15" idx="1"/>
          </p:cNvCxnSpPr>
          <p:nvPr/>
        </p:nvCxnSpPr>
        <p:spPr>
          <a:xfrm>
            <a:off x="6830850" y="2952406"/>
            <a:ext cx="465569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3"/>
            <a:endCxn id="14" idx="1"/>
          </p:cNvCxnSpPr>
          <p:nvPr/>
        </p:nvCxnSpPr>
        <p:spPr>
          <a:xfrm>
            <a:off x="5746630" y="2952406"/>
            <a:ext cx="6126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0"/>
            <a:endCxn id="13" idx="2"/>
          </p:cNvCxnSpPr>
          <p:nvPr/>
        </p:nvCxnSpPr>
        <p:spPr>
          <a:xfrm flipV="1">
            <a:off x="5510828" y="3137072"/>
            <a:ext cx="0" cy="4187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0" idx="0"/>
          </p:cNvCxnSpPr>
          <p:nvPr/>
        </p:nvCxnSpPr>
        <p:spPr>
          <a:xfrm>
            <a:off x="8232489" y="2054051"/>
            <a:ext cx="2384063" cy="14625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  <a:endCxn id="18" idx="2"/>
          </p:cNvCxnSpPr>
          <p:nvPr/>
        </p:nvCxnSpPr>
        <p:spPr>
          <a:xfrm flipV="1">
            <a:off x="6595048" y="2264730"/>
            <a:ext cx="565811" cy="5030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150035" y="4704555"/>
            <a:ext cx="2185277" cy="15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988449" y="4704555"/>
            <a:ext cx="77957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232489" y="3956224"/>
            <a:ext cx="248320" cy="607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699307" y="3771051"/>
            <a:ext cx="717691" cy="15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090785" y="3786067"/>
            <a:ext cx="190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947949" y="3970743"/>
            <a:ext cx="624005" cy="6234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63121" y="3672316"/>
            <a:ext cx="359776" cy="43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575286" y="3188872"/>
            <a:ext cx="7601" cy="3117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796595" y="2888874"/>
            <a:ext cx="506149" cy="83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887352" y="2882595"/>
            <a:ext cx="366995" cy="2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812015" y="2872813"/>
            <a:ext cx="271092" cy="130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398161" y="3191913"/>
            <a:ext cx="79646" cy="272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709926" y="3604322"/>
            <a:ext cx="669615" cy="86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090785" y="3586384"/>
            <a:ext cx="190500" cy="150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562086" y="2325711"/>
            <a:ext cx="427473" cy="3653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96901" y="2019855"/>
            <a:ext cx="134141" cy="38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304547" y="2007655"/>
            <a:ext cx="2368362" cy="14484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85" y="5085261"/>
            <a:ext cx="406155" cy="38584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438" y="4006098"/>
            <a:ext cx="371923" cy="371923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61" y="5085261"/>
            <a:ext cx="419544" cy="39856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06" y="5094139"/>
            <a:ext cx="371923" cy="37192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7" y="3187818"/>
            <a:ext cx="419544" cy="39856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99" y="5255402"/>
            <a:ext cx="384125" cy="36491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77" y="5242531"/>
            <a:ext cx="384125" cy="36491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75" y="5270929"/>
            <a:ext cx="384125" cy="36491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78" y="3344738"/>
            <a:ext cx="384125" cy="36491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38" y="4158498"/>
            <a:ext cx="371923" cy="37192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038" y="4158498"/>
            <a:ext cx="371923" cy="371923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1460204" y="475942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564102" y="463474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- 1500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41622" y="369331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67592" y="5136122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179943" y="5421944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71590" y="5721113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Application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protocols like HTTP, FTP etc.</a:t>
            </a:r>
          </a:p>
          <a:p>
            <a:r>
              <a:rPr lang="en-US" b="1" dirty="0"/>
              <a:t>HTTP</a:t>
            </a:r>
            <a:r>
              <a:rPr lang="en-US" dirty="0"/>
              <a:t> – Hypertext Transfer Protocol</a:t>
            </a:r>
          </a:p>
          <a:p>
            <a:pPr lvl="1"/>
            <a:r>
              <a:rPr lang="en-US" dirty="0"/>
              <a:t>Can transfer any type of content</a:t>
            </a:r>
          </a:p>
          <a:p>
            <a:pPr lvl="1"/>
            <a:r>
              <a:rPr lang="en-US" dirty="0"/>
              <a:t>Primarily for text – Hypertext i.e. with Hyperlinks</a:t>
            </a:r>
          </a:p>
          <a:p>
            <a:pPr lvl="1"/>
            <a:r>
              <a:rPr lang="en-US" dirty="0"/>
              <a:t>Protocol takes care of only transferring data</a:t>
            </a:r>
          </a:p>
          <a:p>
            <a:pPr lvl="1"/>
            <a:r>
              <a:rPr lang="en-US" dirty="0"/>
              <a:t>Understood by </a:t>
            </a:r>
            <a:r>
              <a:rPr lang="en-US" b="1" dirty="0"/>
              <a:t>Web Browsers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the same as HTML – HTML is usually transferred over 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Varun Patil</a:t>
            </a:r>
            <a:br>
              <a:rPr lang="en-US" dirty="0"/>
            </a:b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Junior Undergraduate,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Stack DevOps</a:t>
            </a:r>
          </a:p>
          <a:p>
            <a:r>
              <a:rPr lang="en-US" dirty="0"/>
              <a:t>JS/TS, Angular, .NET, Python, Ruby, C++, OpenGL, Java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2018 - Varun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16123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  <a:p>
            <a:pPr lvl="1"/>
            <a:r>
              <a:rPr lang="en-US" dirty="0"/>
              <a:t>What is being transferred - </a:t>
            </a:r>
            <a:r>
              <a:rPr lang="en-US" b="1" dirty="0"/>
              <a:t>URL</a:t>
            </a:r>
          </a:p>
          <a:p>
            <a:pPr lvl="1"/>
            <a:r>
              <a:rPr lang="en-US" dirty="0"/>
              <a:t>Size of content</a:t>
            </a:r>
          </a:p>
          <a:p>
            <a:pPr lvl="1"/>
            <a:r>
              <a:rPr lang="en-US" dirty="0"/>
              <a:t>Type of file – MIME* type</a:t>
            </a:r>
          </a:p>
          <a:p>
            <a:pPr lvl="1"/>
            <a:r>
              <a:rPr lang="en-US" dirty="0"/>
              <a:t>Extra information related to server</a:t>
            </a:r>
          </a:p>
          <a:p>
            <a:pPr lvl="1"/>
            <a:r>
              <a:rPr lang="en-US" dirty="0"/>
              <a:t>Extra information related to content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Actual contents of the file – the 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*Multipurpose Internet Mail Extensions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 to a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resource that specifies its location on a computer network</a:t>
            </a:r>
          </a:p>
          <a:p>
            <a:r>
              <a:rPr lang="en-US" dirty="0">
                <a:solidFill>
                  <a:schemeClr val="tx1"/>
                </a:solidFill>
              </a:rPr>
              <a:t>Usually used with HTTP</a:t>
            </a:r>
          </a:p>
          <a:p>
            <a:r>
              <a:rPr lang="en-US" dirty="0">
                <a:solidFill>
                  <a:schemeClr val="tx1"/>
                </a:solidFill>
              </a:rPr>
              <a:t>Send as part of HTTP header when requesting a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authority/path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fragment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authority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userinfo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host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usually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can be ftp etc.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path of resource we want -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known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is usually (and defaults to)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for passing extra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http://www.iitb.ac.in/newacadhome/timetable.jsp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http://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using Hypertext Transfer Protocol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www.iitb.ac.in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 authority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port not specified  80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“resolves” (see DNS) to an IP like 10.102.1.111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newacadhome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timetable.jsp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path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 query or fragment specified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Server sends a response with the requested page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6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a URL and makes an HTTP request for you</a:t>
            </a:r>
          </a:p>
          <a:p>
            <a:r>
              <a:rPr lang="en-US" dirty="0"/>
              <a:t>Receives the content and understands it</a:t>
            </a:r>
          </a:p>
          <a:p>
            <a:r>
              <a:rPr lang="en-US" dirty="0"/>
              <a:t>Displays it to the user</a:t>
            </a:r>
          </a:p>
          <a:p>
            <a:r>
              <a:rPr lang="en-US" dirty="0"/>
              <a:t>Allows the user to interact with the received content</a:t>
            </a:r>
          </a:p>
          <a:p>
            <a:r>
              <a:rPr lang="en-US" dirty="0"/>
              <a:t>Makes more requests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Application Layer </a:t>
            </a:r>
            <a:r>
              <a:rPr lang="en-US" b="1" dirty="0"/>
              <a:t>✔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markup language is a system for </a:t>
            </a:r>
            <a:r>
              <a:rPr lang="en-US" b="1" dirty="0"/>
              <a:t>annotating</a:t>
            </a:r>
            <a:r>
              <a:rPr lang="en-US" dirty="0"/>
              <a:t> a document in a way that is </a:t>
            </a:r>
            <a:r>
              <a:rPr lang="en-US" b="1" dirty="0"/>
              <a:t>syntactically distinguishable </a:t>
            </a:r>
            <a:r>
              <a:rPr lang="en-US" dirty="0"/>
              <a:t>from the text</a:t>
            </a:r>
          </a:p>
          <a:p>
            <a:r>
              <a:rPr lang="en-US" dirty="0"/>
              <a:t>Hypertext Markup Language is the </a:t>
            </a:r>
            <a:r>
              <a:rPr lang="en-US" b="1" dirty="0"/>
              <a:t>standard</a:t>
            </a:r>
            <a:r>
              <a:rPr lang="en-US" dirty="0"/>
              <a:t> markup language for creating web pages and web applications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Represented by </a:t>
            </a:r>
            <a:r>
              <a:rPr lang="en-US" b="1" dirty="0"/>
              <a:t>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4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dirty="0"/>
              <a:t> - Make the text bold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 - Begin a new paragraph</a:t>
            </a:r>
          </a:p>
          <a:p>
            <a:r>
              <a:rPr lang="en-US" dirty="0"/>
              <a:t>Closed as </a:t>
            </a:r>
            <a:r>
              <a:rPr lang="en-US" dirty="0">
                <a:latin typeface="Consolas" panose="020B0609020204030204" pitchFamily="49" charset="0"/>
              </a:rPr>
              <a:t>&lt;/tag&gt;</a:t>
            </a:r>
            <a:r>
              <a:rPr lang="en-US" dirty="0"/>
              <a:t> e.g. </a:t>
            </a:r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b="1" dirty="0">
                <a:latin typeface="Consolas" panose="020B0609020204030204" pitchFamily="49" charset="0"/>
              </a:rPr>
              <a:t>This is bold</a:t>
            </a:r>
            <a:r>
              <a:rPr lang="en-US" dirty="0">
                <a:latin typeface="Consolas" panose="020B0609020204030204" pitchFamily="49" charset="0"/>
              </a:rPr>
              <a:t>&lt;/b&gt;</a:t>
            </a:r>
          </a:p>
          <a:p>
            <a:r>
              <a:rPr lang="en-US" dirty="0">
                <a:latin typeface="+mj-lt"/>
              </a:rPr>
              <a:t>Just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1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Skeleton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9280" y="17612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&lt;html&gt;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Page Title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Heading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paragraph.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8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Hardware</a:t>
            </a:r>
          </a:p>
          <a:p>
            <a:r>
              <a:rPr lang="en-US" dirty="0"/>
              <a:t>Desktop OS – Windows, GNU/Linux or </a:t>
            </a:r>
            <a:r>
              <a:rPr lang="en-US" dirty="0" err="1"/>
              <a:t>macOS</a:t>
            </a:r>
            <a:endParaRPr lang="en-US" dirty="0"/>
          </a:p>
          <a:p>
            <a:r>
              <a:rPr lang="en-US" dirty="0"/>
              <a:t>Python 3</a:t>
            </a:r>
          </a:p>
          <a:p>
            <a:r>
              <a:rPr lang="en-US" dirty="0"/>
              <a:t>Web Browser - Mozilla Firefox or Google Chrome</a:t>
            </a:r>
          </a:p>
          <a:p>
            <a:r>
              <a:rPr lang="en-US" dirty="0"/>
              <a:t>Code Editor – Notepad++, VS Code, Sublime etc.</a:t>
            </a:r>
          </a:p>
          <a:p>
            <a:r>
              <a:rPr lang="en-US" dirty="0"/>
              <a:t>Basics of Programming – CS101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5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&lt;a&gt;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5488" y="1628542"/>
            <a:ext cx="927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"http://www.iitb.ac.in/newacadhome/timetable.jsp"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IITB Timetable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en-US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5488" y="2754101"/>
            <a:ext cx="88109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b="1" dirty="0">
                <a:solidFill>
                  <a:srgbClr val="8000FF"/>
                </a:solidFill>
                <a:latin typeface="Courier New" panose="02070309020205020404" pitchFamily="49" charset="0"/>
              </a:rPr>
              <a:t>My Image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b="1" dirty="0">
                <a:solidFill>
                  <a:srgbClr val="8000FF"/>
                </a:solidFill>
                <a:latin typeface="Courier New" panose="02070309020205020404" pitchFamily="49" charset="0"/>
              </a:rPr>
              <a:t>104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height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b="1" dirty="0">
                <a:solidFill>
                  <a:srgbClr val="8000FF"/>
                </a:solidFill>
                <a:latin typeface="Courier New" panose="02070309020205020404" pitchFamily="49" charset="0"/>
              </a:rPr>
              <a:t>142</a:t>
            </a:r>
            <a:r>
              <a:rPr lang="en-US" sz="1700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91080" y="3382714"/>
            <a:ext cx="8915400" cy="2935656"/>
          </a:xfrm>
        </p:spPr>
        <p:txBody>
          <a:bodyPr/>
          <a:lstStyle/>
          <a:p>
            <a:r>
              <a:rPr lang="en-US" dirty="0">
                <a:latin typeface="+mj-lt"/>
              </a:rPr>
              <a:t>Things to note: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dirty="0">
                <a:latin typeface="+mj-lt"/>
              </a:rPr>
              <a:t> are </a:t>
            </a:r>
            <a:r>
              <a:rPr lang="en-US" b="1" dirty="0">
                <a:latin typeface="+mj-lt"/>
              </a:rPr>
              <a:t>attributes</a:t>
            </a:r>
            <a:r>
              <a:rPr lang="en-US" dirty="0">
                <a:latin typeface="+mj-lt"/>
              </a:rPr>
              <a:t>, the expressions in quotes are </a:t>
            </a:r>
            <a:r>
              <a:rPr lang="en-US" b="1" dirty="0">
                <a:latin typeface="+mj-lt"/>
              </a:rPr>
              <a:t>values</a:t>
            </a:r>
          </a:p>
          <a:p>
            <a:pPr lvl="1"/>
            <a:r>
              <a:rPr lang="en-US" dirty="0">
                <a:latin typeface="+mj-lt"/>
              </a:rPr>
              <a:t>One tag can have one or more attributes (or none)</a:t>
            </a:r>
          </a:p>
          <a:p>
            <a:pPr lvl="1"/>
            <a:r>
              <a:rPr lang="en-US" dirty="0">
                <a:latin typeface="+mj-lt"/>
              </a:rPr>
              <a:t>Attributes control content in the tag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latin typeface="+mj-lt"/>
              </a:rPr>
              <a:t> has no end tag</a:t>
            </a:r>
          </a:p>
          <a:p>
            <a:pPr lvl="1"/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dirty="0"/>
              <a:t>indicates same path as the open page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040" y="17496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&lt;/ul&gt;</a:t>
            </a:r>
            <a:endParaRPr lang="it-IT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040" y="3706225"/>
            <a:ext cx="664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Unordered List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List Item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&lt;ol&gt;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Ordered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1920" y="1951898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Milk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7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common tags </a:t>
            </a:r>
            <a:r>
              <a:rPr lang="en-US" sz="2800" dirty="0"/>
              <a:t>(Non-exhaustive)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559"/>
            <a:ext cx="8915400" cy="51970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r>
              <a:rPr lang="en-US" sz="2000" dirty="0">
                <a:latin typeface="Consolas" panose="020B0609020204030204" pitchFamily="49" charset="0"/>
              </a:rPr>
              <a:t> - HTML document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r>
              <a:rPr lang="en-US" sz="2000" dirty="0">
                <a:latin typeface="Consolas" panose="020B0609020204030204" pitchFamily="49" charset="0"/>
              </a:rPr>
              <a:t> - Main body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&lt;h1&gt;</a:t>
            </a:r>
            <a:r>
              <a:rPr lang="en-US" sz="2000" dirty="0">
                <a:latin typeface="Consolas" panose="020B0609020204030204" pitchFamily="49" charset="0"/>
              </a:rPr>
              <a:t> - Biggest heading, &lt;h2&gt;, &lt;h3&gt; are progressively smaller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&lt;b&gt;</a:t>
            </a:r>
            <a:r>
              <a:rPr lang="en-US" sz="2000" dirty="0">
                <a:latin typeface="Consolas" panose="020B0609020204030204" pitchFamily="49" charset="0"/>
              </a:rPr>
              <a:t> - Bold text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&lt;a&gt;</a:t>
            </a:r>
            <a:r>
              <a:rPr lang="en-US" sz="2000" dirty="0">
                <a:latin typeface="Consolas" panose="020B0609020204030204" pitchFamily="49" charset="0"/>
              </a:rPr>
              <a:t> - Hyperlink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Image - no end tag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2000" dirty="0">
                <a:latin typeface="Consolas" panose="020B0609020204030204" pitchFamily="49" charset="0"/>
              </a:rPr>
              <a:t> - Button!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&lt;div&gt;</a:t>
            </a:r>
            <a:r>
              <a:rPr lang="en-US" sz="2000" dirty="0">
                <a:latin typeface="Consolas" panose="020B0609020204030204" pitchFamily="49" charset="0"/>
              </a:rPr>
              <a:t> - Division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latin typeface="Consolas" panose="020B0609020204030204" pitchFamily="49" charset="0"/>
              </a:rPr>
              <a:t> - Paragraph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Line Break - no end tag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&lt;pre&gt;</a:t>
            </a:r>
            <a:r>
              <a:rPr lang="en-US" sz="2000" dirty="0">
                <a:latin typeface="Consolas" panose="020B0609020204030204" pitchFamily="49" charset="0"/>
              </a:rPr>
              <a:t> - Preformatted text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2018 - Varun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29560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the Web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see in a Web Browser!</a:t>
            </a:r>
          </a:p>
          <a:p>
            <a:r>
              <a:rPr lang="en-US" dirty="0"/>
              <a:t>HTML – not really</a:t>
            </a:r>
          </a:p>
          <a:p>
            <a:r>
              <a:rPr lang="en-US" dirty="0"/>
              <a:t>A set of documents connected to each other.</a:t>
            </a:r>
          </a:p>
          <a:p>
            <a:r>
              <a:rPr lang="en-US" dirty="0"/>
              <a:t>A system of </a:t>
            </a:r>
            <a:r>
              <a:rPr lang="en-US" b="1" dirty="0"/>
              <a:t>Internet servers</a:t>
            </a:r>
            <a:r>
              <a:rPr lang="en-US" dirty="0"/>
              <a:t> that support specially formatted documents, supporting links to other documents as well as graphics, audio and video files.</a:t>
            </a:r>
          </a:p>
          <a:p>
            <a:r>
              <a:rPr lang="en-US" dirty="0"/>
              <a:t>Are </a:t>
            </a:r>
            <a:r>
              <a:rPr lang="en-US" i="1" dirty="0"/>
              <a:t>Web</a:t>
            </a:r>
            <a:r>
              <a:rPr lang="en-US" dirty="0"/>
              <a:t> and </a:t>
            </a:r>
            <a:r>
              <a:rPr lang="en-US" i="1" dirty="0"/>
              <a:t>Internet</a:t>
            </a:r>
            <a:r>
              <a:rPr lang="en-US" dirty="0"/>
              <a:t> synonymous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en-US" dirty="0"/>
              <a:t> – No!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the Internet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😎</a:t>
            </a:r>
          </a:p>
          <a:p>
            <a:r>
              <a:rPr lang="en-US" dirty="0"/>
              <a:t>A lot of connected devices – a network – which talk to each other</a:t>
            </a:r>
          </a:p>
          <a:p>
            <a:r>
              <a:rPr lang="en-US" dirty="0"/>
              <a:t>A </a:t>
            </a:r>
            <a:r>
              <a:rPr lang="en-US" u="sng" dirty="0"/>
              <a:t>global</a:t>
            </a:r>
            <a:r>
              <a:rPr lang="en-US" dirty="0"/>
              <a:t> computer network providing a variety of information and communication facilities, consisting of </a:t>
            </a:r>
            <a:r>
              <a:rPr lang="en-US" u="sng" dirty="0"/>
              <a:t>interconnected networks</a:t>
            </a:r>
            <a:r>
              <a:rPr lang="en-US" dirty="0"/>
              <a:t> using </a:t>
            </a:r>
            <a:r>
              <a:rPr lang="en-US" b="1" dirty="0"/>
              <a:t>standardized communication protocols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7093" y="6045899"/>
            <a:ext cx="245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Courtesy – Google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information is </a:t>
            </a:r>
            <a:r>
              <a:rPr lang="en-US" b="1" dirty="0"/>
              <a:t>binary</a:t>
            </a:r>
            <a:r>
              <a:rPr lang="en-US" sz="2800" dirty="0"/>
              <a:t> - </a:t>
            </a:r>
            <a:r>
              <a:rPr lang="en-US" sz="2000" dirty="0">
                <a:solidFill>
                  <a:srgbClr val="7030A0"/>
                </a:solidFill>
              </a:rPr>
              <a:t>01100010 01101001 01101110 01100001 01110010 01111001</a:t>
            </a:r>
          </a:p>
          <a:p>
            <a:r>
              <a:rPr lang="en-US" dirty="0"/>
              <a:t>Binary data can be transmitted over a medium – think </a:t>
            </a:r>
            <a:r>
              <a:rPr lang="en-US" b="1" dirty="0"/>
              <a:t>wires</a:t>
            </a:r>
            <a:r>
              <a:rPr lang="en-US" dirty="0"/>
              <a:t> and </a:t>
            </a:r>
            <a:r>
              <a:rPr lang="en-US" b="1" dirty="0"/>
              <a:t>Morse code</a:t>
            </a:r>
          </a:p>
          <a:p>
            <a:r>
              <a:rPr lang="en-US" dirty="0"/>
              <a:t>There are no errors in transmission – for now!</a:t>
            </a:r>
          </a:p>
          <a:p>
            <a:r>
              <a:rPr lang="en-US" dirty="0"/>
              <a:t>Two computers can communicate with each other and exchange information – with a physical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Network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4810" y="6007938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</a:t>
            </a:r>
            <a:r>
              <a:rPr lang="en-US" dirty="0"/>
              <a:t>Open Systems Interconnection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Network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4810" y="6007938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</a:t>
            </a:r>
            <a:r>
              <a:rPr lang="en-US" dirty="0"/>
              <a:t>Open Systems Interconnection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ym typeface="Wingdings" panose="05000000000000000000" pitchFamily="2" charset="2"/>
              </a:rPr>
              <a:t> B</a:t>
            </a:r>
            <a:r>
              <a:rPr lang="en-US" dirty="0">
                <a:sym typeface="Wingdings" panose="05000000000000000000" pitchFamily="2" charset="2"/>
              </a:rPr>
              <a:t> – A and B can talk – we already have this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    …    A  C</a:t>
            </a:r>
          </a:p>
          <a:p>
            <a:r>
              <a:rPr lang="en-US" dirty="0">
                <a:sym typeface="Wingdings" panose="05000000000000000000" pitchFamily="2" charset="2"/>
              </a:rPr>
              <a:t>What if D comes 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? -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6</a:t>
            </a:r>
          </a:p>
          <a:p>
            <a:r>
              <a:rPr lang="en-US" dirty="0">
                <a:sym typeface="Wingdings" panose="05000000000000000000" pitchFamily="2" charset="2"/>
              </a:rPr>
              <a:t>Eventually … 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50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1225  …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300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/>
              <a:t>44850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1101</TotalTime>
  <Words>1673</Words>
  <Application>Microsoft Office PowerPoint</Application>
  <PresentationFormat>Widescreen</PresentationFormat>
  <Paragraphs>300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Courier New</vt:lpstr>
      <vt:lpstr>Segoe UI</vt:lpstr>
      <vt:lpstr>Tahoma</vt:lpstr>
      <vt:lpstr>Verdana</vt:lpstr>
      <vt:lpstr>Wingdings</vt:lpstr>
      <vt:lpstr>Wingdings 3</vt:lpstr>
      <vt:lpstr>Wisp</vt:lpstr>
      <vt:lpstr>Web Development</vt:lpstr>
      <vt:lpstr>Varun Patil Junior Undergraduate, ME</vt:lpstr>
      <vt:lpstr>Prerequisites</vt:lpstr>
      <vt:lpstr>What is the Web?</vt:lpstr>
      <vt:lpstr>What is the Internet?</vt:lpstr>
      <vt:lpstr>Basics &amp; Assumptions</vt:lpstr>
      <vt:lpstr>The Seven Layers of OSI*</vt:lpstr>
      <vt:lpstr>The Seven Layers of OSI*</vt:lpstr>
      <vt:lpstr>The Network Layer</vt:lpstr>
      <vt:lpstr>Relaying Information</vt:lpstr>
      <vt:lpstr>Internet Protocol</vt:lpstr>
      <vt:lpstr>The Seven Layers of OSI</vt:lpstr>
      <vt:lpstr>The Transport Layer</vt:lpstr>
      <vt:lpstr>Transmission Control Protocol</vt:lpstr>
      <vt:lpstr>Port</vt:lpstr>
      <vt:lpstr>An Analogy</vt:lpstr>
      <vt:lpstr>A Map?!</vt:lpstr>
      <vt:lpstr>The Seven Layers of OSI</vt:lpstr>
      <vt:lpstr>The Application Layer</vt:lpstr>
      <vt:lpstr>HyperText Transfer Protocol</vt:lpstr>
      <vt:lpstr>Uniform Resource Locator</vt:lpstr>
      <vt:lpstr>Uniform Resource Locator</vt:lpstr>
      <vt:lpstr>Uniform Resource Locator</vt:lpstr>
      <vt:lpstr>Web Browser</vt:lpstr>
      <vt:lpstr>The Seven Layers of OSI</vt:lpstr>
      <vt:lpstr>Interactive</vt:lpstr>
      <vt:lpstr>HyperText Markup Language</vt:lpstr>
      <vt:lpstr>HTML Tags</vt:lpstr>
      <vt:lpstr>Basic HTML Skeleton</vt:lpstr>
      <vt:lpstr>&lt;a&gt; and &lt;img&gt;</vt:lpstr>
      <vt:lpstr>Tag nesting</vt:lpstr>
      <vt:lpstr>List of common tags (Non-exhaustive)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Varun Patil</cp:lastModifiedBy>
  <cp:revision>64</cp:revision>
  <dcterms:created xsi:type="dcterms:W3CDTF">2018-05-28T08:38:53Z</dcterms:created>
  <dcterms:modified xsi:type="dcterms:W3CDTF">2018-05-29T08:52:55Z</dcterms:modified>
</cp:coreProperties>
</file>