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Cormorant Garamond Bold Italics" charset="1" panose="00000800000000000000"/>
      <p:regular r:id="rId19"/>
    </p:embeddedFont>
    <p:embeddedFont>
      <p:font typeface="Quicksand" charset="1" panose="00000000000000000000"/>
      <p:regular r:id="rId20"/>
    </p:embeddedFont>
    <p:embeddedFont>
      <p:font typeface="Cormorant Garamond Bold" charset="1" panose="00000800000000000000"/>
      <p:regular r:id="rId21"/>
    </p:embeddedFont>
    <p:embeddedFont>
      <p:font typeface="Quicksand Bold"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411719"/>
            <a:ext cx="16229942" cy="2422585"/>
          </a:xfrm>
          <a:prstGeom prst="rect">
            <a:avLst/>
          </a:prstGeom>
        </p:spPr>
        <p:txBody>
          <a:bodyPr anchor="t" rtlCol="false" tIns="0" lIns="0" bIns="0" rIns="0">
            <a:spAutoFit/>
          </a:bodyPr>
          <a:lstStyle/>
          <a:p>
            <a:pPr algn="ctr">
              <a:lnSpc>
                <a:spcPts val="9799"/>
              </a:lnSpc>
            </a:pPr>
            <a:r>
              <a:rPr lang="en-US" b="true" sz="6999" i="true">
                <a:solidFill>
                  <a:srgbClr val="0F4662"/>
                </a:solidFill>
                <a:latin typeface="Cormorant Garamond Bold Italics"/>
                <a:ea typeface="Cormorant Garamond Bold Italics"/>
                <a:cs typeface="Cormorant Garamond Bold Italics"/>
                <a:sym typeface="Cormorant Garamond Bold Italics"/>
              </a:rPr>
              <a:t>Tugas Akhir</a:t>
            </a:r>
          </a:p>
          <a:p>
            <a:pPr algn="ctr" marL="0" indent="0" lvl="0">
              <a:lnSpc>
                <a:spcPts val="9799"/>
              </a:lnSpc>
              <a:spcBef>
                <a:spcPct val="0"/>
              </a:spcBef>
            </a:pPr>
            <a:r>
              <a:rPr lang="en-US" b="true" sz="6999" i="true">
                <a:solidFill>
                  <a:srgbClr val="0F4662"/>
                </a:solidFill>
                <a:latin typeface="Cormorant Garamond Bold Italics"/>
                <a:ea typeface="Cormorant Garamond Bold Italics"/>
                <a:cs typeface="Cormorant Garamond Bold Italics"/>
                <a:sym typeface="Cormorant Garamond Bold Italics"/>
              </a:rPr>
              <a:t>Dasar Sistem Komputer</a:t>
            </a:r>
          </a:p>
        </p:txBody>
      </p:sp>
      <p:sp>
        <p:nvSpPr>
          <p:cNvPr name="AutoShape 3" id="3"/>
          <p:cNvSpPr/>
          <p:nvPr/>
        </p:nvSpPr>
        <p:spPr>
          <a:xfrm>
            <a:off x="5086186" y="3476074"/>
            <a:ext cx="8114971" cy="0"/>
          </a:xfrm>
          <a:prstGeom prst="line">
            <a:avLst/>
          </a:prstGeom>
          <a:ln cap="flat" w="76200">
            <a:solidFill>
              <a:srgbClr val="0F4662"/>
            </a:solidFill>
            <a:prstDash val="solid"/>
            <a:headEnd type="none" len="sm" w="sm"/>
            <a:tailEnd type="none" len="sm" w="sm"/>
          </a:ln>
        </p:spPr>
      </p:sp>
      <p:sp>
        <p:nvSpPr>
          <p:cNvPr name="AutoShape 4" id="4"/>
          <p:cNvSpPr/>
          <p:nvPr/>
        </p:nvSpPr>
        <p:spPr>
          <a:xfrm>
            <a:off x="5086186" y="6776631"/>
            <a:ext cx="8114971"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5400000">
            <a:off x="997489" y="4701593"/>
            <a:ext cx="2968854" cy="441617"/>
          </a:xfrm>
          <a:custGeom>
            <a:avLst/>
            <a:gdLst/>
            <a:ahLst/>
            <a:cxnLst/>
            <a:rect r="r" b="b" t="t" l="l"/>
            <a:pathLst>
              <a:path h="441617" w="2968854">
                <a:moveTo>
                  <a:pt x="0" y="0"/>
                </a:moveTo>
                <a:lnTo>
                  <a:pt x="2968854" y="0"/>
                </a:lnTo>
                <a:lnTo>
                  <a:pt x="2968854" y="441617"/>
                </a:lnTo>
                <a:lnTo>
                  <a:pt x="0" y="4416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3321850" y="3639671"/>
            <a:ext cx="11643643" cy="2432110"/>
          </a:xfrm>
          <a:prstGeom prst="rect">
            <a:avLst/>
          </a:prstGeom>
        </p:spPr>
        <p:txBody>
          <a:bodyPr anchor="t" rtlCol="false" tIns="0" lIns="0" bIns="0" rIns="0">
            <a:spAutoFit/>
          </a:bodyPr>
          <a:lstStyle/>
          <a:p>
            <a:pPr algn="ctr" marL="0" indent="0" lvl="0">
              <a:lnSpc>
                <a:spcPts val="9799"/>
              </a:lnSpc>
              <a:spcBef>
                <a:spcPct val="0"/>
              </a:spcBef>
            </a:pPr>
            <a:r>
              <a:rPr lang="en-US" sz="6999">
                <a:solidFill>
                  <a:srgbClr val="0F4662"/>
                </a:solidFill>
                <a:latin typeface="Quicksand"/>
                <a:ea typeface="Quicksand"/>
                <a:cs typeface="Quicksand"/>
                <a:sym typeface="Quicksand"/>
              </a:rPr>
              <a:t>Pilihan Hewan Berdasarkan Kategori Makanan</a:t>
            </a:r>
          </a:p>
        </p:txBody>
      </p:sp>
      <p:sp>
        <p:nvSpPr>
          <p:cNvPr name="Freeform 7" id="7"/>
          <p:cNvSpPr/>
          <p:nvPr/>
        </p:nvSpPr>
        <p:spPr>
          <a:xfrm flipH="false" flipV="false" rot="5400000">
            <a:off x="14320999" y="4701593"/>
            <a:ext cx="2968854" cy="441617"/>
          </a:xfrm>
          <a:custGeom>
            <a:avLst/>
            <a:gdLst/>
            <a:ahLst/>
            <a:cxnLst/>
            <a:rect r="r" b="b" t="t" l="l"/>
            <a:pathLst>
              <a:path h="441617" w="2968854">
                <a:moveTo>
                  <a:pt x="0" y="0"/>
                </a:moveTo>
                <a:lnTo>
                  <a:pt x="2968854" y="0"/>
                </a:lnTo>
                <a:lnTo>
                  <a:pt x="2968854" y="441617"/>
                </a:lnTo>
                <a:lnTo>
                  <a:pt x="0" y="4416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2960582" y="7237240"/>
            <a:ext cx="16229942" cy="2625508"/>
          </a:xfrm>
          <a:prstGeom prst="rect">
            <a:avLst/>
          </a:prstGeom>
        </p:spPr>
        <p:txBody>
          <a:bodyPr anchor="t" rtlCol="false" tIns="0" lIns="0" bIns="0" rIns="0">
            <a:spAutoFit/>
          </a:bodyPr>
          <a:lstStyle/>
          <a:p>
            <a:pPr algn="l">
              <a:lnSpc>
                <a:spcPts val="7000"/>
              </a:lnSpc>
            </a:pPr>
            <a:r>
              <a:rPr lang="en-US" sz="5000" b="true">
                <a:solidFill>
                  <a:srgbClr val="0F4662"/>
                </a:solidFill>
                <a:latin typeface="Cormorant Garamond Bold"/>
                <a:ea typeface="Cormorant Garamond Bold"/>
                <a:cs typeface="Cormorant Garamond Bold"/>
                <a:sym typeface="Cormorant Garamond Bold"/>
              </a:rPr>
              <a:t>Nama: Ani Anggraini Prasetyo</a:t>
            </a:r>
          </a:p>
          <a:p>
            <a:pPr algn="l">
              <a:lnSpc>
                <a:spcPts val="7000"/>
              </a:lnSpc>
            </a:pPr>
            <a:r>
              <a:rPr lang="en-US" sz="5000" b="true">
                <a:solidFill>
                  <a:srgbClr val="0F4662"/>
                </a:solidFill>
                <a:latin typeface="Cormorant Garamond Bold"/>
                <a:ea typeface="Cormorant Garamond Bold"/>
                <a:cs typeface="Cormorant Garamond Bold"/>
                <a:sym typeface="Cormorant Garamond Bold"/>
              </a:rPr>
              <a:t>NIM: 2400018117</a:t>
            </a:r>
          </a:p>
          <a:p>
            <a:pPr algn="l" marL="0" indent="0" lvl="0">
              <a:lnSpc>
                <a:spcPts val="7000"/>
              </a:lnSpc>
              <a:spcBef>
                <a:spcPct val="0"/>
              </a:spcBef>
            </a:pPr>
            <a:r>
              <a:rPr lang="en-US" b="true" sz="5000">
                <a:solidFill>
                  <a:srgbClr val="0F4662"/>
                </a:solidFill>
                <a:latin typeface="Cormorant Garamond Bold"/>
                <a:ea typeface="Cormorant Garamond Bold"/>
                <a:cs typeface="Cormorant Garamond Bold"/>
                <a:sym typeface="Cormorant Garamond Bold"/>
              </a:rPr>
              <a:t>Kelas: C</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1800901" y="2069355"/>
            <a:ext cx="10835103" cy="6148291"/>
          </a:xfrm>
          <a:custGeom>
            <a:avLst/>
            <a:gdLst/>
            <a:ahLst/>
            <a:cxnLst/>
            <a:rect r="r" b="b" t="t" l="l"/>
            <a:pathLst>
              <a:path h="6148291" w="10835103">
                <a:moveTo>
                  <a:pt x="0" y="0"/>
                </a:moveTo>
                <a:lnTo>
                  <a:pt x="10835103" y="0"/>
                </a:lnTo>
                <a:lnTo>
                  <a:pt x="10835103" y="6148290"/>
                </a:lnTo>
                <a:lnTo>
                  <a:pt x="0" y="6148290"/>
                </a:lnTo>
                <a:lnTo>
                  <a:pt x="0" y="0"/>
                </a:lnTo>
                <a:close/>
              </a:path>
            </a:pathLst>
          </a:custGeom>
          <a:blipFill>
            <a:blip r:embed="rId2"/>
            <a:stretch>
              <a:fillRect l="0" t="0" r="0" b="0"/>
            </a:stretch>
          </a:blipFill>
        </p:spPr>
      </p:sp>
      <p:sp>
        <p:nvSpPr>
          <p:cNvPr name="TextBox 6" id="6"/>
          <p:cNvSpPr txBox="true"/>
          <p:nvPr/>
        </p:nvSpPr>
        <p:spPr>
          <a:xfrm rot="0">
            <a:off x="4792867" y="418746"/>
            <a:ext cx="5702843" cy="523851"/>
          </a:xfrm>
          <a:prstGeom prst="rect">
            <a:avLst/>
          </a:prstGeom>
        </p:spPr>
        <p:txBody>
          <a:bodyPr anchor="t" rtlCol="false" tIns="0" lIns="0" bIns="0" rIns="0">
            <a:spAutoFit/>
          </a:bodyPr>
          <a:lstStyle/>
          <a:p>
            <a:pPr algn="just" marL="0" indent="0" lvl="0">
              <a:lnSpc>
                <a:spcPts val="4200"/>
              </a:lnSpc>
              <a:spcBef>
                <a:spcPct val="0"/>
              </a:spcBef>
            </a:pPr>
            <a:r>
              <a:rPr lang="en-US" b="true" sz="3000">
                <a:solidFill>
                  <a:srgbClr val="0F4662"/>
                </a:solidFill>
                <a:latin typeface="Quicksand Bold"/>
                <a:ea typeface="Quicksand Bold"/>
                <a:cs typeface="Quicksand Bold"/>
                <a:sym typeface="Quicksand Bold"/>
              </a:rPr>
              <a:t>Hasil Eksekusi Program</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1825412" y="2150642"/>
            <a:ext cx="10398779" cy="5985717"/>
          </a:xfrm>
          <a:custGeom>
            <a:avLst/>
            <a:gdLst/>
            <a:ahLst/>
            <a:cxnLst/>
            <a:rect r="r" b="b" t="t" l="l"/>
            <a:pathLst>
              <a:path h="5985717" w="10398779">
                <a:moveTo>
                  <a:pt x="0" y="0"/>
                </a:moveTo>
                <a:lnTo>
                  <a:pt x="10398779" y="0"/>
                </a:lnTo>
                <a:lnTo>
                  <a:pt x="10398779" y="5985716"/>
                </a:lnTo>
                <a:lnTo>
                  <a:pt x="0" y="5985716"/>
                </a:lnTo>
                <a:lnTo>
                  <a:pt x="0" y="0"/>
                </a:lnTo>
                <a:close/>
              </a:path>
            </a:pathLst>
          </a:custGeom>
          <a:blipFill>
            <a:blip r:embed="rId2"/>
            <a:stretch>
              <a:fillRect l="0" t="0" r="0" b="0"/>
            </a:stretch>
          </a:blipFill>
        </p:spPr>
      </p:sp>
      <p:sp>
        <p:nvSpPr>
          <p:cNvPr name="TextBox 6" id="6"/>
          <p:cNvSpPr txBox="true"/>
          <p:nvPr/>
        </p:nvSpPr>
        <p:spPr>
          <a:xfrm rot="0">
            <a:off x="4792867" y="418746"/>
            <a:ext cx="5702843" cy="523851"/>
          </a:xfrm>
          <a:prstGeom prst="rect">
            <a:avLst/>
          </a:prstGeom>
        </p:spPr>
        <p:txBody>
          <a:bodyPr anchor="t" rtlCol="false" tIns="0" lIns="0" bIns="0" rIns="0">
            <a:spAutoFit/>
          </a:bodyPr>
          <a:lstStyle/>
          <a:p>
            <a:pPr algn="just" marL="0" indent="0" lvl="0">
              <a:lnSpc>
                <a:spcPts val="4200"/>
              </a:lnSpc>
              <a:spcBef>
                <a:spcPct val="0"/>
              </a:spcBef>
            </a:pPr>
            <a:r>
              <a:rPr lang="en-US" b="true" sz="3000">
                <a:solidFill>
                  <a:srgbClr val="0F4662"/>
                </a:solidFill>
                <a:latin typeface="Quicksand Bold"/>
                <a:ea typeface="Quicksand Bold"/>
                <a:cs typeface="Quicksand Bold"/>
                <a:sym typeface="Quicksand Bold"/>
              </a:rPr>
              <a:t>Hasil Eksekusi Program</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sp>
        <p:nvSpPr>
          <p:cNvPr name="TextBox 5" id="5"/>
          <p:cNvSpPr txBox="true"/>
          <p:nvPr/>
        </p:nvSpPr>
        <p:spPr>
          <a:xfrm rot="0">
            <a:off x="3676338" y="504849"/>
            <a:ext cx="5702843" cy="523851"/>
          </a:xfrm>
          <a:prstGeom prst="rect">
            <a:avLst/>
          </a:prstGeom>
        </p:spPr>
        <p:txBody>
          <a:bodyPr anchor="t" rtlCol="false" tIns="0" lIns="0" bIns="0" rIns="0">
            <a:spAutoFit/>
          </a:bodyPr>
          <a:lstStyle/>
          <a:p>
            <a:pPr algn="ctr" marL="0" indent="0" lvl="0">
              <a:lnSpc>
                <a:spcPts val="4200"/>
              </a:lnSpc>
              <a:spcBef>
                <a:spcPct val="0"/>
              </a:spcBef>
            </a:pPr>
            <a:r>
              <a:rPr lang="en-US" b="true" sz="3000">
                <a:solidFill>
                  <a:srgbClr val="0F4662"/>
                </a:solidFill>
                <a:latin typeface="Quicksand Bold"/>
                <a:ea typeface="Quicksand Bold"/>
                <a:cs typeface="Quicksand Bold"/>
                <a:sym typeface="Quicksand Bold"/>
              </a:rPr>
              <a:t>Kesimpulan</a:t>
            </a:r>
          </a:p>
        </p:txBody>
      </p:sp>
      <p:sp>
        <p:nvSpPr>
          <p:cNvPr name="TextBox 6" id="6"/>
          <p:cNvSpPr txBox="true"/>
          <p:nvPr/>
        </p:nvSpPr>
        <p:spPr>
          <a:xfrm rot="0">
            <a:off x="358534" y="1792987"/>
            <a:ext cx="13073224" cy="5142923"/>
          </a:xfrm>
          <a:prstGeom prst="rect">
            <a:avLst/>
          </a:prstGeom>
        </p:spPr>
        <p:txBody>
          <a:bodyPr anchor="t" rtlCol="false" tIns="0" lIns="0" bIns="0" rIns="0">
            <a:spAutoFit/>
          </a:bodyPr>
          <a:lstStyle/>
          <a:p>
            <a:pPr algn="l" marL="647700" indent="-323850" lvl="1">
              <a:lnSpc>
                <a:spcPts val="5100"/>
              </a:lnSpc>
              <a:buFont typeface="Arial"/>
              <a:buChar char="•"/>
            </a:pPr>
            <a:r>
              <a:rPr lang="en-US" sz="3000">
                <a:solidFill>
                  <a:srgbClr val="0F4662"/>
                </a:solidFill>
                <a:latin typeface="Quicksand"/>
                <a:ea typeface="Quicksand"/>
                <a:cs typeface="Quicksand"/>
                <a:sym typeface="Quicksand"/>
              </a:rPr>
              <a:t>Aplikasi pemilihan hewan berdasarkan kategori makanan adalah program yang sangat sederhana namun efektif untuk tujuan pembelajaran. Aplikasi ini memungkinkan untuk mengakses informasi tentang hewan berdasarkan kategori makanannya secara interakstif. Aplikasi ini juga memberikan dasar yang solid dalam memahami bagaimna cara kerja pemrograman, input/output menggunakan interrupt, serta bagaimna membuat program yang interaktif dan responsif terhadap Keputusan pengguna.</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442710" y="3369664"/>
            <a:ext cx="12285126" cy="3185788"/>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Terima Kasih</a:t>
            </a:r>
          </a:p>
        </p:txBody>
      </p:sp>
      <p:sp>
        <p:nvSpPr>
          <p:cNvPr name="AutoShape 3" id="3"/>
          <p:cNvSpPr/>
          <p:nvPr/>
        </p:nvSpPr>
        <p:spPr>
          <a:xfrm>
            <a:off x="5897880" y="2215083"/>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1116666"/>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5897880" y="8159883"/>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sp>
        <p:nvSpPr>
          <p:cNvPr name="TextBox 5" id="5"/>
          <p:cNvSpPr txBox="true"/>
          <p:nvPr/>
        </p:nvSpPr>
        <p:spPr>
          <a:xfrm rot="0">
            <a:off x="808064" y="133302"/>
            <a:ext cx="13094166" cy="854003"/>
          </a:xfrm>
          <a:prstGeom prst="rect">
            <a:avLst/>
          </a:prstGeom>
        </p:spPr>
        <p:txBody>
          <a:bodyPr anchor="t" rtlCol="false" tIns="0" lIns="0" bIns="0" rIns="0">
            <a:spAutoFit/>
          </a:bodyPr>
          <a:lstStyle/>
          <a:p>
            <a:pPr algn="l" marL="0" indent="0" lvl="0">
              <a:lnSpc>
                <a:spcPts val="7000"/>
              </a:lnSpc>
              <a:spcBef>
                <a:spcPct val="0"/>
              </a:spcBef>
            </a:pPr>
            <a:r>
              <a:rPr lang="en-US" b="true" sz="5000" i="true">
                <a:solidFill>
                  <a:srgbClr val="0F4662"/>
                </a:solidFill>
                <a:latin typeface="Cormorant Garamond Bold Italics"/>
                <a:ea typeface="Cormorant Garamond Bold Italics"/>
                <a:cs typeface="Cormorant Garamond Bold Italics"/>
                <a:sym typeface="Cormorant Garamond Bold Italics"/>
              </a:rPr>
              <a:t>pilihan hewan berdasarkan kategori hewan</a:t>
            </a:r>
          </a:p>
        </p:txBody>
      </p:sp>
      <p:sp>
        <p:nvSpPr>
          <p:cNvPr name="TextBox 6" id="6"/>
          <p:cNvSpPr txBox="true"/>
          <p:nvPr/>
        </p:nvSpPr>
        <p:spPr>
          <a:xfrm rot="0">
            <a:off x="311631" y="2086372"/>
            <a:ext cx="10527757" cy="3165331"/>
          </a:xfrm>
          <a:prstGeom prst="rect">
            <a:avLst/>
          </a:prstGeom>
        </p:spPr>
        <p:txBody>
          <a:bodyPr anchor="t" rtlCol="false" tIns="0" lIns="0" bIns="0" rIns="0">
            <a:spAutoFit/>
          </a:bodyPr>
          <a:lstStyle/>
          <a:p>
            <a:pPr algn="l" marL="539749" indent="-269875" lvl="1">
              <a:lnSpc>
                <a:spcPts val="4249"/>
              </a:lnSpc>
              <a:buFont typeface="Arial"/>
              <a:buChar char="•"/>
            </a:pPr>
            <a:r>
              <a:rPr lang="en-US" sz="2499">
                <a:solidFill>
                  <a:srgbClr val="0F4662"/>
                </a:solidFill>
                <a:latin typeface="Quicksand"/>
                <a:ea typeface="Quicksand"/>
                <a:cs typeface="Quicksand"/>
                <a:sym typeface="Quicksand"/>
              </a:rPr>
              <a:t>Program ini memungkinkan pengguna untuk memilih kategori hewan berdasarkan jenis makanannya. Setelah memilih kategoi, program akan menampilkan daftar hewan yang sesuai dengan kategori tersebut. Pengguna dapat memilih kategori lebih dari satu kali dalam satu sesi program, dengan kemampuan untuk mengulangi proses atau berhenti sesuai dengan perintah</a:t>
            </a:r>
          </a:p>
        </p:txBody>
      </p:sp>
      <p:sp>
        <p:nvSpPr>
          <p:cNvPr name="TextBox 7" id="7"/>
          <p:cNvSpPr txBox="true"/>
          <p:nvPr/>
        </p:nvSpPr>
        <p:spPr>
          <a:xfrm rot="0">
            <a:off x="311631" y="6276903"/>
            <a:ext cx="10527757" cy="3698707"/>
          </a:xfrm>
          <a:prstGeom prst="rect">
            <a:avLst/>
          </a:prstGeom>
        </p:spPr>
        <p:txBody>
          <a:bodyPr anchor="t" rtlCol="false" tIns="0" lIns="0" bIns="0" rIns="0">
            <a:spAutoFit/>
          </a:bodyPr>
          <a:lstStyle/>
          <a:p>
            <a:pPr algn="l" marL="539749" indent="-269875" lvl="1">
              <a:lnSpc>
                <a:spcPts val="4249"/>
              </a:lnSpc>
              <a:buFont typeface="Arial"/>
              <a:buChar char="•"/>
            </a:pPr>
            <a:r>
              <a:rPr lang="en-US" sz="2499">
                <a:solidFill>
                  <a:srgbClr val="0F4662"/>
                </a:solidFill>
                <a:latin typeface="Quicksand"/>
                <a:ea typeface="Quicksand"/>
                <a:cs typeface="Quicksand"/>
                <a:sym typeface="Quicksand"/>
              </a:rPr>
              <a:t>Memberikan pengalaman interaktif yang edukatif bagi pengguna mengenai kategori hewan.</a:t>
            </a:r>
          </a:p>
          <a:p>
            <a:pPr algn="l" marL="539749" indent="-269875" lvl="1">
              <a:lnSpc>
                <a:spcPts val="4249"/>
              </a:lnSpc>
              <a:buFont typeface="Arial"/>
              <a:buChar char="•"/>
            </a:pPr>
            <a:r>
              <a:rPr lang="en-US" sz="2499">
                <a:solidFill>
                  <a:srgbClr val="0F4662"/>
                </a:solidFill>
                <a:latin typeface="Quicksand"/>
                <a:ea typeface="Quicksand"/>
                <a:cs typeface="Quicksand"/>
                <a:sym typeface="Quicksand"/>
              </a:rPr>
              <a:t>Menjadi latihan praktis dalam pengembangan program berbasis teks menggunakan bahasa Assembly.</a:t>
            </a:r>
          </a:p>
          <a:p>
            <a:pPr algn="l" marL="539749" indent="-269875" lvl="1">
              <a:lnSpc>
                <a:spcPts val="4249"/>
              </a:lnSpc>
              <a:buFont typeface="Arial"/>
              <a:buChar char="•"/>
            </a:pPr>
            <a:r>
              <a:rPr lang="en-US" sz="2499">
                <a:solidFill>
                  <a:srgbClr val="0F4662"/>
                </a:solidFill>
                <a:latin typeface="Quicksand"/>
                <a:ea typeface="Quicksand"/>
                <a:cs typeface="Quicksand"/>
                <a:sym typeface="Quicksand"/>
              </a:rPr>
              <a:t>Menyediakan pengalaman penggunaan program yang memanfaatkan pengolahan input/output dan pengendalian alur.</a:t>
            </a:r>
          </a:p>
          <a:p>
            <a:pPr algn="l">
              <a:lnSpc>
                <a:spcPts val="4249"/>
              </a:lnSpc>
            </a:pPr>
          </a:p>
        </p:txBody>
      </p:sp>
      <p:sp>
        <p:nvSpPr>
          <p:cNvPr name="TextBox 8" id="8"/>
          <p:cNvSpPr txBox="true"/>
          <p:nvPr/>
        </p:nvSpPr>
        <p:spPr>
          <a:xfrm rot="0">
            <a:off x="808064" y="1406138"/>
            <a:ext cx="10527757" cy="523851"/>
          </a:xfrm>
          <a:prstGeom prst="rect">
            <a:avLst/>
          </a:prstGeom>
        </p:spPr>
        <p:txBody>
          <a:bodyPr anchor="t" rtlCol="false" tIns="0" lIns="0" bIns="0" rIns="0">
            <a:spAutoFit/>
          </a:bodyPr>
          <a:lstStyle/>
          <a:p>
            <a:pPr algn="l" marL="0" indent="0" lvl="0">
              <a:lnSpc>
                <a:spcPts val="4200"/>
              </a:lnSpc>
              <a:spcBef>
                <a:spcPct val="0"/>
              </a:spcBef>
            </a:pPr>
            <a:r>
              <a:rPr lang="en-US" b="true" sz="3000">
                <a:solidFill>
                  <a:srgbClr val="0F4662"/>
                </a:solidFill>
                <a:latin typeface="Quicksand Bold"/>
                <a:ea typeface="Quicksand Bold"/>
                <a:cs typeface="Quicksand Bold"/>
                <a:sym typeface="Quicksand Bold"/>
              </a:rPr>
              <a:t>Deskripsi Program</a:t>
            </a:r>
          </a:p>
        </p:txBody>
      </p:sp>
      <p:sp>
        <p:nvSpPr>
          <p:cNvPr name="TextBox 9" id="9"/>
          <p:cNvSpPr txBox="true"/>
          <p:nvPr/>
        </p:nvSpPr>
        <p:spPr>
          <a:xfrm rot="0">
            <a:off x="808064" y="5585078"/>
            <a:ext cx="10527757" cy="609528"/>
          </a:xfrm>
          <a:prstGeom prst="rect">
            <a:avLst/>
          </a:prstGeom>
        </p:spPr>
        <p:txBody>
          <a:bodyPr anchor="t" rtlCol="false" tIns="0" lIns="0" bIns="0" rIns="0">
            <a:spAutoFit/>
          </a:bodyPr>
          <a:lstStyle/>
          <a:p>
            <a:pPr algn="l" marL="0" indent="0" lvl="0">
              <a:lnSpc>
                <a:spcPts val="5100"/>
              </a:lnSpc>
            </a:pPr>
            <a:r>
              <a:rPr lang="en-US" b="true" sz="3000">
                <a:solidFill>
                  <a:srgbClr val="0F4662"/>
                </a:solidFill>
                <a:latin typeface="Quicksand Bold"/>
                <a:ea typeface="Quicksand Bold"/>
                <a:cs typeface="Quicksand Bold"/>
                <a:sym typeface="Quicksand Bold"/>
              </a:rPr>
              <a:t>Tujuan Program:</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sp>
        <p:nvSpPr>
          <p:cNvPr name="TextBox 5" id="5"/>
          <p:cNvSpPr txBox="true"/>
          <p:nvPr/>
        </p:nvSpPr>
        <p:spPr>
          <a:xfrm rot="0">
            <a:off x="1028700" y="418746"/>
            <a:ext cx="5702843" cy="523851"/>
          </a:xfrm>
          <a:prstGeom prst="rect">
            <a:avLst/>
          </a:prstGeom>
        </p:spPr>
        <p:txBody>
          <a:bodyPr anchor="t" rtlCol="false" tIns="0" lIns="0" bIns="0" rIns="0">
            <a:spAutoFit/>
          </a:bodyPr>
          <a:lstStyle/>
          <a:p>
            <a:pPr algn="l" marL="0" indent="0" lvl="0">
              <a:lnSpc>
                <a:spcPts val="4200"/>
              </a:lnSpc>
              <a:spcBef>
                <a:spcPct val="0"/>
              </a:spcBef>
            </a:pPr>
            <a:r>
              <a:rPr lang="en-US" b="true" sz="3000">
                <a:solidFill>
                  <a:srgbClr val="0F4662"/>
                </a:solidFill>
                <a:latin typeface="Quicksand Bold"/>
                <a:ea typeface="Quicksand Bold"/>
                <a:cs typeface="Quicksand Bold"/>
                <a:sym typeface="Quicksand Bold"/>
              </a:rPr>
              <a:t>Fitur Program</a:t>
            </a:r>
          </a:p>
        </p:txBody>
      </p:sp>
      <p:sp>
        <p:nvSpPr>
          <p:cNvPr name="TextBox 6" id="6"/>
          <p:cNvSpPr txBox="true"/>
          <p:nvPr/>
        </p:nvSpPr>
        <p:spPr>
          <a:xfrm rot="0">
            <a:off x="194931" y="1076914"/>
            <a:ext cx="13073224" cy="5298834"/>
          </a:xfrm>
          <a:prstGeom prst="rect">
            <a:avLst/>
          </a:prstGeom>
        </p:spPr>
        <p:txBody>
          <a:bodyPr anchor="t" rtlCol="false" tIns="0" lIns="0" bIns="0" rIns="0">
            <a:spAutoFit/>
          </a:bodyPr>
          <a:lstStyle/>
          <a:p>
            <a:pPr algn="l" marL="539749" indent="-269875" lvl="1">
              <a:lnSpc>
                <a:spcPts val="4249"/>
              </a:lnSpc>
              <a:buFont typeface="Arial"/>
              <a:buChar char="•"/>
            </a:pPr>
            <a:r>
              <a:rPr lang="en-US" sz="2499">
                <a:solidFill>
                  <a:srgbClr val="0F4662"/>
                </a:solidFill>
                <a:latin typeface="Quicksand"/>
                <a:ea typeface="Quicksand"/>
                <a:cs typeface="Quicksand"/>
                <a:sym typeface="Quicksand"/>
              </a:rPr>
              <a:t>Menu utama: berisi pilihan kategori hewan berdasarkan jenis makanannya</a:t>
            </a:r>
          </a:p>
          <a:p>
            <a:pPr algn="l" marL="539749" indent="-269875" lvl="1">
              <a:lnSpc>
                <a:spcPts val="4249"/>
              </a:lnSpc>
              <a:buFont typeface="Arial"/>
              <a:buChar char="•"/>
            </a:pPr>
            <a:r>
              <a:rPr lang="en-US" sz="2499">
                <a:solidFill>
                  <a:srgbClr val="0F4662"/>
                </a:solidFill>
                <a:latin typeface="Quicksand"/>
                <a:ea typeface="Quicksand"/>
                <a:cs typeface="Quicksand"/>
                <a:sym typeface="Quicksand"/>
              </a:rPr>
              <a:t> Pilihan kategori: setelah memilih kategori, program akan menampilkan daftar hewan yang termasuk dalam kategori tersebut</a:t>
            </a:r>
          </a:p>
          <a:p>
            <a:pPr algn="l" marL="539749" indent="-269875" lvl="1">
              <a:lnSpc>
                <a:spcPts val="4249"/>
              </a:lnSpc>
              <a:buFont typeface="Arial"/>
              <a:buChar char="•"/>
            </a:pPr>
            <a:r>
              <a:rPr lang="en-US" sz="2499">
                <a:solidFill>
                  <a:srgbClr val="0F4662"/>
                </a:solidFill>
                <a:latin typeface="Quicksand"/>
                <a:ea typeface="Quicksand"/>
                <a:cs typeface="Quicksand"/>
                <a:sym typeface="Quicksand"/>
              </a:rPr>
              <a:t>Pengulangan atau berhenti: setelah menampilkan daftar hewan sesuai kategori yang dipilih, program akan menanyakan apakah pengguna ingin memilih kategori lain atau berhenti</a:t>
            </a:r>
          </a:p>
          <a:p>
            <a:pPr algn="l" marL="539749" indent="-269875" lvl="1">
              <a:lnSpc>
                <a:spcPts val="4249"/>
              </a:lnSpc>
              <a:buFont typeface="Arial"/>
              <a:buChar char="•"/>
            </a:pPr>
            <a:r>
              <a:rPr lang="en-US" sz="2499">
                <a:solidFill>
                  <a:srgbClr val="0F4662"/>
                </a:solidFill>
                <a:latin typeface="Quicksand"/>
                <a:ea typeface="Quicksand"/>
                <a:cs typeface="Quicksand"/>
                <a:sym typeface="Quicksand"/>
              </a:rPr>
              <a:t>Validasi input: program akan memeriksa apakah pilihan yang dimasukkan valid (1,2 atau 3 untuk kategori) dan menampilkan pesan kesalahan jika input tidak valid. Begitu juga dengan pilihan pengulangan (y/n), program akan memeriksa apakah input valid</a:t>
            </a:r>
          </a:p>
        </p:txBody>
      </p:sp>
      <p:sp>
        <p:nvSpPr>
          <p:cNvPr name="TextBox 7" id="7"/>
          <p:cNvSpPr txBox="true"/>
          <p:nvPr/>
        </p:nvSpPr>
        <p:spPr>
          <a:xfrm rot="0">
            <a:off x="1028700" y="6897601"/>
            <a:ext cx="5702843" cy="523851"/>
          </a:xfrm>
          <a:prstGeom prst="rect">
            <a:avLst/>
          </a:prstGeom>
        </p:spPr>
        <p:txBody>
          <a:bodyPr anchor="t" rtlCol="false" tIns="0" lIns="0" bIns="0" rIns="0">
            <a:spAutoFit/>
          </a:bodyPr>
          <a:lstStyle/>
          <a:p>
            <a:pPr algn="l" marL="0" indent="0" lvl="0">
              <a:lnSpc>
                <a:spcPts val="4200"/>
              </a:lnSpc>
              <a:spcBef>
                <a:spcPct val="0"/>
              </a:spcBef>
            </a:pPr>
            <a:r>
              <a:rPr lang="en-US" b="true" sz="3000">
                <a:solidFill>
                  <a:srgbClr val="0F4662"/>
                </a:solidFill>
                <a:latin typeface="Quicksand Bold"/>
                <a:ea typeface="Quicksand Bold"/>
                <a:cs typeface="Quicksand Bold"/>
                <a:sym typeface="Quicksand Bold"/>
              </a:rPr>
              <a:t>Ruang Lingkup</a:t>
            </a:r>
          </a:p>
        </p:txBody>
      </p:sp>
      <p:sp>
        <p:nvSpPr>
          <p:cNvPr name="TextBox 8" id="8"/>
          <p:cNvSpPr txBox="true"/>
          <p:nvPr/>
        </p:nvSpPr>
        <p:spPr>
          <a:xfrm rot="0">
            <a:off x="194931" y="7554802"/>
            <a:ext cx="13073224" cy="1565203"/>
          </a:xfrm>
          <a:prstGeom prst="rect">
            <a:avLst/>
          </a:prstGeom>
        </p:spPr>
        <p:txBody>
          <a:bodyPr anchor="t" rtlCol="false" tIns="0" lIns="0" bIns="0" rIns="0">
            <a:spAutoFit/>
          </a:bodyPr>
          <a:lstStyle/>
          <a:p>
            <a:pPr algn="l" marL="539749" indent="-269875" lvl="1">
              <a:lnSpc>
                <a:spcPts val="4249"/>
              </a:lnSpc>
              <a:buFont typeface="Arial"/>
              <a:buChar char="•"/>
            </a:pPr>
            <a:r>
              <a:rPr lang="en-US" sz="2499">
                <a:solidFill>
                  <a:srgbClr val="0F4662"/>
                </a:solidFill>
                <a:latin typeface="Quicksand"/>
                <a:ea typeface="Quicksand"/>
                <a:cs typeface="Quicksand"/>
                <a:sym typeface="Quicksand"/>
              </a:rPr>
              <a:t>aplikasi berbasis teks yang dijalankan di lingkungan DOS, dengan fokus pada penggunaan Bahasa assembly, pengelolaan input dan output, serta kontrol alur program.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1028700" y="2341544"/>
            <a:ext cx="9493384" cy="5603911"/>
          </a:xfrm>
          <a:custGeom>
            <a:avLst/>
            <a:gdLst/>
            <a:ahLst/>
            <a:cxnLst/>
            <a:rect r="r" b="b" t="t" l="l"/>
            <a:pathLst>
              <a:path h="5603911" w="9493384">
                <a:moveTo>
                  <a:pt x="0" y="0"/>
                </a:moveTo>
                <a:lnTo>
                  <a:pt x="9493384" y="0"/>
                </a:lnTo>
                <a:lnTo>
                  <a:pt x="9493384" y="5603912"/>
                </a:lnTo>
                <a:lnTo>
                  <a:pt x="0" y="5603912"/>
                </a:lnTo>
                <a:lnTo>
                  <a:pt x="0" y="0"/>
                </a:lnTo>
                <a:close/>
              </a:path>
            </a:pathLst>
          </a:custGeom>
          <a:blipFill>
            <a:blip r:embed="rId2"/>
            <a:stretch>
              <a:fillRect l="0" t="0" r="0" b="0"/>
            </a:stretch>
          </a:blipFill>
        </p:spPr>
      </p:sp>
      <p:sp>
        <p:nvSpPr>
          <p:cNvPr name="TextBox 6" id="6"/>
          <p:cNvSpPr txBox="true"/>
          <p:nvPr/>
        </p:nvSpPr>
        <p:spPr>
          <a:xfrm rot="0">
            <a:off x="1028700" y="1151548"/>
            <a:ext cx="5702843" cy="679504"/>
          </a:xfrm>
          <a:prstGeom prst="rect">
            <a:avLst/>
          </a:prstGeom>
        </p:spPr>
        <p:txBody>
          <a:bodyPr anchor="t" rtlCol="false" tIns="0" lIns="0" bIns="0" rIns="0">
            <a:spAutoFit/>
          </a:bodyPr>
          <a:lstStyle/>
          <a:p>
            <a:pPr algn="l" marL="0" indent="0" lvl="0">
              <a:lnSpc>
                <a:spcPts val="5599"/>
              </a:lnSpc>
              <a:spcBef>
                <a:spcPct val="0"/>
              </a:spcBef>
            </a:pPr>
            <a:r>
              <a:rPr lang="en-US" b="true" sz="3999">
                <a:solidFill>
                  <a:srgbClr val="0F4662"/>
                </a:solidFill>
                <a:latin typeface="Quicksand Bold"/>
                <a:ea typeface="Quicksand Bold"/>
                <a:cs typeface="Quicksand Bold"/>
                <a:sym typeface="Quicksand Bold"/>
              </a:rPr>
              <a:t>Sketsa Rancangan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801682" y="3024396"/>
            <a:ext cx="10965231" cy="6399381"/>
          </a:xfrm>
          <a:custGeom>
            <a:avLst/>
            <a:gdLst/>
            <a:ahLst/>
            <a:cxnLst/>
            <a:rect r="r" b="b" t="t" l="l"/>
            <a:pathLst>
              <a:path h="6399381" w="10965231">
                <a:moveTo>
                  <a:pt x="0" y="0"/>
                </a:moveTo>
                <a:lnTo>
                  <a:pt x="10965231" y="0"/>
                </a:lnTo>
                <a:lnTo>
                  <a:pt x="10965231" y="6399381"/>
                </a:lnTo>
                <a:lnTo>
                  <a:pt x="0" y="6399381"/>
                </a:lnTo>
                <a:lnTo>
                  <a:pt x="0" y="0"/>
                </a:lnTo>
                <a:close/>
              </a:path>
            </a:pathLst>
          </a:custGeom>
          <a:blipFill>
            <a:blip r:embed="rId2"/>
            <a:stretch>
              <a:fillRect l="0" t="0" r="0" b="0"/>
            </a:stretch>
          </a:blipFill>
        </p:spPr>
      </p:sp>
      <p:sp>
        <p:nvSpPr>
          <p:cNvPr name="TextBox 6" id="6"/>
          <p:cNvSpPr txBox="true"/>
          <p:nvPr/>
        </p:nvSpPr>
        <p:spPr>
          <a:xfrm rot="0">
            <a:off x="4365827" y="418746"/>
            <a:ext cx="5702843" cy="523851"/>
          </a:xfrm>
          <a:prstGeom prst="rect">
            <a:avLst/>
          </a:prstGeom>
        </p:spPr>
        <p:txBody>
          <a:bodyPr anchor="t" rtlCol="false" tIns="0" lIns="0" bIns="0" rIns="0">
            <a:spAutoFit/>
          </a:bodyPr>
          <a:lstStyle/>
          <a:p>
            <a:pPr algn="just" marL="0" indent="0" lvl="0">
              <a:lnSpc>
                <a:spcPts val="4200"/>
              </a:lnSpc>
              <a:spcBef>
                <a:spcPct val="0"/>
              </a:spcBef>
            </a:pPr>
            <a:r>
              <a:rPr lang="en-US" b="true" sz="3000">
                <a:solidFill>
                  <a:srgbClr val="0F4662"/>
                </a:solidFill>
                <a:latin typeface="Quicksand Bold"/>
                <a:ea typeface="Quicksand Bold"/>
                <a:cs typeface="Quicksand Bold"/>
                <a:sym typeface="Quicksand Bold"/>
              </a:rPr>
              <a:t>Penjelasan Kode Program</a:t>
            </a:r>
          </a:p>
        </p:txBody>
      </p:sp>
      <p:sp>
        <p:nvSpPr>
          <p:cNvPr name="TextBox 7" id="7"/>
          <p:cNvSpPr txBox="true"/>
          <p:nvPr/>
        </p:nvSpPr>
        <p:spPr>
          <a:xfrm rot="0">
            <a:off x="801682" y="1076914"/>
            <a:ext cx="13073224" cy="2844584"/>
          </a:xfrm>
          <a:prstGeom prst="rect">
            <a:avLst/>
          </a:prstGeom>
        </p:spPr>
        <p:txBody>
          <a:bodyPr anchor="t" rtlCol="false" tIns="0" lIns="0" bIns="0" rIns="0">
            <a:spAutoFit/>
          </a:bodyPr>
          <a:lstStyle/>
          <a:p>
            <a:pPr algn="l">
              <a:lnSpc>
                <a:spcPts val="4249"/>
              </a:lnSpc>
            </a:pPr>
            <a:r>
              <a:rPr lang="en-US" sz="2499">
                <a:solidFill>
                  <a:srgbClr val="0F4662"/>
                </a:solidFill>
                <a:latin typeface="Quicksand"/>
                <a:ea typeface="Quicksand"/>
                <a:cs typeface="Quicksand"/>
                <a:sym typeface="Quicksand"/>
              </a:rPr>
              <a:t>1. Bagian .data</a:t>
            </a:r>
          </a:p>
          <a:p>
            <a:pPr algn="l">
              <a:lnSpc>
                <a:spcPts val="4249"/>
              </a:lnSpc>
            </a:pPr>
            <a:r>
              <a:rPr lang="en-US" sz="2499">
                <a:solidFill>
                  <a:srgbClr val="0F4662"/>
                </a:solidFill>
                <a:latin typeface="Quicksand"/>
                <a:ea typeface="Quicksand"/>
                <a:cs typeface="Quicksand"/>
                <a:sym typeface="Quicksand"/>
              </a:rPr>
              <a:t>Bagian ini berisi deklarasi data yang digunakan dalam program, seperti teks yang    akan ditampilkan ke layar.</a:t>
            </a:r>
          </a:p>
          <a:p>
            <a:pPr algn="l">
              <a:lnSpc>
                <a:spcPts val="5100"/>
              </a:lnSpc>
            </a:pPr>
          </a:p>
          <a:p>
            <a:pPr algn="l">
              <a:lnSpc>
                <a:spcPts val="510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1028700" y="3507678"/>
            <a:ext cx="10094743" cy="3271644"/>
          </a:xfrm>
          <a:custGeom>
            <a:avLst/>
            <a:gdLst/>
            <a:ahLst/>
            <a:cxnLst/>
            <a:rect r="r" b="b" t="t" l="l"/>
            <a:pathLst>
              <a:path h="3271644" w="10094743">
                <a:moveTo>
                  <a:pt x="0" y="0"/>
                </a:moveTo>
                <a:lnTo>
                  <a:pt x="10094743" y="0"/>
                </a:lnTo>
                <a:lnTo>
                  <a:pt x="10094743" y="3271644"/>
                </a:lnTo>
                <a:lnTo>
                  <a:pt x="0" y="3271644"/>
                </a:lnTo>
                <a:lnTo>
                  <a:pt x="0" y="0"/>
                </a:lnTo>
                <a:close/>
              </a:path>
            </a:pathLst>
          </a:custGeom>
          <a:blipFill>
            <a:blip r:embed="rId2"/>
            <a:stretch>
              <a:fillRect l="0" t="0" r="0" b="0"/>
            </a:stretch>
          </a:blipFill>
        </p:spPr>
      </p:sp>
      <p:sp>
        <p:nvSpPr>
          <p:cNvPr name="TextBox 6" id="6"/>
          <p:cNvSpPr txBox="true"/>
          <p:nvPr/>
        </p:nvSpPr>
        <p:spPr>
          <a:xfrm rot="0">
            <a:off x="4792867" y="418746"/>
            <a:ext cx="5702843" cy="523851"/>
          </a:xfrm>
          <a:prstGeom prst="rect">
            <a:avLst/>
          </a:prstGeom>
        </p:spPr>
        <p:txBody>
          <a:bodyPr anchor="t" rtlCol="false" tIns="0" lIns="0" bIns="0" rIns="0">
            <a:spAutoFit/>
          </a:bodyPr>
          <a:lstStyle/>
          <a:p>
            <a:pPr algn="just" marL="0" indent="0" lvl="0">
              <a:lnSpc>
                <a:spcPts val="4200"/>
              </a:lnSpc>
              <a:spcBef>
                <a:spcPct val="0"/>
              </a:spcBef>
            </a:pPr>
            <a:r>
              <a:rPr lang="en-US" b="true" sz="3000">
                <a:solidFill>
                  <a:srgbClr val="0F4662"/>
                </a:solidFill>
                <a:latin typeface="Quicksand Bold"/>
                <a:ea typeface="Quicksand Bold"/>
                <a:cs typeface="Quicksand Bold"/>
                <a:sym typeface="Quicksand Bold"/>
              </a:rPr>
              <a:t>Penjelasan Kode Program</a:t>
            </a:r>
          </a:p>
        </p:txBody>
      </p:sp>
      <p:sp>
        <p:nvSpPr>
          <p:cNvPr name="TextBox 7" id="7"/>
          <p:cNvSpPr txBox="true"/>
          <p:nvPr/>
        </p:nvSpPr>
        <p:spPr>
          <a:xfrm rot="0">
            <a:off x="1028700" y="1561099"/>
            <a:ext cx="13073224" cy="1565203"/>
          </a:xfrm>
          <a:prstGeom prst="rect">
            <a:avLst/>
          </a:prstGeom>
        </p:spPr>
        <p:txBody>
          <a:bodyPr anchor="t" rtlCol="false" tIns="0" lIns="0" bIns="0" rIns="0">
            <a:spAutoFit/>
          </a:bodyPr>
          <a:lstStyle/>
          <a:p>
            <a:pPr algn="l">
              <a:lnSpc>
                <a:spcPts val="4249"/>
              </a:lnSpc>
            </a:pPr>
            <a:r>
              <a:rPr lang="en-US" sz="2499">
                <a:solidFill>
                  <a:srgbClr val="0F4662"/>
                </a:solidFill>
                <a:latin typeface="Quicksand"/>
                <a:ea typeface="Quicksand"/>
                <a:cs typeface="Quicksand"/>
                <a:sym typeface="Quicksand"/>
              </a:rPr>
              <a:t>2. Bagian .code</a:t>
            </a:r>
          </a:p>
          <a:p>
            <a:pPr algn="l">
              <a:lnSpc>
                <a:spcPts val="4249"/>
              </a:lnSpc>
            </a:pPr>
            <a:r>
              <a:rPr lang="en-US" sz="2499">
                <a:solidFill>
                  <a:srgbClr val="0F4662"/>
                </a:solidFill>
                <a:latin typeface="Quicksand"/>
                <a:ea typeface="Quicksand"/>
                <a:cs typeface="Quicksand"/>
                <a:sym typeface="Quicksand"/>
              </a:rPr>
              <a:t>Bagian ini adalah inti dari program yang berisi alur logika dan control.</a:t>
            </a:r>
          </a:p>
          <a:p>
            <a:pPr algn="l">
              <a:lnSpc>
                <a:spcPts val="424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1884352" y="1906516"/>
            <a:ext cx="9703105" cy="6473967"/>
          </a:xfrm>
          <a:custGeom>
            <a:avLst/>
            <a:gdLst/>
            <a:ahLst/>
            <a:cxnLst/>
            <a:rect r="r" b="b" t="t" l="l"/>
            <a:pathLst>
              <a:path h="6473967" w="9703105">
                <a:moveTo>
                  <a:pt x="0" y="0"/>
                </a:moveTo>
                <a:lnTo>
                  <a:pt x="9703105" y="0"/>
                </a:lnTo>
                <a:lnTo>
                  <a:pt x="9703105" y="6473968"/>
                </a:lnTo>
                <a:lnTo>
                  <a:pt x="0" y="6473968"/>
                </a:lnTo>
                <a:lnTo>
                  <a:pt x="0" y="0"/>
                </a:lnTo>
                <a:close/>
              </a:path>
            </a:pathLst>
          </a:custGeom>
          <a:blipFill>
            <a:blip r:embed="rId2"/>
            <a:stretch>
              <a:fillRect l="0" t="0" r="-2647" b="0"/>
            </a:stretch>
          </a:blipFill>
        </p:spPr>
      </p:sp>
      <p:sp>
        <p:nvSpPr>
          <p:cNvPr name="TextBox 6" id="6"/>
          <p:cNvSpPr txBox="true"/>
          <p:nvPr/>
        </p:nvSpPr>
        <p:spPr>
          <a:xfrm rot="0">
            <a:off x="4627390" y="418746"/>
            <a:ext cx="5702843" cy="523851"/>
          </a:xfrm>
          <a:prstGeom prst="rect">
            <a:avLst/>
          </a:prstGeom>
        </p:spPr>
        <p:txBody>
          <a:bodyPr anchor="t" rtlCol="false" tIns="0" lIns="0" bIns="0" rIns="0">
            <a:spAutoFit/>
          </a:bodyPr>
          <a:lstStyle/>
          <a:p>
            <a:pPr algn="just" marL="0" indent="0" lvl="0">
              <a:lnSpc>
                <a:spcPts val="4200"/>
              </a:lnSpc>
              <a:spcBef>
                <a:spcPct val="0"/>
              </a:spcBef>
            </a:pPr>
            <a:r>
              <a:rPr lang="en-US" b="true" sz="3000">
                <a:solidFill>
                  <a:srgbClr val="0F4662"/>
                </a:solidFill>
                <a:latin typeface="Quicksand Bold"/>
                <a:ea typeface="Quicksand Bold"/>
                <a:cs typeface="Quicksand Bold"/>
                <a:sym typeface="Quicksand Bold"/>
              </a:rPr>
              <a:t>Penjelasan Kode Program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768223" y="2228650"/>
            <a:ext cx="9727487" cy="2223426"/>
          </a:xfrm>
          <a:custGeom>
            <a:avLst/>
            <a:gdLst/>
            <a:ahLst/>
            <a:cxnLst/>
            <a:rect r="r" b="b" t="t" l="l"/>
            <a:pathLst>
              <a:path h="2223426" w="9727487">
                <a:moveTo>
                  <a:pt x="0" y="0"/>
                </a:moveTo>
                <a:lnTo>
                  <a:pt x="9727487" y="0"/>
                </a:lnTo>
                <a:lnTo>
                  <a:pt x="9727487" y="2223425"/>
                </a:lnTo>
                <a:lnTo>
                  <a:pt x="0" y="2223425"/>
                </a:lnTo>
                <a:lnTo>
                  <a:pt x="0" y="0"/>
                </a:lnTo>
                <a:close/>
              </a:path>
            </a:pathLst>
          </a:custGeom>
          <a:blipFill>
            <a:blip r:embed="rId2"/>
            <a:stretch>
              <a:fillRect l="0" t="0" r="0" b="0"/>
            </a:stretch>
          </a:blipFill>
        </p:spPr>
      </p:sp>
      <p:sp>
        <p:nvSpPr>
          <p:cNvPr name="Freeform 6" id="6"/>
          <p:cNvSpPr/>
          <p:nvPr/>
        </p:nvSpPr>
        <p:spPr>
          <a:xfrm flipH="false" flipV="false" rot="0">
            <a:off x="809301" y="4909275"/>
            <a:ext cx="9686410" cy="2215509"/>
          </a:xfrm>
          <a:custGeom>
            <a:avLst/>
            <a:gdLst/>
            <a:ahLst/>
            <a:cxnLst/>
            <a:rect r="r" b="b" t="t" l="l"/>
            <a:pathLst>
              <a:path h="2215509" w="9686410">
                <a:moveTo>
                  <a:pt x="0" y="0"/>
                </a:moveTo>
                <a:lnTo>
                  <a:pt x="9686409" y="0"/>
                </a:lnTo>
                <a:lnTo>
                  <a:pt x="9686409" y="2215509"/>
                </a:lnTo>
                <a:lnTo>
                  <a:pt x="0" y="2215509"/>
                </a:lnTo>
                <a:lnTo>
                  <a:pt x="0" y="0"/>
                </a:lnTo>
                <a:close/>
              </a:path>
            </a:pathLst>
          </a:custGeom>
          <a:blipFill>
            <a:blip r:embed="rId3"/>
            <a:stretch>
              <a:fillRect l="0" t="0" r="0" b="0"/>
            </a:stretch>
          </a:blipFill>
        </p:spPr>
      </p:sp>
      <p:sp>
        <p:nvSpPr>
          <p:cNvPr name="Freeform 7" id="7"/>
          <p:cNvSpPr/>
          <p:nvPr/>
        </p:nvSpPr>
        <p:spPr>
          <a:xfrm flipH="false" flipV="false" rot="0">
            <a:off x="809301" y="7581984"/>
            <a:ext cx="9709274" cy="2166111"/>
          </a:xfrm>
          <a:custGeom>
            <a:avLst/>
            <a:gdLst/>
            <a:ahLst/>
            <a:cxnLst/>
            <a:rect r="r" b="b" t="t" l="l"/>
            <a:pathLst>
              <a:path h="2166111" w="9709274">
                <a:moveTo>
                  <a:pt x="0" y="0"/>
                </a:moveTo>
                <a:lnTo>
                  <a:pt x="9709273" y="0"/>
                </a:lnTo>
                <a:lnTo>
                  <a:pt x="9709273" y="2166111"/>
                </a:lnTo>
                <a:lnTo>
                  <a:pt x="0" y="2166111"/>
                </a:lnTo>
                <a:lnTo>
                  <a:pt x="0" y="0"/>
                </a:lnTo>
                <a:close/>
              </a:path>
            </a:pathLst>
          </a:custGeom>
          <a:blipFill>
            <a:blip r:embed="rId4"/>
            <a:stretch>
              <a:fillRect l="0" t="0" r="0" b="0"/>
            </a:stretch>
          </a:blipFill>
        </p:spPr>
      </p:sp>
      <p:sp>
        <p:nvSpPr>
          <p:cNvPr name="TextBox 8" id="8"/>
          <p:cNvSpPr txBox="true"/>
          <p:nvPr/>
        </p:nvSpPr>
        <p:spPr>
          <a:xfrm rot="0">
            <a:off x="4792867" y="418746"/>
            <a:ext cx="5702843" cy="523851"/>
          </a:xfrm>
          <a:prstGeom prst="rect">
            <a:avLst/>
          </a:prstGeom>
        </p:spPr>
        <p:txBody>
          <a:bodyPr anchor="t" rtlCol="false" tIns="0" lIns="0" bIns="0" rIns="0">
            <a:spAutoFit/>
          </a:bodyPr>
          <a:lstStyle/>
          <a:p>
            <a:pPr algn="just" marL="0" indent="0" lvl="0">
              <a:lnSpc>
                <a:spcPts val="4200"/>
              </a:lnSpc>
              <a:spcBef>
                <a:spcPct val="0"/>
              </a:spcBef>
            </a:pPr>
            <a:r>
              <a:rPr lang="en-US" b="true" sz="3000">
                <a:solidFill>
                  <a:srgbClr val="0F4662"/>
                </a:solidFill>
                <a:latin typeface="Quicksand Bold"/>
                <a:ea typeface="Quicksand Bold"/>
                <a:cs typeface="Quicksand Bold"/>
                <a:sym typeface="Quicksand Bold"/>
              </a:rPr>
              <a:t>Penjelasan Kode Program</a:t>
            </a:r>
          </a:p>
        </p:txBody>
      </p:sp>
      <p:sp>
        <p:nvSpPr>
          <p:cNvPr name="TextBox 9" id="9"/>
          <p:cNvSpPr txBox="true"/>
          <p:nvPr/>
        </p:nvSpPr>
        <p:spPr>
          <a:xfrm rot="0">
            <a:off x="768223" y="1272999"/>
            <a:ext cx="13073224" cy="498451"/>
          </a:xfrm>
          <a:prstGeom prst="rect">
            <a:avLst/>
          </a:prstGeom>
        </p:spPr>
        <p:txBody>
          <a:bodyPr anchor="t" rtlCol="false" tIns="0" lIns="0" bIns="0" rIns="0">
            <a:spAutoFit/>
          </a:bodyPr>
          <a:lstStyle/>
          <a:p>
            <a:pPr algn="l">
              <a:lnSpc>
                <a:spcPts val="4249"/>
              </a:lnSpc>
            </a:pPr>
            <a:r>
              <a:rPr lang="en-US" sz="2499">
                <a:solidFill>
                  <a:srgbClr val="0F4662"/>
                </a:solidFill>
                <a:latin typeface="Quicksand"/>
                <a:ea typeface="Quicksand"/>
                <a:cs typeface="Quicksand"/>
                <a:sym typeface="Quicksand"/>
              </a:rPr>
              <a:t>3. Label Pilihan Hewan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611416" y="2635687"/>
            <a:ext cx="9067094" cy="2257670"/>
          </a:xfrm>
          <a:custGeom>
            <a:avLst/>
            <a:gdLst/>
            <a:ahLst/>
            <a:cxnLst/>
            <a:rect r="r" b="b" t="t" l="l"/>
            <a:pathLst>
              <a:path h="2257670" w="9067094">
                <a:moveTo>
                  <a:pt x="0" y="0"/>
                </a:moveTo>
                <a:lnTo>
                  <a:pt x="9067095" y="0"/>
                </a:lnTo>
                <a:lnTo>
                  <a:pt x="9067095" y="2257670"/>
                </a:lnTo>
                <a:lnTo>
                  <a:pt x="0" y="2257670"/>
                </a:lnTo>
                <a:lnTo>
                  <a:pt x="0" y="0"/>
                </a:lnTo>
                <a:close/>
              </a:path>
            </a:pathLst>
          </a:custGeom>
          <a:blipFill>
            <a:blip r:embed="rId2"/>
            <a:stretch>
              <a:fillRect l="0" t="0" r="0" b="0"/>
            </a:stretch>
          </a:blipFill>
        </p:spPr>
      </p:sp>
      <p:sp>
        <p:nvSpPr>
          <p:cNvPr name="TextBox 6" id="6"/>
          <p:cNvSpPr txBox="true"/>
          <p:nvPr/>
        </p:nvSpPr>
        <p:spPr>
          <a:xfrm rot="0">
            <a:off x="4792867" y="418746"/>
            <a:ext cx="5702843" cy="523851"/>
          </a:xfrm>
          <a:prstGeom prst="rect">
            <a:avLst/>
          </a:prstGeom>
        </p:spPr>
        <p:txBody>
          <a:bodyPr anchor="t" rtlCol="false" tIns="0" lIns="0" bIns="0" rIns="0">
            <a:spAutoFit/>
          </a:bodyPr>
          <a:lstStyle/>
          <a:p>
            <a:pPr algn="just" marL="0" indent="0" lvl="0">
              <a:lnSpc>
                <a:spcPts val="4200"/>
              </a:lnSpc>
              <a:spcBef>
                <a:spcPct val="0"/>
              </a:spcBef>
            </a:pPr>
            <a:r>
              <a:rPr lang="en-US" b="true" sz="3000">
                <a:solidFill>
                  <a:srgbClr val="0F4662"/>
                </a:solidFill>
                <a:latin typeface="Quicksand Bold"/>
                <a:ea typeface="Quicksand Bold"/>
                <a:cs typeface="Quicksand Bold"/>
                <a:sym typeface="Quicksand Bold"/>
              </a:rPr>
              <a:t>Penjelasan Kode Program</a:t>
            </a:r>
          </a:p>
        </p:txBody>
      </p:sp>
      <p:sp>
        <p:nvSpPr>
          <p:cNvPr name="TextBox 7" id="7"/>
          <p:cNvSpPr txBox="true"/>
          <p:nvPr/>
        </p:nvSpPr>
        <p:spPr>
          <a:xfrm rot="0">
            <a:off x="415568" y="1373786"/>
            <a:ext cx="13073224" cy="498451"/>
          </a:xfrm>
          <a:prstGeom prst="rect">
            <a:avLst/>
          </a:prstGeom>
        </p:spPr>
        <p:txBody>
          <a:bodyPr anchor="t" rtlCol="false" tIns="0" lIns="0" bIns="0" rIns="0">
            <a:spAutoFit/>
          </a:bodyPr>
          <a:lstStyle/>
          <a:p>
            <a:pPr algn="l">
              <a:lnSpc>
                <a:spcPts val="4249"/>
              </a:lnSpc>
            </a:pPr>
            <a:r>
              <a:rPr lang="en-US" sz="2499">
                <a:solidFill>
                  <a:srgbClr val="0F4662"/>
                </a:solidFill>
                <a:latin typeface="Quicksand"/>
                <a:ea typeface="Quicksand"/>
                <a:cs typeface="Quicksand"/>
                <a:sym typeface="Quicksand"/>
              </a:rPr>
              <a:t>4. Keluar dari program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DAGbx2UqRe4</dc:identifier>
  <dcterms:modified xsi:type="dcterms:W3CDTF">2011-08-01T06:04:30Z</dcterms:modified>
  <cp:revision>1</cp:revision>
  <dc:title>White Blue Simple Modern Enhancing Sales Strategy Presentation</dc:title>
</cp:coreProperties>
</file>