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5"/>
  </p:notesMasterIdLst>
  <p:sldIdLst>
    <p:sldId id="256" r:id="rId2"/>
    <p:sldId id="259" r:id="rId3"/>
    <p:sldId id="260" r:id="rId4"/>
    <p:sldId id="261" r:id="rId5"/>
    <p:sldId id="262" r:id="rId6"/>
    <p:sldId id="278" r:id="rId7"/>
    <p:sldId id="263" r:id="rId8"/>
    <p:sldId id="264" r:id="rId9"/>
    <p:sldId id="265" r:id="rId10"/>
    <p:sldId id="279" r:id="rId11"/>
    <p:sldId id="266" r:id="rId12"/>
    <p:sldId id="267" r:id="rId13"/>
    <p:sldId id="268" r:id="rId14"/>
    <p:sldId id="269" r:id="rId15"/>
    <p:sldId id="270" r:id="rId16"/>
    <p:sldId id="28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iras" initials="A" lastIdx="1" clrIdx="0">
    <p:extLst>
      <p:ext uri="{19B8F6BF-5375-455C-9EA6-DF929625EA0E}">
        <p15:presenceInfo xmlns:p15="http://schemas.microsoft.com/office/powerpoint/2012/main" userId="213960639cb853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E273E-1DE5-4C37-A063-55DB71FC79A3}"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1E5090-6D46-43C3-AA1F-7530430B36C6}" type="slidenum">
              <a:rPr lang="en-US" smtClean="0"/>
              <a:t>‹#›</a:t>
            </a:fld>
            <a:endParaRPr lang="en-US"/>
          </a:p>
        </p:txBody>
      </p:sp>
    </p:spTree>
    <p:extLst>
      <p:ext uri="{BB962C8B-B14F-4D97-AF65-F5344CB8AC3E}">
        <p14:creationId xmlns:p14="http://schemas.microsoft.com/office/powerpoint/2010/main" val="2188960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E5090-6D46-43C3-AA1F-7530430B36C6}" type="slidenum">
              <a:rPr lang="en-US" smtClean="0"/>
              <a:t>5</a:t>
            </a:fld>
            <a:endParaRPr lang="en-US"/>
          </a:p>
        </p:txBody>
      </p:sp>
    </p:spTree>
    <p:extLst>
      <p:ext uri="{BB962C8B-B14F-4D97-AF65-F5344CB8AC3E}">
        <p14:creationId xmlns:p14="http://schemas.microsoft.com/office/powerpoint/2010/main" val="244008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1E5090-6D46-43C3-AA1F-7530430B36C6}" type="slidenum">
              <a:rPr lang="en-US" smtClean="0"/>
              <a:t>13</a:t>
            </a:fld>
            <a:endParaRPr lang="en-US"/>
          </a:p>
        </p:txBody>
      </p:sp>
    </p:spTree>
    <p:extLst>
      <p:ext uri="{BB962C8B-B14F-4D97-AF65-F5344CB8AC3E}">
        <p14:creationId xmlns:p14="http://schemas.microsoft.com/office/powerpoint/2010/main" val="92620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E5090-6D46-43C3-AA1F-7530430B36C6}" type="slidenum">
              <a:rPr lang="en-US" smtClean="0"/>
              <a:t>17</a:t>
            </a:fld>
            <a:endParaRPr lang="en-US"/>
          </a:p>
        </p:txBody>
      </p:sp>
    </p:spTree>
    <p:extLst>
      <p:ext uri="{BB962C8B-B14F-4D97-AF65-F5344CB8AC3E}">
        <p14:creationId xmlns:p14="http://schemas.microsoft.com/office/powerpoint/2010/main" val="2723573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2AFB38-B842-4A22-8BFA-959C0403DED0}"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67587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2AFB38-B842-4A22-8BFA-959C0403DED0}"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28318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2AFB38-B842-4A22-8BFA-959C0403DED0}"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75E11-CCB7-4572-BEC0-0B166AB8DF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9693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2AFB38-B842-4A22-8BFA-959C0403DED0}"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4256683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2AFB38-B842-4A22-8BFA-959C0403DED0}"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75E11-CCB7-4572-BEC0-0B166AB8DF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3244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2AFB38-B842-4A22-8BFA-959C0403DED0}"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342205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AFB38-B842-4A22-8BFA-959C0403DED0}"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3911564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AFB38-B842-4A22-8BFA-959C0403DED0}"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285263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AFB38-B842-4A22-8BFA-959C0403DED0}"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119412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2AFB38-B842-4A22-8BFA-959C0403DED0}"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86217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2AFB38-B842-4A22-8BFA-959C0403DED0}"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163123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2AFB38-B842-4A22-8BFA-959C0403DED0}"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4140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2AFB38-B842-4A22-8BFA-959C0403DED0}"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107040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AFB38-B842-4A22-8BFA-959C0403DED0}"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47293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2AFB38-B842-4A22-8BFA-959C0403DED0}"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356019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2AFB38-B842-4A22-8BFA-959C0403DED0}"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75E11-CCB7-4572-BEC0-0B166AB8DFDB}" type="slidenum">
              <a:rPr lang="en-US" smtClean="0"/>
              <a:t>‹#›</a:t>
            </a:fld>
            <a:endParaRPr lang="en-US"/>
          </a:p>
        </p:txBody>
      </p:sp>
    </p:spTree>
    <p:extLst>
      <p:ext uri="{BB962C8B-B14F-4D97-AF65-F5344CB8AC3E}">
        <p14:creationId xmlns:p14="http://schemas.microsoft.com/office/powerpoint/2010/main" val="3936164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2AFB38-B842-4A22-8BFA-959C0403DED0}" type="datetimeFigureOut">
              <a:rPr lang="en-US" smtClean="0"/>
              <a:t>5/18/2020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F75E11-CCB7-4572-BEC0-0B166AB8DFDB}" type="slidenum">
              <a:rPr lang="en-US" smtClean="0"/>
              <a:t>‹#›</a:t>
            </a:fld>
            <a:endParaRPr lang="en-US"/>
          </a:p>
        </p:txBody>
      </p:sp>
    </p:spTree>
    <p:extLst>
      <p:ext uri="{BB962C8B-B14F-4D97-AF65-F5344CB8AC3E}">
        <p14:creationId xmlns:p14="http://schemas.microsoft.com/office/powerpoint/2010/main" val="97535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575" y="2871216"/>
            <a:ext cx="9722059" cy="739330"/>
          </a:xfrm>
        </p:spPr>
        <p:txBody>
          <a:bodyPr/>
          <a:lstStyle/>
          <a:p>
            <a:r>
              <a:rPr lang="en-US" dirty="0">
                <a:effectLst>
                  <a:outerShdw blurRad="38100" dist="38100" dir="2700000" algn="tl">
                    <a:srgbClr val="000000">
                      <a:alpha val="43137"/>
                    </a:srgbClr>
                  </a:outerShdw>
                </a:effectLst>
                <a:latin typeface="Arial Black" panose="020B0A04020102020204" pitchFamily="34" charset="0"/>
                <a:cs typeface="Calibri" panose="020F0502020204030204" pitchFamily="34" charset="0"/>
              </a:rPr>
              <a:t>Lending Club </a:t>
            </a:r>
            <a:br>
              <a:rPr lang="en-US" dirty="0">
                <a:effectLst>
                  <a:outerShdw blurRad="38100" dist="38100" dir="2700000" algn="tl">
                    <a:srgbClr val="000000">
                      <a:alpha val="43137"/>
                    </a:srgbClr>
                  </a:outerShdw>
                </a:effectLst>
                <a:latin typeface="Arial Black" panose="020B0A04020102020204" pitchFamily="34" charset="0"/>
                <a:cs typeface="Calibri" panose="020F0502020204030204" pitchFamily="34" charset="0"/>
              </a:rPr>
            </a:br>
            <a:r>
              <a:rPr lang="en-US" dirty="0">
                <a:effectLst>
                  <a:outerShdw blurRad="38100" dist="38100" dir="2700000" algn="tl">
                    <a:srgbClr val="000000">
                      <a:alpha val="43137"/>
                    </a:srgbClr>
                  </a:outerShdw>
                </a:effectLst>
                <a:latin typeface="Arial Black" panose="020B0A04020102020204" pitchFamily="34" charset="0"/>
                <a:cs typeface="Calibri" panose="020F0502020204030204" pitchFamily="34" charset="0"/>
              </a:rPr>
              <a:t>Case Study</a:t>
            </a:r>
          </a:p>
        </p:txBody>
      </p:sp>
      <p:sp>
        <p:nvSpPr>
          <p:cNvPr id="3" name="Subtitle 2"/>
          <p:cNvSpPr>
            <a:spLocks noGrp="1"/>
          </p:cNvSpPr>
          <p:nvPr>
            <p:ph type="subTitle" idx="1"/>
          </p:nvPr>
        </p:nvSpPr>
        <p:spPr>
          <a:xfrm>
            <a:off x="866987" y="4370873"/>
            <a:ext cx="7766936" cy="2103079"/>
          </a:xfrm>
        </p:spPr>
        <p:txBody>
          <a:bodyPr>
            <a:normAutofit/>
          </a:bodyPr>
          <a:lstStyle/>
          <a:p>
            <a:pPr algn="l"/>
            <a:r>
              <a:rPr lang="en-US" sz="1600" u="sng" dirty="0">
                <a:latin typeface="Arial Unicode MS" panose="020B0604020202020204" pitchFamily="34" charset="-128"/>
                <a:ea typeface="Arial Unicode MS" panose="020B0604020202020204" pitchFamily="34" charset="-128"/>
                <a:cs typeface="Arial Unicode MS" panose="020B0604020202020204" pitchFamily="34" charset="-128"/>
              </a:rPr>
              <a:t>Team Members:</a:t>
            </a:r>
            <a:endParaRPr lang="en-US" sz="1800" u="sng"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l"/>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Anindya Dasgupta	</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(anindyavik@gmail.com)</a:t>
            </a:r>
          </a:p>
          <a:p>
            <a:pPr algn="l"/>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Angiras</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Modak</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400" dirty="0"/>
              <a:t>modak.angiras@gmail.com)</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7957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658068"/>
            <a:ext cx="12192000" cy="3049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731520" y="438912"/>
            <a:ext cx="4306824" cy="27782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35098" y="3217150"/>
            <a:ext cx="8832426" cy="533400"/>
          </a:xfrm>
        </p:spPr>
        <p:txBody>
          <a:bodyPr>
            <a:noAutofit/>
          </a:bodyPr>
          <a:lstStyle/>
          <a:p>
            <a:r>
              <a:rPr lang="en-US" sz="2400" dirty="0"/>
              <a:t>Analysis: </a:t>
            </a:r>
            <a:r>
              <a:rPr lang="en-US" sz="2400" b="1" dirty="0"/>
              <a:t>Verification Status vs </a:t>
            </a:r>
            <a:r>
              <a:rPr lang="en-US" sz="2400" b="1" dirty="0" err="1"/>
              <a:t>funded_amnt_inv</a:t>
            </a:r>
            <a:endParaRPr lang="en-US" sz="2400" dirty="0"/>
          </a:p>
        </p:txBody>
      </p:sp>
      <p:sp>
        <p:nvSpPr>
          <p:cNvPr id="4" name="Content Placeholder 3">
            <a:extLst>
              <a:ext uri="{FF2B5EF4-FFF2-40B4-BE49-F238E27FC236}">
                <a16:creationId xmlns:a16="http://schemas.microsoft.com/office/drawing/2014/main" id="{0A0AAF94-DC95-4556-8D99-FB756FE7C12E}"/>
              </a:ext>
            </a:extLst>
          </p:cNvPr>
          <p:cNvSpPr>
            <a:spLocks noGrp="1"/>
          </p:cNvSpPr>
          <p:nvPr>
            <p:ph idx="1"/>
          </p:nvPr>
        </p:nvSpPr>
        <p:spPr>
          <a:xfrm>
            <a:off x="5291391" y="748838"/>
            <a:ext cx="4759975" cy="2222695"/>
          </a:xfrm>
        </p:spPr>
        <p:txBody>
          <a:bodyPr/>
          <a:lstStyle/>
          <a:p>
            <a:r>
              <a:rPr lang="en-US" b="1" dirty="0"/>
              <a:t>Observation: </a:t>
            </a:r>
            <a:r>
              <a:rPr lang="en-US" i="1" dirty="0"/>
              <a:t>The count of loan issued by investors through the years are increasing. The default loan count is also increasing through the years as well.</a:t>
            </a:r>
            <a:endParaRPr lang="en-IN" i="1" dirty="0"/>
          </a:p>
        </p:txBody>
      </p:sp>
      <p:pic>
        <p:nvPicPr>
          <p:cNvPr id="2050" name="Picture 2">
            <a:extLst>
              <a:ext uri="{FF2B5EF4-FFF2-40B4-BE49-F238E27FC236}">
                <a16:creationId xmlns:a16="http://schemas.microsoft.com/office/drawing/2014/main" id="{3DEB49CF-CE73-4FB9-8DC6-D7143C382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4" y="3738344"/>
            <a:ext cx="11978640" cy="233045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2E3368D0-DE4F-4D96-B1A3-89EE4E5FD467}"/>
              </a:ext>
            </a:extLst>
          </p:cNvPr>
          <p:cNvSpPr txBox="1">
            <a:spLocks/>
          </p:cNvSpPr>
          <p:nvPr/>
        </p:nvSpPr>
        <p:spPr>
          <a:xfrm>
            <a:off x="0" y="-30178"/>
            <a:ext cx="8832426" cy="5334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Analysis: </a:t>
            </a:r>
            <a:r>
              <a:rPr lang="en-US" sz="2400" b="1" dirty="0"/>
              <a:t>Verification Status vs </a:t>
            </a:r>
            <a:r>
              <a:rPr lang="en-US" sz="2400" b="1" dirty="0" err="1"/>
              <a:t>funded_amnt_inv</a:t>
            </a:r>
            <a:endParaRPr lang="en-US" sz="2400" dirty="0"/>
          </a:p>
        </p:txBody>
      </p:sp>
      <p:pic>
        <p:nvPicPr>
          <p:cNvPr id="2052" name="Picture 4">
            <a:extLst>
              <a:ext uri="{FF2B5EF4-FFF2-40B4-BE49-F238E27FC236}">
                <a16:creationId xmlns:a16="http://schemas.microsoft.com/office/drawing/2014/main" id="{13735E25-C271-49EC-A8E7-1E3247401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737" y="559675"/>
            <a:ext cx="3750522" cy="25965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0313656-CE0D-4ACE-98D4-8E9E4D036478}"/>
              </a:ext>
            </a:extLst>
          </p:cNvPr>
          <p:cNvPicPr>
            <a:picLocks noChangeAspect="1"/>
          </p:cNvPicPr>
          <p:nvPr/>
        </p:nvPicPr>
        <p:blipFill>
          <a:blip r:embed="rId4"/>
          <a:stretch>
            <a:fillRect/>
          </a:stretch>
        </p:blipFill>
        <p:spPr>
          <a:xfrm>
            <a:off x="441576" y="6120740"/>
            <a:ext cx="11501894" cy="525801"/>
          </a:xfrm>
          <a:prstGeom prst="rect">
            <a:avLst/>
          </a:prstGeom>
        </p:spPr>
      </p:pic>
    </p:spTree>
    <p:extLst>
      <p:ext uri="{BB962C8B-B14F-4D97-AF65-F5344CB8AC3E}">
        <p14:creationId xmlns:p14="http://schemas.microsoft.com/office/powerpoint/2010/main" val="1105493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1168" y="475488"/>
            <a:ext cx="10927080" cy="6190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41576" y="26889"/>
            <a:ext cx="8832426" cy="533400"/>
          </a:xfrm>
        </p:spPr>
        <p:txBody>
          <a:bodyPr>
            <a:noAutofit/>
          </a:bodyPr>
          <a:lstStyle/>
          <a:p>
            <a:r>
              <a:rPr lang="en-US" sz="2400" dirty="0"/>
              <a:t>Analysis: </a:t>
            </a:r>
            <a:r>
              <a:rPr lang="en-US" sz="2400" b="1" dirty="0"/>
              <a:t>Term vs </a:t>
            </a:r>
            <a:r>
              <a:rPr lang="en-US" sz="2400" b="1" dirty="0" err="1"/>
              <a:t>funded_amnt_inv</a:t>
            </a:r>
            <a:r>
              <a:rPr lang="en-US" sz="2400" b="1" dirty="0"/>
              <a:t> vs Interest Rate</a:t>
            </a:r>
            <a:endParaRPr lang="en-US" sz="2400" dirty="0"/>
          </a:p>
        </p:txBody>
      </p:sp>
      <p:pic>
        <p:nvPicPr>
          <p:cNvPr id="6" name="Content Placeholder 5">
            <a:extLst>
              <a:ext uri="{FF2B5EF4-FFF2-40B4-BE49-F238E27FC236}">
                <a16:creationId xmlns:a16="http://schemas.microsoft.com/office/drawing/2014/main" id="{D7391DE4-287E-4BC3-B64C-E1B1244F69E3}"/>
              </a:ext>
            </a:extLst>
          </p:cNvPr>
          <p:cNvPicPr>
            <a:picLocks noGrp="1" noChangeAspect="1"/>
          </p:cNvPicPr>
          <p:nvPr>
            <p:ph idx="1"/>
          </p:nvPr>
        </p:nvPicPr>
        <p:blipFill>
          <a:blip r:embed="rId2"/>
          <a:stretch>
            <a:fillRect/>
          </a:stretch>
        </p:blipFill>
        <p:spPr>
          <a:xfrm>
            <a:off x="579463" y="6024833"/>
            <a:ext cx="10243408" cy="508702"/>
          </a:xfrm>
          <a:prstGeom prst="rect">
            <a:avLst/>
          </a:prstGeom>
        </p:spPr>
      </p:pic>
      <p:pic>
        <p:nvPicPr>
          <p:cNvPr id="1026" name="Picture 2">
            <a:extLst>
              <a:ext uri="{FF2B5EF4-FFF2-40B4-BE49-F238E27FC236}">
                <a16:creationId xmlns:a16="http://schemas.microsoft.com/office/drawing/2014/main" id="{99A47AD6-B6C3-4069-A213-59136FD05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64" y="560289"/>
            <a:ext cx="10481733" cy="5276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92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24555" y="484632"/>
            <a:ext cx="9076005" cy="62453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19382"/>
            <a:ext cx="9488808" cy="688848"/>
          </a:xfrm>
        </p:spPr>
        <p:txBody>
          <a:bodyPr>
            <a:noAutofit/>
          </a:bodyPr>
          <a:lstStyle/>
          <a:p>
            <a:r>
              <a:rPr lang="en-US" sz="2400" dirty="0"/>
              <a:t>Analysis : </a:t>
            </a:r>
            <a:r>
              <a:rPr lang="en-US" sz="2400" b="1" dirty="0"/>
              <a:t>Home Ownership vs </a:t>
            </a:r>
            <a:r>
              <a:rPr lang="en-US" sz="2400" b="1" dirty="0" err="1"/>
              <a:t>funded_amnt_inv</a:t>
            </a:r>
            <a:r>
              <a:rPr lang="en-US" sz="2400" b="1" dirty="0"/>
              <a:t> vs Issue Date Year</a:t>
            </a:r>
            <a:endParaRPr lang="en-US" sz="2400" dirty="0"/>
          </a:p>
        </p:txBody>
      </p:sp>
      <p:sp>
        <p:nvSpPr>
          <p:cNvPr id="5" name="Content Placeholder 4">
            <a:extLst>
              <a:ext uri="{FF2B5EF4-FFF2-40B4-BE49-F238E27FC236}">
                <a16:creationId xmlns:a16="http://schemas.microsoft.com/office/drawing/2014/main" id="{3CD9AD4B-5B40-4D2F-B612-386894286454}"/>
              </a:ext>
            </a:extLst>
          </p:cNvPr>
          <p:cNvSpPr>
            <a:spLocks noGrp="1"/>
          </p:cNvSpPr>
          <p:nvPr>
            <p:ph idx="1"/>
          </p:nvPr>
        </p:nvSpPr>
        <p:spPr>
          <a:xfrm>
            <a:off x="0" y="820325"/>
            <a:ext cx="3024555" cy="6018293"/>
          </a:xfrm>
        </p:spPr>
        <p:txBody>
          <a:bodyPr>
            <a:normAutofit fontScale="77500" lnSpcReduction="20000"/>
          </a:bodyPr>
          <a:lstStyle/>
          <a:p>
            <a:pPr marL="0" indent="0" algn="just">
              <a:buNone/>
            </a:pPr>
            <a:r>
              <a:rPr lang="en-US" b="1" dirty="0"/>
              <a:t>Observation: </a:t>
            </a:r>
          </a:p>
          <a:p>
            <a:pPr algn="just"/>
            <a:r>
              <a:rPr lang="en-US" dirty="0"/>
              <a:t>Default of loan mostly done on RENT and MORTGAGE home ownership category.</a:t>
            </a:r>
          </a:p>
          <a:p>
            <a:pPr algn="just"/>
            <a:r>
              <a:rPr lang="en-US" dirty="0"/>
              <a:t> The spread of mortgage is higher than other categories.</a:t>
            </a:r>
          </a:p>
          <a:p>
            <a:pPr algn="just"/>
            <a:r>
              <a:rPr lang="en-US" dirty="0"/>
              <a:t> There is no default for NONE category. </a:t>
            </a:r>
          </a:p>
          <a:p>
            <a:pPr algn="just"/>
            <a:r>
              <a:rPr lang="en-US" dirty="0"/>
              <a:t>Amount of loan borrowed are increasing from 2007 to 2011 gradually.</a:t>
            </a:r>
          </a:p>
          <a:p>
            <a:pPr algn="just"/>
            <a:r>
              <a:rPr lang="en-US" dirty="0"/>
              <a:t>The existence of NONE category has only existence for 2 years (2007 and 2008).</a:t>
            </a:r>
          </a:p>
          <a:p>
            <a:pPr algn="just"/>
            <a:r>
              <a:rPr lang="en-US" dirty="0"/>
              <a:t> There was no existence of OTHER home ownership category in the year 2007. The OTHER category came into existence from 2008 and it gradually increased through the years. From year 2009 onwards, OTHER category is leading based on loan issued.</a:t>
            </a:r>
          </a:p>
          <a:p>
            <a:pPr algn="just"/>
            <a:r>
              <a:rPr lang="en-US" dirty="0"/>
              <a:t>The count of loan borrowed are very high through the years for RENT and MORTGAGE.</a:t>
            </a:r>
            <a:endParaRPr lang="en-IN" dirty="0"/>
          </a:p>
        </p:txBody>
      </p:sp>
      <p:pic>
        <p:nvPicPr>
          <p:cNvPr id="3074" name="Picture 2">
            <a:extLst>
              <a:ext uri="{FF2B5EF4-FFF2-40B4-BE49-F238E27FC236}">
                <a16:creationId xmlns:a16="http://schemas.microsoft.com/office/drawing/2014/main" id="{777622F0-34BE-4A4E-8588-A9A01BFC2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164" y="708230"/>
            <a:ext cx="8817316" cy="5893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11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56074" y="375920"/>
            <a:ext cx="8290069" cy="640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8329506" cy="688848"/>
          </a:xfrm>
        </p:spPr>
        <p:txBody>
          <a:bodyPr>
            <a:noAutofit/>
          </a:bodyPr>
          <a:lstStyle/>
          <a:p>
            <a:r>
              <a:rPr lang="en-US" sz="2000" b="1" dirty="0"/>
              <a:t>Analysis : Grade vs </a:t>
            </a:r>
            <a:r>
              <a:rPr lang="en-US" sz="2000" b="1" dirty="0" err="1"/>
              <a:t>dti</a:t>
            </a:r>
            <a:r>
              <a:rPr lang="en-US" sz="2000" b="1" dirty="0"/>
              <a:t> vs </a:t>
            </a:r>
            <a:r>
              <a:rPr lang="en-US" sz="2000" b="1" dirty="0" err="1"/>
              <a:t>funded_amnt_inv</a:t>
            </a:r>
            <a:r>
              <a:rPr lang="en-US" sz="2000" b="1" dirty="0"/>
              <a:t> vs Interest Rate Year vs Issue Date</a:t>
            </a:r>
            <a:endParaRPr lang="en-US" sz="2000" dirty="0"/>
          </a:p>
        </p:txBody>
      </p:sp>
      <p:sp>
        <p:nvSpPr>
          <p:cNvPr id="4" name="Content Placeholder 3">
            <a:extLst>
              <a:ext uri="{FF2B5EF4-FFF2-40B4-BE49-F238E27FC236}">
                <a16:creationId xmlns:a16="http://schemas.microsoft.com/office/drawing/2014/main" id="{52B411E9-7B60-4F6B-B6B4-AB38FC74F06F}"/>
              </a:ext>
            </a:extLst>
          </p:cNvPr>
          <p:cNvSpPr>
            <a:spLocks noGrp="1"/>
          </p:cNvSpPr>
          <p:nvPr>
            <p:ph idx="1"/>
          </p:nvPr>
        </p:nvSpPr>
        <p:spPr>
          <a:xfrm>
            <a:off x="0" y="688848"/>
            <a:ext cx="3756074" cy="6169152"/>
          </a:xfrm>
        </p:spPr>
        <p:txBody>
          <a:bodyPr>
            <a:normAutofit fontScale="92500" lnSpcReduction="20000"/>
          </a:bodyPr>
          <a:lstStyle/>
          <a:p>
            <a:pPr marL="0" indent="0" algn="just">
              <a:buNone/>
            </a:pPr>
            <a:r>
              <a:rPr lang="en-IN" b="1" dirty="0"/>
              <a:t>Observations:</a:t>
            </a:r>
          </a:p>
          <a:p>
            <a:pPr algn="just"/>
            <a:r>
              <a:rPr lang="en-US" i="1" dirty="0"/>
              <a:t>The spread in the lower grades are lesser than higher grades and therefore more likely to give loan to the lower grades. </a:t>
            </a:r>
          </a:p>
          <a:p>
            <a:pPr algn="just"/>
            <a:r>
              <a:rPr lang="en-US" i="1" dirty="0"/>
              <a:t>The median loan issued by investor for higher grades are also high which likely to get default. </a:t>
            </a:r>
          </a:p>
          <a:p>
            <a:pPr algn="just"/>
            <a:r>
              <a:rPr lang="en-US" i="1" dirty="0"/>
              <a:t>Grades like E, F and G have very low </a:t>
            </a:r>
            <a:r>
              <a:rPr lang="en-US" i="1" dirty="0" err="1"/>
              <a:t>dti</a:t>
            </a:r>
            <a:r>
              <a:rPr lang="en-US" i="1" dirty="0"/>
              <a:t>. </a:t>
            </a:r>
          </a:p>
          <a:p>
            <a:pPr algn="just"/>
            <a:r>
              <a:rPr lang="en-US" i="1" dirty="0"/>
              <a:t>For high grades F and G, having OWN and MORTGAGE category of home ownership receives high loan amount from investors, though its count is very less. </a:t>
            </a:r>
          </a:p>
          <a:p>
            <a:pPr algn="just"/>
            <a:r>
              <a:rPr lang="en-US" i="1" dirty="0"/>
              <a:t>Count of Loan issued along with its interest rates </a:t>
            </a:r>
            <a:r>
              <a:rPr lang="en-US" i="1" dirty="0" err="1"/>
              <a:t>gradewise</a:t>
            </a:r>
            <a:r>
              <a:rPr lang="en-US" i="1" dirty="0"/>
              <a:t> through the years are increasing for lower grades.</a:t>
            </a:r>
          </a:p>
          <a:p>
            <a:pPr algn="just"/>
            <a:r>
              <a:rPr lang="en-US" i="1" dirty="0"/>
              <a:t>It is interesting to see that grades B followed by C and D are more likely to default loan.</a:t>
            </a:r>
            <a:endParaRPr lang="en-IN" dirty="0"/>
          </a:p>
        </p:txBody>
      </p:sp>
      <p:pic>
        <p:nvPicPr>
          <p:cNvPr id="4098" name="Picture 2">
            <a:extLst>
              <a:ext uri="{FF2B5EF4-FFF2-40B4-BE49-F238E27FC236}">
                <a16:creationId xmlns:a16="http://schemas.microsoft.com/office/drawing/2014/main" id="{AC216EF2-F7AD-4F65-A403-A622C8DF1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931" y="515893"/>
            <a:ext cx="8063172" cy="618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9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69476" y="560832"/>
            <a:ext cx="10039643" cy="6215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8484954" cy="652272"/>
          </a:xfrm>
        </p:spPr>
        <p:txBody>
          <a:bodyPr>
            <a:normAutofit/>
          </a:bodyPr>
          <a:lstStyle/>
          <a:p>
            <a:r>
              <a:rPr lang="en-US" sz="2800" dirty="0"/>
              <a:t>Analysis: </a:t>
            </a:r>
            <a:r>
              <a:rPr lang="en-US" sz="2800" b="1" dirty="0"/>
              <a:t>Sub-Grade vs </a:t>
            </a:r>
            <a:r>
              <a:rPr lang="en-US" sz="2800" b="1" dirty="0" err="1"/>
              <a:t>funded_amnt_inv</a:t>
            </a:r>
            <a:endParaRPr lang="en-US" sz="2800" dirty="0"/>
          </a:p>
        </p:txBody>
      </p:sp>
      <p:sp>
        <p:nvSpPr>
          <p:cNvPr id="5" name="Content Placeholder 4">
            <a:extLst>
              <a:ext uri="{FF2B5EF4-FFF2-40B4-BE49-F238E27FC236}">
                <a16:creationId xmlns:a16="http://schemas.microsoft.com/office/drawing/2014/main" id="{F6A04F5C-8A4C-4781-9980-5B146244AB44}"/>
              </a:ext>
            </a:extLst>
          </p:cNvPr>
          <p:cNvSpPr>
            <a:spLocks noGrp="1"/>
          </p:cNvSpPr>
          <p:nvPr>
            <p:ph idx="1"/>
          </p:nvPr>
        </p:nvSpPr>
        <p:spPr>
          <a:xfrm>
            <a:off x="270903" y="942534"/>
            <a:ext cx="1698574" cy="5498590"/>
          </a:xfrm>
        </p:spPr>
        <p:txBody>
          <a:bodyPr>
            <a:normAutofit fontScale="92500" lnSpcReduction="20000"/>
          </a:bodyPr>
          <a:lstStyle/>
          <a:p>
            <a:pPr marL="0" indent="0" algn="just">
              <a:buNone/>
            </a:pPr>
            <a:r>
              <a:rPr lang="en-IN" b="1" dirty="0"/>
              <a:t>Observations:</a:t>
            </a:r>
          </a:p>
          <a:p>
            <a:r>
              <a:rPr lang="en-US" dirty="0"/>
              <a:t>It is more clear by seeing sub-grades that the sub-grades of grade B and C are more likely to default loan. </a:t>
            </a:r>
          </a:p>
          <a:p>
            <a:r>
              <a:rPr lang="en-US" dirty="0"/>
              <a:t>Grade B has highest number of defaulters.</a:t>
            </a:r>
          </a:p>
          <a:p>
            <a:r>
              <a:rPr lang="en-US" dirty="0"/>
              <a:t> Most of the default loans were granted under grade B </a:t>
            </a:r>
            <a:r>
              <a:rPr lang="en-US" dirty="0" err="1"/>
              <a:t>sub_grade</a:t>
            </a:r>
            <a:r>
              <a:rPr lang="en-US" dirty="0"/>
              <a:t> B5.</a:t>
            </a:r>
            <a:endParaRPr lang="en-IN" dirty="0"/>
          </a:p>
        </p:txBody>
      </p:sp>
      <p:pic>
        <p:nvPicPr>
          <p:cNvPr id="5122" name="Picture 2">
            <a:extLst>
              <a:ext uri="{FF2B5EF4-FFF2-40B4-BE49-F238E27FC236}">
                <a16:creationId xmlns:a16="http://schemas.microsoft.com/office/drawing/2014/main" id="{360A95B0-644B-4944-A3AF-6151166F0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389" y="652272"/>
            <a:ext cx="9852707" cy="6024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28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78000" y="1099312"/>
            <a:ext cx="10322560" cy="54437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6892" y="0"/>
            <a:ext cx="9970868" cy="798576"/>
          </a:xfrm>
        </p:spPr>
        <p:txBody>
          <a:bodyPr>
            <a:normAutofit/>
          </a:bodyPr>
          <a:lstStyle/>
          <a:p>
            <a:r>
              <a:rPr lang="en-US" sz="2800" dirty="0"/>
              <a:t>Analysis</a:t>
            </a:r>
            <a:r>
              <a:rPr lang="en-US" sz="2800" b="1" dirty="0"/>
              <a:t>: Employee Length vs </a:t>
            </a:r>
            <a:r>
              <a:rPr lang="en-US" sz="2800" b="1" dirty="0" err="1"/>
              <a:t>funded_amnt_inv</a:t>
            </a:r>
            <a:endParaRPr lang="en-US" sz="2800" dirty="0"/>
          </a:p>
        </p:txBody>
      </p:sp>
      <p:sp>
        <p:nvSpPr>
          <p:cNvPr id="5" name="Content Placeholder 4">
            <a:extLst>
              <a:ext uri="{FF2B5EF4-FFF2-40B4-BE49-F238E27FC236}">
                <a16:creationId xmlns:a16="http://schemas.microsoft.com/office/drawing/2014/main" id="{2813EDC2-26C3-4742-9146-302AC6A99BC4}"/>
              </a:ext>
            </a:extLst>
          </p:cNvPr>
          <p:cNvSpPr>
            <a:spLocks noGrp="1"/>
          </p:cNvSpPr>
          <p:nvPr>
            <p:ph idx="1"/>
          </p:nvPr>
        </p:nvSpPr>
        <p:spPr>
          <a:xfrm>
            <a:off x="46892" y="1378924"/>
            <a:ext cx="1824111" cy="5331592"/>
          </a:xfrm>
        </p:spPr>
        <p:txBody>
          <a:bodyPr>
            <a:normAutofit fontScale="92500" lnSpcReduction="20000"/>
          </a:bodyPr>
          <a:lstStyle/>
          <a:p>
            <a:pPr marL="0" indent="0">
              <a:buNone/>
            </a:pPr>
            <a:r>
              <a:rPr lang="en-IN" b="1" dirty="0"/>
              <a:t>Observations:</a:t>
            </a:r>
          </a:p>
          <a:p>
            <a:r>
              <a:rPr lang="en-US" dirty="0"/>
              <a:t>10+ experience holder employees has issued maximum loan for 36 months and 60 months term. </a:t>
            </a:r>
          </a:p>
          <a:p>
            <a:r>
              <a:rPr lang="en-US" dirty="0"/>
              <a:t>10+ experience holder employees are more likely to default loan along with highest interest rate.</a:t>
            </a:r>
            <a:endParaRPr lang="en-IN" dirty="0"/>
          </a:p>
        </p:txBody>
      </p:sp>
      <p:pic>
        <p:nvPicPr>
          <p:cNvPr id="6146" name="Picture 2">
            <a:extLst>
              <a:ext uri="{FF2B5EF4-FFF2-40B4-BE49-F238E27FC236}">
                <a16:creationId xmlns:a16="http://schemas.microsoft.com/office/drawing/2014/main" id="{081FC0E3-6609-4536-8CCC-42EC333F4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003" y="1246189"/>
            <a:ext cx="10097477" cy="51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103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33484" y="642112"/>
            <a:ext cx="9687396" cy="61447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6892" y="0"/>
            <a:ext cx="8512386" cy="798576"/>
          </a:xfrm>
        </p:spPr>
        <p:txBody>
          <a:bodyPr>
            <a:normAutofit/>
          </a:bodyPr>
          <a:lstStyle/>
          <a:p>
            <a:r>
              <a:rPr lang="en-US" sz="2800" dirty="0"/>
              <a:t>Analysis: </a:t>
            </a:r>
            <a:r>
              <a:rPr lang="en-US" sz="2800" b="1" dirty="0"/>
              <a:t>Purpose vs </a:t>
            </a:r>
            <a:r>
              <a:rPr lang="en-US" sz="2800" b="1" dirty="0" err="1"/>
              <a:t>funded_amnt_inv</a:t>
            </a:r>
            <a:endParaRPr lang="en-US" sz="2800" dirty="0"/>
          </a:p>
        </p:txBody>
      </p:sp>
      <p:sp>
        <p:nvSpPr>
          <p:cNvPr id="5" name="Content Placeholder 4">
            <a:extLst>
              <a:ext uri="{FF2B5EF4-FFF2-40B4-BE49-F238E27FC236}">
                <a16:creationId xmlns:a16="http://schemas.microsoft.com/office/drawing/2014/main" id="{2813EDC2-26C3-4742-9146-302AC6A99BC4}"/>
              </a:ext>
            </a:extLst>
          </p:cNvPr>
          <p:cNvSpPr>
            <a:spLocks noGrp="1"/>
          </p:cNvSpPr>
          <p:nvPr>
            <p:ph idx="1"/>
          </p:nvPr>
        </p:nvSpPr>
        <p:spPr>
          <a:xfrm>
            <a:off x="-79792" y="1048700"/>
            <a:ext cx="2639961" cy="5331592"/>
          </a:xfrm>
        </p:spPr>
        <p:txBody>
          <a:bodyPr>
            <a:normAutofit/>
          </a:bodyPr>
          <a:lstStyle/>
          <a:p>
            <a:pPr marL="0" indent="0">
              <a:buNone/>
            </a:pPr>
            <a:r>
              <a:rPr lang="en-IN" b="1" dirty="0"/>
              <a:t>Observations:</a:t>
            </a:r>
          </a:p>
          <a:p>
            <a:r>
              <a:rPr lang="en-US" dirty="0"/>
              <a:t>Highest number of loans issued for purpose </a:t>
            </a:r>
            <a:r>
              <a:rPr lang="en-US" dirty="0" err="1"/>
              <a:t>debt_consolidation</a:t>
            </a:r>
            <a:r>
              <a:rPr lang="en-US" dirty="0"/>
              <a:t> for 36 months and 60 months term.</a:t>
            </a:r>
          </a:p>
          <a:p>
            <a:endParaRPr lang="en-US" dirty="0"/>
          </a:p>
          <a:p>
            <a:r>
              <a:rPr lang="en-US" dirty="0"/>
              <a:t> Highest number of loans are defaulted for purpose </a:t>
            </a:r>
            <a:r>
              <a:rPr lang="en-US" dirty="0" err="1"/>
              <a:t>debt_consolidation</a:t>
            </a:r>
            <a:r>
              <a:rPr lang="en-US" dirty="0"/>
              <a:t>.</a:t>
            </a:r>
            <a:endParaRPr lang="en-IN" dirty="0"/>
          </a:p>
        </p:txBody>
      </p:sp>
      <p:pic>
        <p:nvPicPr>
          <p:cNvPr id="7170" name="Picture 2">
            <a:extLst>
              <a:ext uri="{FF2B5EF4-FFF2-40B4-BE49-F238E27FC236}">
                <a16:creationId xmlns:a16="http://schemas.microsoft.com/office/drawing/2014/main" id="{FA63A161-568E-456A-9A1F-430643CCD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680" y="731318"/>
            <a:ext cx="9485507" cy="5979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406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27597" y="669220"/>
            <a:ext cx="9448800" cy="60547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8596668" cy="1320800"/>
          </a:xfrm>
        </p:spPr>
        <p:txBody>
          <a:bodyPr>
            <a:normAutofit/>
          </a:bodyPr>
          <a:lstStyle/>
          <a:p>
            <a:r>
              <a:rPr lang="en-US" sz="2800" dirty="0"/>
              <a:t>Analysis : </a:t>
            </a:r>
            <a:r>
              <a:rPr lang="en-US" sz="2800" b="1" dirty="0" err="1"/>
              <a:t>addr_state</a:t>
            </a:r>
            <a:r>
              <a:rPr lang="en-US" sz="2800" b="1" dirty="0"/>
              <a:t> vs </a:t>
            </a:r>
            <a:r>
              <a:rPr lang="en-US" sz="2800" b="1" dirty="0" err="1"/>
              <a:t>funded_amnt_inv</a:t>
            </a:r>
            <a:endParaRPr lang="en-US" sz="2800" dirty="0"/>
          </a:p>
        </p:txBody>
      </p:sp>
      <p:sp>
        <p:nvSpPr>
          <p:cNvPr id="5" name="Content Placeholder 4">
            <a:extLst>
              <a:ext uri="{FF2B5EF4-FFF2-40B4-BE49-F238E27FC236}">
                <a16:creationId xmlns:a16="http://schemas.microsoft.com/office/drawing/2014/main" id="{3D012698-7AC9-49F9-A435-F0106AAE81FE}"/>
              </a:ext>
            </a:extLst>
          </p:cNvPr>
          <p:cNvSpPr>
            <a:spLocks noGrp="1"/>
          </p:cNvSpPr>
          <p:nvPr>
            <p:ph idx="1"/>
          </p:nvPr>
        </p:nvSpPr>
        <p:spPr>
          <a:xfrm>
            <a:off x="0" y="913471"/>
            <a:ext cx="2536723" cy="3880773"/>
          </a:xfrm>
        </p:spPr>
        <p:txBody>
          <a:bodyPr/>
          <a:lstStyle/>
          <a:p>
            <a:pPr marL="0" indent="0">
              <a:buNone/>
            </a:pPr>
            <a:r>
              <a:rPr lang="en-IN" b="1" dirty="0"/>
              <a:t>Observations:</a:t>
            </a:r>
          </a:p>
          <a:p>
            <a:r>
              <a:rPr lang="en-US" i="1" dirty="0"/>
              <a:t>Highest number of loans are applied in CA state where the number of loans to get defaulted are likely to be the highest.</a:t>
            </a:r>
            <a:endParaRPr lang="en-IN" dirty="0"/>
          </a:p>
        </p:txBody>
      </p:sp>
      <p:pic>
        <p:nvPicPr>
          <p:cNvPr id="8194" name="Picture 2">
            <a:extLst>
              <a:ext uri="{FF2B5EF4-FFF2-40B4-BE49-F238E27FC236}">
                <a16:creationId xmlns:a16="http://schemas.microsoft.com/office/drawing/2014/main" id="{921FC4A3-C14E-49CA-9192-092AFD072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253" y="811871"/>
            <a:ext cx="9241488" cy="5810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245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38288" y="697992"/>
            <a:ext cx="10053712" cy="61600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8457522" cy="697992"/>
          </a:xfrm>
        </p:spPr>
        <p:txBody>
          <a:bodyPr>
            <a:noAutofit/>
          </a:bodyPr>
          <a:lstStyle/>
          <a:p>
            <a:r>
              <a:rPr lang="en-US" sz="2000" b="1" dirty="0"/>
              <a:t>Analysis: zip code vs </a:t>
            </a:r>
            <a:r>
              <a:rPr lang="en-US" sz="2000" b="1" dirty="0" err="1"/>
              <a:t>funded_amnt_inv</a:t>
            </a:r>
            <a:r>
              <a:rPr lang="en-US" sz="2000" b="1" dirty="0"/>
              <a:t> (For the state having highest </a:t>
            </a:r>
            <a:r>
              <a:rPr lang="en-US" sz="2000" b="1" i="1" dirty="0"/>
              <a:t>loan defaulter)</a:t>
            </a:r>
            <a:r>
              <a:rPr lang="en-US" sz="1200" b="1" dirty="0"/>
              <a:t> </a:t>
            </a:r>
            <a:endParaRPr lang="en-US" sz="2000" dirty="0"/>
          </a:p>
        </p:txBody>
      </p:sp>
      <p:sp>
        <p:nvSpPr>
          <p:cNvPr id="5" name="Content Placeholder 4">
            <a:extLst>
              <a:ext uri="{FF2B5EF4-FFF2-40B4-BE49-F238E27FC236}">
                <a16:creationId xmlns:a16="http://schemas.microsoft.com/office/drawing/2014/main" id="{1E201FCD-C448-48BD-8FFC-A6E0A7E1EF65}"/>
              </a:ext>
            </a:extLst>
          </p:cNvPr>
          <p:cNvSpPr>
            <a:spLocks noGrp="1"/>
          </p:cNvSpPr>
          <p:nvPr>
            <p:ph idx="1"/>
          </p:nvPr>
        </p:nvSpPr>
        <p:spPr>
          <a:xfrm>
            <a:off x="0" y="838226"/>
            <a:ext cx="2025748" cy="3880773"/>
          </a:xfrm>
        </p:spPr>
        <p:txBody>
          <a:bodyPr>
            <a:normAutofit fontScale="92500" lnSpcReduction="20000"/>
          </a:bodyPr>
          <a:lstStyle/>
          <a:p>
            <a:pPr marL="0" indent="0">
              <a:buNone/>
            </a:pPr>
            <a:r>
              <a:rPr lang="en-IN" b="1" dirty="0"/>
              <a:t>Observations:</a:t>
            </a:r>
          </a:p>
          <a:p>
            <a:r>
              <a:rPr lang="en-US" i="1" dirty="0"/>
              <a:t>As State CA has highest default loan, therefore the analysis for zip code is conducted for state CA. </a:t>
            </a:r>
          </a:p>
          <a:p>
            <a:r>
              <a:rPr lang="en-US" i="1" dirty="0"/>
              <a:t>It is found that top three default zip codes are 945xx, 917xx and 900xx respectively.</a:t>
            </a:r>
            <a:endParaRPr lang="en-IN" dirty="0"/>
          </a:p>
        </p:txBody>
      </p:sp>
      <p:pic>
        <p:nvPicPr>
          <p:cNvPr id="9218" name="Picture 2">
            <a:extLst>
              <a:ext uri="{FF2B5EF4-FFF2-40B4-BE49-F238E27FC236}">
                <a16:creationId xmlns:a16="http://schemas.microsoft.com/office/drawing/2014/main" id="{6FE02D23-5B4E-4488-904E-6588717EA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789163"/>
            <a:ext cx="9820812" cy="599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382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6240" y="680898"/>
            <a:ext cx="10322560" cy="6095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20498"/>
            <a:ext cx="8596668" cy="1320800"/>
          </a:xfrm>
        </p:spPr>
        <p:txBody>
          <a:bodyPr>
            <a:normAutofit/>
          </a:bodyPr>
          <a:lstStyle/>
          <a:p>
            <a:r>
              <a:rPr lang="en-US" sz="2800" b="1" dirty="0"/>
              <a:t>Correlation Matrix</a:t>
            </a:r>
          </a:p>
        </p:txBody>
      </p:sp>
      <p:sp>
        <p:nvSpPr>
          <p:cNvPr id="3" name="Content Placeholder 2"/>
          <p:cNvSpPr>
            <a:spLocks noGrp="1"/>
          </p:cNvSpPr>
          <p:nvPr>
            <p:ph idx="1"/>
          </p:nvPr>
        </p:nvSpPr>
        <p:spPr/>
        <p:txBody>
          <a:bodyPr/>
          <a:lstStyle/>
          <a:p>
            <a:endParaRPr lang="en-US"/>
          </a:p>
        </p:txBody>
      </p:sp>
      <p:pic>
        <p:nvPicPr>
          <p:cNvPr id="10242" name="Picture 2">
            <a:extLst>
              <a:ext uri="{FF2B5EF4-FFF2-40B4-BE49-F238E27FC236}">
                <a16:creationId xmlns:a16="http://schemas.microsoft.com/office/drawing/2014/main" id="{6369FE9B-818B-4106-BC44-9E8DEF594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71" y="790803"/>
            <a:ext cx="9742137" cy="591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05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196" cy="1303867"/>
          </a:xfrm>
        </p:spPr>
        <p:txBody>
          <a:bodyPr/>
          <a:lstStyle/>
          <a:p>
            <a:r>
              <a:rPr lang="en-US" b="1" dirty="0"/>
              <a:t>Abstract</a:t>
            </a:r>
          </a:p>
        </p:txBody>
      </p:sp>
      <p:sp>
        <p:nvSpPr>
          <p:cNvPr id="3" name="Content Placeholder 2"/>
          <p:cNvSpPr>
            <a:spLocks noGrp="1"/>
          </p:cNvSpPr>
          <p:nvPr>
            <p:ph idx="1"/>
          </p:nvPr>
        </p:nvSpPr>
        <p:spPr>
          <a:xfrm>
            <a:off x="1295401" y="1179576"/>
            <a:ext cx="7912607" cy="4678004"/>
          </a:xfrm>
        </p:spPr>
        <p:txBody>
          <a:bodyPr/>
          <a:lstStyle/>
          <a:p>
            <a:pPr marL="0" indent="0" algn="just">
              <a:buNone/>
            </a:pPr>
            <a:r>
              <a:rPr lang="en-US" dirty="0"/>
              <a:t>Lending club is the largest online loan marketplace facilitating personal loans, business loans, and financing of medical procedures. Borrowers can easily access lower interest rate loans through a fast online interface. </a:t>
            </a:r>
          </a:p>
          <a:p>
            <a:pPr marL="0" indent="0" algn="just">
              <a:buNone/>
            </a:pPr>
            <a:r>
              <a:rPr lang="en-US" dirty="0"/>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a:t>
            </a:r>
            <a:r>
              <a:rPr lang="en-US" b="1" dirty="0"/>
              <a:t>default</a:t>
            </a:r>
            <a:r>
              <a:rPr lang="en-US" dirty="0"/>
              <a:t> cause the largest amount of loss to the lenders. In this case, the customers labelled as 'charged-off' are the 'defaulters'.</a:t>
            </a:r>
          </a:p>
          <a:p>
            <a:pPr marL="0" indent="0" algn="just">
              <a:buNone/>
            </a:pPr>
            <a:r>
              <a:rPr lang="en-US" dirty="0"/>
              <a:t>Mainly there are three types of loans:-</a:t>
            </a:r>
          </a:p>
          <a:p>
            <a:pPr marL="0" indent="0" algn="just">
              <a:buNone/>
            </a:pPr>
            <a:r>
              <a:rPr lang="en-US" dirty="0"/>
              <a:t>Fully Paid, Current and Charged Off, of which Fully paid and Current are not considered as Defaulters.</a:t>
            </a:r>
          </a:p>
          <a:p>
            <a:pPr marL="0" indent="0" algn="just">
              <a:buNone/>
            </a:pPr>
            <a:r>
              <a:rPr lang="en-US" dirty="0"/>
              <a:t>The objective is to identify loan defaulters through Exploratory Data Analysis (EDA)</a:t>
            </a:r>
          </a:p>
        </p:txBody>
      </p:sp>
    </p:spTree>
    <p:extLst>
      <p:ext uri="{BB962C8B-B14F-4D97-AF65-F5344CB8AC3E}">
        <p14:creationId xmlns:p14="http://schemas.microsoft.com/office/powerpoint/2010/main" val="4224329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89280"/>
            <a:ext cx="9204960" cy="614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8596668" cy="1320800"/>
          </a:xfrm>
        </p:spPr>
        <p:txBody>
          <a:bodyPr>
            <a:normAutofit/>
          </a:bodyPr>
          <a:lstStyle/>
          <a:p>
            <a:r>
              <a:rPr lang="en-US" sz="2800" b="1" dirty="0"/>
              <a:t>Cluster Map</a:t>
            </a:r>
          </a:p>
        </p:txBody>
      </p:sp>
      <p:pic>
        <p:nvPicPr>
          <p:cNvPr id="11266" name="Picture 2">
            <a:extLst>
              <a:ext uri="{FF2B5EF4-FFF2-40B4-BE49-F238E27FC236}">
                <a16:creationId xmlns:a16="http://schemas.microsoft.com/office/drawing/2014/main" id="{31904D40-29ED-49A5-B21C-6F864C5FF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10" y="870278"/>
            <a:ext cx="8474557" cy="56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900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75229" y="525779"/>
            <a:ext cx="7721095" cy="6258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8283786" cy="85344"/>
          </a:xfrm>
        </p:spPr>
        <p:txBody>
          <a:bodyPr>
            <a:noAutofit/>
          </a:bodyPr>
          <a:lstStyle/>
          <a:p>
            <a:r>
              <a:rPr lang="en-US" sz="2400" b="1" dirty="0"/>
              <a:t>Jointplot between various important variables</a:t>
            </a:r>
          </a:p>
        </p:txBody>
      </p:sp>
      <p:pic>
        <p:nvPicPr>
          <p:cNvPr id="12292" name="Picture 4">
            <a:extLst>
              <a:ext uri="{FF2B5EF4-FFF2-40B4-BE49-F238E27FC236}">
                <a16:creationId xmlns:a16="http://schemas.microsoft.com/office/drawing/2014/main" id="{CFCDCD24-60B8-4135-A8DB-72561A2A1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560" y="620054"/>
            <a:ext cx="3184480" cy="307467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A91C69A2-57BB-48BC-BA7C-234BF1C52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054" y="620054"/>
            <a:ext cx="3184480" cy="2980396"/>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C4EBAA2D-73BD-4CE7-8D91-E6C28C014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559" y="3709964"/>
            <a:ext cx="3184481" cy="3031785"/>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74368544-A403-4B55-8364-6095505418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1204" y="3667078"/>
            <a:ext cx="3184481" cy="3074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73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98576"/>
          </a:xfrm>
        </p:spPr>
        <p:txBody>
          <a:bodyPr>
            <a:normAutofit/>
          </a:bodyPr>
          <a:lstStyle/>
          <a:p>
            <a:r>
              <a:rPr lang="en-US" sz="2800" b="1" dirty="0" smtClean="0"/>
              <a:t>Recommendations from the analysis</a:t>
            </a:r>
            <a:endParaRPr lang="en-US" sz="2800" b="1" dirty="0"/>
          </a:p>
        </p:txBody>
      </p:sp>
      <p:sp>
        <p:nvSpPr>
          <p:cNvPr id="3" name="Content Placeholder 2"/>
          <p:cNvSpPr>
            <a:spLocks noGrp="1"/>
          </p:cNvSpPr>
          <p:nvPr>
            <p:ph idx="1"/>
          </p:nvPr>
        </p:nvSpPr>
        <p:spPr>
          <a:xfrm>
            <a:off x="677334" y="690724"/>
            <a:ext cx="8596668" cy="5963294"/>
          </a:xfrm>
        </p:spPr>
        <p:txBody>
          <a:bodyPr>
            <a:normAutofit/>
          </a:bodyPr>
          <a:lstStyle/>
          <a:p>
            <a:pPr marL="0" indent="0">
              <a:buNone/>
            </a:pPr>
            <a:r>
              <a:rPr lang="en-US" sz="1200" dirty="0"/>
              <a:t>Below</a:t>
            </a:r>
            <a:r>
              <a:rPr lang="en-US" sz="1400" dirty="0"/>
              <a:t> pointers should be kept in mind before approving any future loans :-</a:t>
            </a:r>
          </a:p>
          <a:p>
            <a:r>
              <a:rPr lang="en-US" sz="1400" dirty="0"/>
              <a:t>Approval of loan amount of 10000 and 17000 should be done carefully, as because majority of the defaulter are prone to take loans of this particular amounts</a:t>
            </a:r>
          </a:p>
          <a:p>
            <a:r>
              <a:rPr lang="en-US" sz="1400" dirty="0"/>
              <a:t>Borrowers taking loan for the purpose of “</a:t>
            </a:r>
            <a:r>
              <a:rPr lang="en-US" sz="1400" dirty="0" err="1"/>
              <a:t>debt_consolidation</a:t>
            </a:r>
            <a:r>
              <a:rPr lang="en-US" sz="1400" dirty="0"/>
              <a:t>”, their case has to be properly scrutinized</a:t>
            </a:r>
          </a:p>
          <a:p>
            <a:r>
              <a:rPr lang="en-US" sz="1400" dirty="0"/>
              <a:t>Majority of the defaulted loans granted falls under subgroup B5, from next time onwards the loans falling under B grade and B5 subgrade need to be checked properly before approval</a:t>
            </a:r>
          </a:p>
          <a:p>
            <a:r>
              <a:rPr lang="en-US" sz="1400" dirty="0"/>
              <a:t>Most of Rented house owners are likely to default by a huge margin around 50%, followed by mortgage holders around 40%. Lending club must scrutinize the loan applications submitted for these two types of house owners</a:t>
            </a:r>
          </a:p>
          <a:p>
            <a:r>
              <a:rPr lang="en-US" sz="1400" dirty="0"/>
              <a:t>Borrowers having employee length more than 10 years are likely default the most by around 30%. They should approve loans with utmost importance for </a:t>
            </a:r>
            <a:r>
              <a:rPr lang="en-US" sz="1400" dirty="0" err="1"/>
              <a:t>emp_length</a:t>
            </a:r>
            <a:r>
              <a:rPr lang="en-US" sz="1400" dirty="0"/>
              <a:t> &gt; 10</a:t>
            </a:r>
          </a:p>
          <a:p>
            <a:r>
              <a:rPr lang="en-US" sz="1400" dirty="0"/>
              <a:t>Investors are found approving the exact </a:t>
            </a:r>
            <a:r>
              <a:rPr lang="en-US" sz="1400" dirty="0" err="1"/>
              <a:t>loan_amnt</a:t>
            </a:r>
            <a:r>
              <a:rPr lang="en-US" sz="1400" dirty="0"/>
              <a:t>. Which resulted in 85% default loans out of the total charged off loans</a:t>
            </a:r>
          </a:p>
          <a:p>
            <a:r>
              <a:rPr lang="en-US" sz="1400" dirty="0"/>
              <a:t>Most default loans are taken for a term of 36 months</a:t>
            </a:r>
          </a:p>
          <a:p>
            <a:r>
              <a:rPr lang="en-US" sz="1400" dirty="0"/>
              <a:t>Most of the default are done for the verification status as "Not Verified". From future, to reduce the default of loan, it is advisable to thoroughly verify before giving loan.</a:t>
            </a:r>
          </a:p>
          <a:p>
            <a:r>
              <a:rPr lang="en-US" sz="1400" dirty="0"/>
              <a:t>Highest number of loans are applied in CA state where the number of loans to get defaulted are likely to be the highest.</a:t>
            </a:r>
          </a:p>
          <a:p>
            <a:r>
              <a:rPr lang="en-US" sz="1400" dirty="0"/>
              <a:t>It is found that for state CA, top three default zip codes are 945xx, 917xx and 900xx respectively.</a:t>
            </a:r>
            <a:endParaRPr lang="en-IN" sz="1400" dirty="0"/>
          </a:p>
          <a:p>
            <a:endParaRPr lang="en-US" sz="1400" dirty="0"/>
          </a:p>
          <a:p>
            <a:endParaRPr lang="en-IN" sz="1400" dirty="0"/>
          </a:p>
          <a:p>
            <a:endParaRPr lang="en-US" sz="1400" dirty="0"/>
          </a:p>
        </p:txBody>
      </p:sp>
    </p:spTree>
    <p:extLst>
      <p:ext uri="{BB962C8B-B14F-4D97-AF65-F5344CB8AC3E}">
        <p14:creationId xmlns:p14="http://schemas.microsoft.com/office/powerpoint/2010/main" val="1169865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5260" y="2684272"/>
            <a:ext cx="3991140" cy="1643888"/>
          </a:xfrm>
        </p:spPr>
        <p:txBody>
          <a:bodyPr>
            <a:noAutofit/>
          </a:bodyPr>
          <a:lstStyle/>
          <a:p>
            <a:pPr marL="0" indent="0"/>
            <a:r>
              <a:rPr lang="en-US" sz="5400" b="1" dirty="0" smtClean="0"/>
              <a:t>Thank </a:t>
            </a:r>
            <a:r>
              <a:rPr lang="en-US" sz="5400" b="1" dirty="0" smtClean="0"/>
              <a:t>Y</a:t>
            </a:r>
            <a:r>
              <a:rPr lang="en-US" sz="5400" b="1" dirty="0" smtClean="0"/>
              <a:t>ou</a:t>
            </a:r>
            <a:r>
              <a:rPr lang="en-US" sz="5400" b="1" dirty="0"/>
              <a:t>!</a:t>
            </a:r>
          </a:p>
        </p:txBody>
      </p:sp>
    </p:spTree>
    <p:extLst>
      <p:ext uri="{BB962C8B-B14F-4D97-AF65-F5344CB8AC3E}">
        <p14:creationId xmlns:p14="http://schemas.microsoft.com/office/powerpoint/2010/main" val="6720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b="1" dirty="0"/>
              <a:t>Analysis breakdown</a:t>
            </a:r>
          </a:p>
        </p:txBody>
      </p:sp>
      <p:sp>
        <p:nvSpPr>
          <p:cNvPr id="3" name="Content Placeholder 2"/>
          <p:cNvSpPr>
            <a:spLocks noGrp="1"/>
          </p:cNvSpPr>
          <p:nvPr>
            <p:ph idx="1"/>
          </p:nvPr>
        </p:nvSpPr>
        <p:spPr>
          <a:xfrm>
            <a:off x="677334" y="1426464"/>
            <a:ext cx="8878146" cy="5102351"/>
          </a:xfrm>
        </p:spPr>
        <p:txBody>
          <a:bodyPr>
            <a:normAutofit fontScale="92500" lnSpcReduction="20000"/>
          </a:bodyPr>
          <a:lstStyle/>
          <a:p>
            <a:pPr marL="0" indent="0" algn="just">
              <a:buNone/>
            </a:pPr>
            <a:r>
              <a:rPr lang="en-US" dirty="0"/>
              <a:t>Whole analysis is broken down into below subdivisions:-</a:t>
            </a:r>
          </a:p>
          <a:p>
            <a:pPr marL="0" indent="0" algn="just">
              <a:buNone/>
            </a:pPr>
            <a:r>
              <a:rPr lang="en-US" b="1" dirty="0"/>
              <a:t>1. Understanding data and variables </a:t>
            </a:r>
            <a:endParaRPr lang="en-US" dirty="0"/>
          </a:p>
          <a:p>
            <a:pPr marL="0" indent="0" algn="just">
              <a:buNone/>
            </a:pPr>
            <a:r>
              <a:rPr lang="en-US" dirty="0"/>
              <a:t>	In this section we try to understand the data, the columns it has and see the 	statistical variables on the entire data.</a:t>
            </a:r>
          </a:p>
          <a:p>
            <a:pPr marL="0" indent="0" algn="just">
              <a:buNone/>
            </a:pPr>
            <a:r>
              <a:rPr lang="en-US" b="1" dirty="0"/>
              <a:t>2. Cleaning the dataset</a:t>
            </a:r>
          </a:p>
          <a:p>
            <a:pPr marL="0" indent="0" algn="just">
              <a:buNone/>
            </a:pPr>
            <a:r>
              <a:rPr lang="en-US" b="1" dirty="0"/>
              <a:t>	</a:t>
            </a:r>
            <a:r>
              <a:rPr lang="en-US" dirty="0"/>
              <a:t>In this segment we try to see what all columns are required and what can be 	dropped, also convert columns to suitable formats to work with.</a:t>
            </a:r>
            <a:endParaRPr lang="en-US" b="1" dirty="0"/>
          </a:p>
          <a:p>
            <a:pPr marL="0" indent="0" algn="just">
              <a:buNone/>
            </a:pPr>
            <a:r>
              <a:rPr lang="en-US" b="1" dirty="0"/>
              <a:t>3. Univariate and Segmented Analysis</a:t>
            </a:r>
          </a:p>
          <a:p>
            <a:pPr marL="0" indent="0" algn="just">
              <a:buNone/>
            </a:pPr>
            <a:r>
              <a:rPr lang="en-US" dirty="0"/>
              <a:t>	To analyze the distribution of various numerical/categorical variables and 	create 	any derived metrics wherever required. In segmented analysis, a 	segment of a 	variable is taken to analyze against another variable.</a:t>
            </a:r>
          </a:p>
          <a:p>
            <a:pPr marL="0" indent="0" algn="just">
              <a:buNone/>
            </a:pPr>
            <a:r>
              <a:rPr lang="en-US" b="1" dirty="0"/>
              <a:t>4. Bivariate Analysis</a:t>
            </a:r>
          </a:p>
          <a:p>
            <a:pPr marL="0" indent="0" algn="just">
              <a:buNone/>
            </a:pPr>
            <a:r>
              <a:rPr lang="en-US" b="1" dirty="0"/>
              <a:t>	</a:t>
            </a:r>
            <a:r>
              <a:rPr lang="en-US" dirty="0"/>
              <a:t>This analysis mainly deals with the correlation analysis between two variables to 	find the defaulted loans. To see how the distribution changes variable to variable.</a:t>
            </a:r>
          </a:p>
          <a:p>
            <a:pPr marL="0" indent="0" algn="just">
              <a:buNone/>
            </a:pPr>
            <a:r>
              <a:rPr lang="en-US" b="1" dirty="0"/>
              <a:t>5. Recommendations based on plots and analysis</a:t>
            </a:r>
          </a:p>
          <a:p>
            <a:pPr marL="0" indent="0" algn="just">
              <a:buNone/>
            </a:pPr>
            <a:r>
              <a:rPr lang="en-US" b="1" dirty="0"/>
              <a:t>	</a:t>
            </a:r>
            <a:r>
              <a:rPr lang="en-US" dirty="0"/>
              <a:t>Based on the plots created we could draw several suggestions</a:t>
            </a:r>
            <a:endParaRPr lang="en-US" b="1" dirty="0"/>
          </a:p>
          <a:p>
            <a:pPr marL="0" indent="0">
              <a:buNone/>
            </a:pPr>
            <a:r>
              <a:rPr lang="en-US" b="1" dirty="0"/>
              <a:t>	</a:t>
            </a:r>
          </a:p>
        </p:txBody>
      </p:sp>
    </p:spTree>
    <p:extLst>
      <p:ext uri="{BB962C8B-B14F-4D97-AF65-F5344CB8AC3E}">
        <p14:creationId xmlns:p14="http://schemas.microsoft.com/office/powerpoint/2010/main" val="346501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044184" y="1414273"/>
            <a:ext cx="4855464" cy="5050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46888" y="1414272"/>
            <a:ext cx="5175504" cy="5050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8596668" cy="707136"/>
          </a:xfrm>
        </p:spPr>
        <p:txBody>
          <a:bodyPr>
            <a:normAutofit/>
          </a:bodyPr>
          <a:lstStyle/>
          <a:p>
            <a:r>
              <a:rPr lang="en-US" sz="2800" dirty="0"/>
              <a:t>Analysis</a:t>
            </a:r>
            <a:r>
              <a:rPr lang="en-US" sz="2800" b="1" dirty="0"/>
              <a:t> : </a:t>
            </a:r>
            <a:r>
              <a:rPr lang="en-US" sz="2800" b="1" dirty="0" err="1"/>
              <a:t>Loan_status</a:t>
            </a:r>
            <a:r>
              <a:rPr lang="en-US" sz="2800" b="1" dirty="0"/>
              <a:t> Default rate</a:t>
            </a:r>
          </a:p>
        </p:txBody>
      </p:sp>
      <p:sp>
        <p:nvSpPr>
          <p:cNvPr id="3" name="Content Placeholder 2"/>
          <p:cNvSpPr>
            <a:spLocks noGrp="1"/>
          </p:cNvSpPr>
          <p:nvPr>
            <p:ph idx="1"/>
          </p:nvPr>
        </p:nvSpPr>
        <p:spPr>
          <a:xfrm>
            <a:off x="246888" y="658583"/>
            <a:ext cx="9164398" cy="646330"/>
          </a:xfrm>
        </p:spPr>
        <p:txBody>
          <a:bodyPr/>
          <a:lstStyle/>
          <a:p>
            <a:pPr marL="0" indent="0" algn="just">
              <a:buNone/>
            </a:pPr>
            <a:r>
              <a:rPr lang="en-US" i="1" dirty="0" err="1"/>
              <a:t>Loan_status</a:t>
            </a:r>
            <a:r>
              <a:rPr lang="en-US" i="1" dirty="0"/>
              <a:t> becomes the driving variable</a:t>
            </a:r>
            <a:r>
              <a:rPr lang="en-US" dirty="0"/>
              <a:t> and the whole analysis boils down to this column in particular, i.e., whether a loan is Charged Off or not.</a:t>
            </a:r>
          </a:p>
          <a:p>
            <a:pPr marL="0" indent="0">
              <a:buNone/>
            </a:pPr>
            <a:endParaRPr lang="en-US" dirty="0"/>
          </a:p>
        </p:txBody>
      </p:sp>
      <p:sp>
        <p:nvSpPr>
          <p:cNvPr id="5" name="TextBox 4"/>
          <p:cNvSpPr txBox="1"/>
          <p:nvPr/>
        </p:nvSpPr>
        <p:spPr>
          <a:xfrm>
            <a:off x="531029" y="5541645"/>
            <a:ext cx="4586643" cy="923330"/>
          </a:xfrm>
          <a:prstGeom prst="rect">
            <a:avLst/>
          </a:prstGeom>
          <a:noFill/>
        </p:spPr>
        <p:txBody>
          <a:bodyPr wrap="square" rtlCol="0">
            <a:spAutoFit/>
          </a:bodyPr>
          <a:lstStyle/>
          <a:p>
            <a:r>
              <a:rPr lang="en-US" dirty="0"/>
              <a:t>Based on the calculations it was found that nearly </a:t>
            </a:r>
            <a:r>
              <a:rPr lang="en-US" b="1" dirty="0"/>
              <a:t>14%</a:t>
            </a:r>
            <a:r>
              <a:rPr lang="en-US" dirty="0"/>
              <a:t> of the total loans defaulted</a:t>
            </a:r>
          </a:p>
        </p:txBody>
      </p:sp>
      <p:pic>
        <p:nvPicPr>
          <p:cNvPr id="6" name="Picture 5"/>
          <p:cNvPicPr>
            <a:picLocks noChangeAspect="1"/>
          </p:cNvPicPr>
          <p:nvPr/>
        </p:nvPicPr>
        <p:blipFill>
          <a:blip r:embed="rId2"/>
          <a:stretch>
            <a:fillRect/>
          </a:stretch>
        </p:blipFill>
        <p:spPr>
          <a:xfrm>
            <a:off x="345648" y="1493520"/>
            <a:ext cx="4772025" cy="4048125"/>
          </a:xfrm>
          <a:prstGeom prst="rect">
            <a:avLst/>
          </a:prstGeom>
        </p:spPr>
      </p:pic>
      <p:pic>
        <p:nvPicPr>
          <p:cNvPr id="7" name="Picture 6"/>
          <p:cNvPicPr>
            <a:picLocks noChangeAspect="1"/>
          </p:cNvPicPr>
          <p:nvPr/>
        </p:nvPicPr>
        <p:blipFill>
          <a:blip r:embed="rId3"/>
          <a:stretch>
            <a:fillRect/>
          </a:stretch>
        </p:blipFill>
        <p:spPr>
          <a:xfrm>
            <a:off x="6509847" y="1581912"/>
            <a:ext cx="4010025" cy="3797808"/>
          </a:xfrm>
          <a:prstGeom prst="rect">
            <a:avLst/>
          </a:prstGeom>
        </p:spPr>
      </p:pic>
      <p:sp>
        <p:nvSpPr>
          <p:cNvPr id="9" name="TextBox 8"/>
          <p:cNvSpPr txBox="1"/>
          <p:nvPr/>
        </p:nvSpPr>
        <p:spPr>
          <a:xfrm>
            <a:off x="6221539" y="5541645"/>
            <a:ext cx="4586643" cy="646331"/>
          </a:xfrm>
          <a:prstGeom prst="rect">
            <a:avLst/>
          </a:prstGeom>
          <a:noFill/>
        </p:spPr>
        <p:txBody>
          <a:bodyPr wrap="square" rtlCol="0">
            <a:spAutoFit/>
          </a:bodyPr>
          <a:lstStyle/>
          <a:p>
            <a:r>
              <a:rPr lang="en-US" dirty="0"/>
              <a:t>Out of total around 5000 loans are there in the dataset which defaulted</a:t>
            </a:r>
          </a:p>
        </p:txBody>
      </p:sp>
    </p:spTree>
    <p:extLst>
      <p:ext uri="{BB962C8B-B14F-4D97-AF65-F5344CB8AC3E}">
        <p14:creationId xmlns:p14="http://schemas.microsoft.com/office/powerpoint/2010/main" val="268176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64608" y="475667"/>
            <a:ext cx="7104888" cy="56903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55814" y="475667"/>
            <a:ext cx="4502799" cy="56903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10597218" cy="1320800"/>
          </a:xfrm>
        </p:spPr>
        <p:txBody>
          <a:bodyPr>
            <a:normAutofit/>
          </a:bodyPr>
          <a:lstStyle/>
          <a:p>
            <a:r>
              <a:rPr lang="en-US" sz="2800" dirty="0"/>
              <a:t>Analysis </a:t>
            </a:r>
            <a:r>
              <a:rPr lang="en-US" sz="2800" b="1" dirty="0"/>
              <a:t>: </a:t>
            </a:r>
            <a:r>
              <a:rPr lang="en-US" sz="2800" b="1" dirty="0" err="1"/>
              <a:t>Loan_amount</a:t>
            </a:r>
            <a:r>
              <a:rPr lang="en-US" sz="2800" b="1" dirty="0"/>
              <a:t> and default loans relationship</a:t>
            </a:r>
          </a:p>
        </p:txBody>
      </p:sp>
      <p:pic>
        <p:nvPicPr>
          <p:cNvPr id="4" name="Content Placeholder 3"/>
          <p:cNvPicPr>
            <a:picLocks noGrp="1" noChangeAspect="1"/>
          </p:cNvPicPr>
          <p:nvPr>
            <p:ph idx="1"/>
          </p:nvPr>
        </p:nvPicPr>
        <p:blipFill>
          <a:blip r:embed="rId3"/>
          <a:stretch>
            <a:fillRect/>
          </a:stretch>
        </p:blipFill>
        <p:spPr>
          <a:xfrm>
            <a:off x="5014427" y="557783"/>
            <a:ext cx="6827053" cy="4407905"/>
          </a:xfrm>
          <a:prstGeom prst="rect">
            <a:avLst/>
          </a:prstGeom>
        </p:spPr>
      </p:pic>
      <p:sp>
        <p:nvSpPr>
          <p:cNvPr id="5" name="TextBox 4"/>
          <p:cNvSpPr txBox="1"/>
          <p:nvPr/>
        </p:nvSpPr>
        <p:spPr>
          <a:xfrm>
            <a:off x="5094514" y="4965688"/>
            <a:ext cx="4945225" cy="1200329"/>
          </a:xfrm>
          <a:prstGeom prst="rect">
            <a:avLst/>
          </a:prstGeom>
          <a:noFill/>
        </p:spPr>
        <p:txBody>
          <a:bodyPr wrap="square" rtlCol="0">
            <a:spAutoFit/>
          </a:bodyPr>
          <a:lstStyle/>
          <a:p>
            <a:r>
              <a:rPr lang="en-US" dirty="0"/>
              <a:t>There is a major spike at </a:t>
            </a:r>
            <a:r>
              <a:rPr lang="en-US" b="1" dirty="0"/>
              <a:t>10000 and 17000 dollars</a:t>
            </a:r>
            <a:r>
              <a:rPr lang="en-US" dirty="0"/>
              <a:t> mark. Which clearly suggests, borrowers prefer taking loans of these two amount the most and likely to default.</a:t>
            </a:r>
          </a:p>
        </p:txBody>
      </p:sp>
      <p:pic>
        <p:nvPicPr>
          <p:cNvPr id="6" name="Picture 5"/>
          <p:cNvPicPr>
            <a:picLocks noChangeAspect="1"/>
          </p:cNvPicPr>
          <p:nvPr/>
        </p:nvPicPr>
        <p:blipFill>
          <a:blip r:embed="rId4"/>
          <a:stretch>
            <a:fillRect/>
          </a:stretch>
        </p:blipFill>
        <p:spPr>
          <a:xfrm>
            <a:off x="270588" y="660400"/>
            <a:ext cx="4105656" cy="3431254"/>
          </a:xfrm>
          <a:prstGeom prst="rect">
            <a:avLst/>
          </a:prstGeom>
        </p:spPr>
      </p:pic>
      <p:sp>
        <p:nvSpPr>
          <p:cNvPr id="7" name="TextBox 6"/>
          <p:cNvSpPr txBox="1"/>
          <p:nvPr/>
        </p:nvSpPr>
        <p:spPr>
          <a:xfrm>
            <a:off x="270588" y="4292082"/>
            <a:ext cx="3816220" cy="1200329"/>
          </a:xfrm>
          <a:prstGeom prst="rect">
            <a:avLst/>
          </a:prstGeom>
          <a:noFill/>
        </p:spPr>
        <p:txBody>
          <a:bodyPr wrap="square" rtlCol="0">
            <a:spAutoFit/>
          </a:bodyPr>
          <a:lstStyle/>
          <a:p>
            <a:r>
              <a:rPr lang="en-US" dirty="0"/>
              <a:t>Based on the total loan amount, around 13% of the total loan approved by lending club, came out to be defaulted ones</a:t>
            </a:r>
          </a:p>
        </p:txBody>
      </p:sp>
    </p:spTree>
    <p:extLst>
      <p:ext uri="{BB962C8B-B14F-4D97-AF65-F5344CB8AC3E}">
        <p14:creationId xmlns:p14="http://schemas.microsoft.com/office/powerpoint/2010/main" val="3011996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5814" y="1320800"/>
            <a:ext cx="9189938" cy="42478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12425680" cy="1320800"/>
          </a:xfrm>
        </p:spPr>
        <p:txBody>
          <a:bodyPr>
            <a:normAutofit/>
          </a:bodyPr>
          <a:lstStyle/>
          <a:p>
            <a:r>
              <a:rPr lang="en-US" sz="2800" dirty="0"/>
              <a:t>Analysis</a:t>
            </a:r>
            <a:r>
              <a:rPr lang="en-US" sz="2800" b="1" dirty="0"/>
              <a:t> : Relationship between </a:t>
            </a:r>
            <a:r>
              <a:rPr lang="en-US" sz="2800" b="1" dirty="0" err="1"/>
              <a:t>loan_amnt</a:t>
            </a:r>
            <a:r>
              <a:rPr lang="en-US" sz="2800" b="1" dirty="0"/>
              <a:t> and </a:t>
            </a:r>
            <a:br>
              <a:rPr lang="en-US" sz="2800" b="1" dirty="0"/>
            </a:br>
            <a:r>
              <a:rPr lang="en-US" sz="2800" b="1" dirty="0" err="1"/>
              <a:t>funded_amnt_inv</a:t>
            </a:r>
            <a:endParaRPr lang="en-US" sz="2800" b="1" dirty="0"/>
          </a:p>
        </p:txBody>
      </p:sp>
      <p:sp>
        <p:nvSpPr>
          <p:cNvPr id="5" name="TextBox 4"/>
          <p:cNvSpPr txBox="1"/>
          <p:nvPr/>
        </p:nvSpPr>
        <p:spPr>
          <a:xfrm>
            <a:off x="5094514" y="2195056"/>
            <a:ext cx="3756877" cy="3139321"/>
          </a:xfrm>
          <a:prstGeom prst="rect">
            <a:avLst/>
          </a:prstGeom>
          <a:noFill/>
        </p:spPr>
        <p:txBody>
          <a:bodyPr wrap="square" rtlCol="0">
            <a:spAutoFit/>
          </a:bodyPr>
          <a:lstStyle/>
          <a:p>
            <a:r>
              <a:rPr lang="en-US" dirty="0"/>
              <a:t>From the </a:t>
            </a:r>
            <a:r>
              <a:rPr lang="en-US" dirty="0" err="1"/>
              <a:t>loan_amnt</a:t>
            </a:r>
            <a:r>
              <a:rPr lang="en-US" dirty="0"/>
              <a:t> to </a:t>
            </a:r>
            <a:r>
              <a:rPr lang="en-US" dirty="0" err="1"/>
              <a:t>funded_amnt_inv</a:t>
            </a:r>
            <a:r>
              <a:rPr lang="en-US" dirty="0"/>
              <a:t> insight we find that more than </a:t>
            </a:r>
            <a:r>
              <a:rPr lang="en-US" b="1" dirty="0"/>
              <a:t>85%</a:t>
            </a:r>
            <a:r>
              <a:rPr lang="en-US" dirty="0"/>
              <a:t> of the defaulted loans were granted </a:t>
            </a:r>
            <a:r>
              <a:rPr lang="en-US" i="1" dirty="0"/>
              <a:t>where the exact </a:t>
            </a:r>
            <a:r>
              <a:rPr lang="en-US" i="1" dirty="0" err="1"/>
              <a:t>loan_amnt</a:t>
            </a:r>
            <a:r>
              <a:rPr lang="en-US" i="1" dirty="0"/>
              <a:t> requested by the borrower was approved by the investors</a:t>
            </a:r>
            <a:r>
              <a:rPr lang="en-US" dirty="0"/>
              <a:t>. Investors should strictly stop approving loans of the same amount which the borrowers asks for.</a:t>
            </a:r>
          </a:p>
        </p:txBody>
      </p:sp>
      <p:pic>
        <p:nvPicPr>
          <p:cNvPr id="3" name="Picture 2"/>
          <p:cNvPicPr>
            <a:picLocks noChangeAspect="1"/>
          </p:cNvPicPr>
          <p:nvPr/>
        </p:nvPicPr>
        <p:blipFill>
          <a:blip r:embed="rId2"/>
          <a:stretch>
            <a:fillRect/>
          </a:stretch>
        </p:blipFill>
        <p:spPr>
          <a:xfrm>
            <a:off x="356616" y="1435608"/>
            <a:ext cx="4737898" cy="4029075"/>
          </a:xfrm>
          <a:prstGeom prst="rect">
            <a:avLst/>
          </a:prstGeom>
        </p:spPr>
      </p:pic>
    </p:spTree>
    <p:extLst>
      <p:ext uri="{BB962C8B-B14F-4D97-AF65-F5344CB8AC3E}">
        <p14:creationId xmlns:p14="http://schemas.microsoft.com/office/powerpoint/2010/main" val="256030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803904" y="3081528"/>
            <a:ext cx="8238744" cy="3776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3803904" y="529844"/>
            <a:ext cx="8238744" cy="2469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0" y="566927"/>
            <a:ext cx="3666745" cy="6291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676" y="4191970"/>
            <a:ext cx="3127248" cy="1477328"/>
          </a:xfrm>
          <a:prstGeom prst="rect">
            <a:avLst/>
          </a:prstGeom>
          <a:noFill/>
        </p:spPr>
        <p:txBody>
          <a:bodyPr wrap="square" rtlCol="0">
            <a:spAutoFit/>
          </a:bodyPr>
          <a:lstStyle/>
          <a:p>
            <a:r>
              <a:rPr lang="en-US" dirty="0"/>
              <a:t>Most of the loans defaulted falls under grade B and C. </a:t>
            </a:r>
            <a:r>
              <a:rPr lang="en-US" b="1" dirty="0"/>
              <a:t>B has the highest rate of defaulters.</a:t>
            </a:r>
            <a:r>
              <a:rPr lang="en-US" dirty="0"/>
              <a:t> More than 25% of the other grade types</a:t>
            </a:r>
            <a:endParaRPr lang="en-US" b="1" dirty="0"/>
          </a:p>
        </p:txBody>
      </p:sp>
      <p:pic>
        <p:nvPicPr>
          <p:cNvPr id="3" name="Picture 2"/>
          <p:cNvPicPr>
            <a:picLocks noChangeAspect="1"/>
          </p:cNvPicPr>
          <p:nvPr/>
        </p:nvPicPr>
        <p:blipFill>
          <a:blip r:embed="rId2"/>
          <a:stretch>
            <a:fillRect/>
          </a:stretch>
        </p:blipFill>
        <p:spPr>
          <a:xfrm>
            <a:off x="62676" y="781537"/>
            <a:ext cx="3546542" cy="3173023"/>
          </a:xfrm>
          <a:prstGeom prst="rect">
            <a:avLst/>
          </a:prstGeom>
        </p:spPr>
      </p:pic>
      <p:pic>
        <p:nvPicPr>
          <p:cNvPr id="8" name="Picture 7"/>
          <p:cNvPicPr>
            <a:picLocks noChangeAspect="1"/>
          </p:cNvPicPr>
          <p:nvPr/>
        </p:nvPicPr>
        <p:blipFill>
          <a:blip r:embed="rId3"/>
          <a:stretch>
            <a:fillRect/>
          </a:stretch>
        </p:blipFill>
        <p:spPr>
          <a:xfrm>
            <a:off x="3874390" y="3161606"/>
            <a:ext cx="5623564" cy="3614098"/>
          </a:xfrm>
          <a:prstGeom prst="rect">
            <a:avLst/>
          </a:prstGeom>
        </p:spPr>
      </p:pic>
      <p:sp>
        <p:nvSpPr>
          <p:cNvPr id="9" name="TextBox 8"/>
          <p:cNvSpPr txBox="1"/>
          <p:nvPr/>
        </p:nvSpPr>
        <p:spPr>
          <a:xfrm>
            <a:off x="9948671" y="566927"/>
            <a:ext cx="2057399" cy="2308324"/>
          </a:xfrm>
          <a:prstGeom prst="rect">
            <a:avLst/>
          </a:prstGeom>
          <a:noFill/>
        </p:spPr>
        <p:txBody>
          <a:bodyPr wrap="square" rtlCol="0">
            <a:spAutoFit/>
          </a:bodyPr>
          <a:lstStyle/>
          <a:p>
            <a:r>
              <a:rPr lang="en-US" b="1" dirty="0"/>
              <a:t>B5</a:t>
            </a:r>
            <a:r>
              <a:rPr lang="en-US" dirty="0"/>
              <a:t> has the maximum default rate of around 70%. Along with </a:t>
            </a:r>
            <a:r>
              <a:rPr lang="en-US" i="1" dirty="0"/>
              <a:t>B3, B4, C1 and C2 </a:t>
            </a:r>
            <a:r>
              <a:rPr lang="en-US" dirty="0"/>
              <a:t>which has default rate of close to 6o%  </a:t>
            </a:r>
          </a:p>
        </p:txBody>
      </p:sp>
      <p:sp>
        <p:nvSpPr>
          <p:cNvPr id="10" name="TextBox 9"/>
          <p:cNvSpPr txBox="1"/>
          <p:nvPr/>
        </p:nvSpPr>
        <p:spPr>
          <a:xfrm>
            <a:off x="9692640" y="3776472"/>
            <a:ext cx="2313430" cy="2031325"/>
          </a:xfrm>
          <a:prstGeom prst="rect">
            <a:avLst/>
          </a:prstGeom>
          <a:noFill/>
        </p:spPr>
        <p:txBody>
          <a:bodyPr wrap="square" rtlCol="0">
            <a:spAutoFit/>
          </a:bodyPr>
          <a:lstStyle/>
          <a:p>
            <a:r>
              <a:rPr lang="en-US" dirty="0"/>
              <a:t>Each </a:t>
            </a:r>
            <a:r>
              <a:rPr lang="en-US" dirty="0" err="1"/>
              <a:t>sub_grades</a:t>
            </a:r>
            <a:r>
              <a:rPr lang="en-US" dirty="0"/>
              <a:t> under each grade and their counts in terms of default loans. Here as well, we find </a:t>
            </a:r>
            <a:r>
              <a:rPr lang="en-US" b="1" dirty="0"/>
              <a:t>B5</a:t>
            </a:r>
            <a:r>
              <a:rPr lang="en-US" dirty="0"/>
              <a:t> to be at the top</a:t>
            </a:r>
          </a:p>
        </p:txBody>
      </p:sp>
      <p:sp>
        <p:nvSpPr>
          <p:cNvPr id="2" name="Title 1"/>
          <p:cNvSpPr>
            <a:spLocks noGrp="1"/>
          </p:cNvSpPr>
          <p:nvPr>
            <p:ph type="title"/>
          </p:nvPr>
        </p:nvSpPr>
        <p:spPr>
          <a:xfrm>
            <a:off x="0" y="0"/>
            <a:ext cx="8997696" cy="1320800"/>
          </a:xfrm>
        </p:spPr>
        <p:txBody>
          <a:bodyPr>
            <a:normAutofit/>
          </a:bodyPr>
          <a:lstStyle/>
          <a:p>
            <a:r>
              <a:rPr lang="en-US" sz="2800" dirty="0"/>
              <a:t>Analysis </a:t>
            </a:r>
            <a:r>
              <a:rPr lang="en-US" sz="2800" b="1" dirty="0"/>
              <a:t>: Default rate based on grade and </a:t>
            </a:r>
            <a:r>
              <a:rPr lang="en-US" sz="2800" b="1" dirty="0" err="1"/>
              <a:t>sub_grade</a:t>
            </a:r>
            <a:endParaRPr lang="en-US" sz="2800" b="1" dirty="0"/>
          </a:p>
        </p:txBody>
      </p:sp>
      <p:pic>
        <p:nvPicPr>
          <p:cNvPr id="14" name="Picture 13"/>
          <p:cNvPicPr>
            <a:picLocks noChangeAspect="1"/>
          </p:cNvPicPr>
          <p:nvPr/>
        </p:nvPicPr>
        <p:blipFill>
          <a:blip r:embed="rId4"/>
          <a:stretch>
            <a:fillRect/>
          </a:stretch>
        </p:blipFill>
        <p:spPr>
          <a:xfrm>
            <a:off x="3874390" y="687557"/>
            <a:ext cx="5937122" cy="2187693"/>
          </a:xfrm>
          <a:prstGeom prst="rect">
            <a:avLst/>
          </a:prstGeom>
        </p:spPr>
      </p:pic>
    </p:spTree>
    <p:extLst>
      <p:ext uri="{BB962C8B-B14F-4D97-AF65-F5344CB8AC3E}">
        <p14:creationId xmlns:p14="http://schemas.microsoft.com/office/powerpoint/2010/main" val="220556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907536" y="476930"/>
            <a:ext cx="8180832" cy="3628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64008" y="495218"/>
            <a:ext cx="3648456" cy="3640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64008" y="4224528"/>
            <a:ext cx="8997696" cy="25146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8596668" cy="880872"/>
          </a:xfrm>
        </p:spPr>
        <p:txBody>
          <a:bodyPr>
            <a:normAutofit/>
          </a:bodyPr>
          <a:lstStyle/>
          <a:p>
            <a:r>
              <a:rPr lang="en-US" sz="2800" dirty="0"/>
              <a:t>Analysis </a:t>
            </a:r>
            <a:r>
              <a:rPr lang="en-US" sz="2800" b="1" dirty="0"/>
              <a:t>: Default rate by term, </a:t>
            </a:r>
            <a:r>
              <a:rPr lang="en-US" sz="2800" b="1" dirty="0" err="1"/>
              <a:t>int_rate</a:t>
            </a:r>
            <a:r>
              <a:rPr lang="en-US" sz="2800" b="1" dirty="0"/>
              <a:t>, purpose</a:t>
            </a:r>
          </a:p>
        </p:txBody>
      </p:sp>
      <p:pic>
        <p:nvPicPr>
          <p:cNvPr id="7" name="Picture 6"/>
          <p:cNvPicPr>
            <a:picLocks noChangeAspect="1"/>
          </p:cNvPicPr>
          <p:nvPr/>
        </p:nvPicPr>
        <p:blipFill>
          <a:blip r:embed="rId2"/>
          <a:stretch>
            <a:fillRect/>
          </a:stretch>
        </p:blipFill>
        <p:spPr>
          <a:xfrm>
            <a:off x="137160" y="512064"/>
            <a:ext cx="3511296" cy="3200400"/>
          </a:xfrm>
          <a:prstGeom prst="rect">
            <a:avLst/>
          </a:prstGeom>
        </p:spPr>
      </p:pic>
      <p:pic>
        <p:nvPicPr>
          <p:cNvPr id="10" name="Picture 9"/>
          <p:cNvPicPr>
            <a:picLocks noChangeAspect="1"/>
          </p:cNvPicPr>
          <p:nvPr/>
        </p:nvPicPr>
        <p:blipFill>
          <a:blip r:embed="rId3"/>
          <a:stretch>
            <a:fillRect/>
          </a:stretch>
        </p:blipFill>
        <p:spPr>
          <a:xfrm>
            <a:off x="428359" y="4288536"/>
            <a:ext cx="5710342" cy="2331720"/>
          </a:xfrm>
          <a:prstGeom prst="rect">
            <a:avLst/>
          </a:prstGeom>
        </p:spPr>
      </p:pic>
      <p:pic>
        <p:nvPicPr>
          <p:cNvPr id="11" name="Picture 10"/>
          <p:cNvPicPr>
            <a:picLocks noChangeAspect="1"/>
          </p:cNvPicPr>
          <p:nvPr/>
        </p:nvPicPr>
        <p:blipFill>
          <a:blip r:embed="rId4"/>
          <a:stretch>
            <a:fillRect/>
          </a:stretch>
        </p:blipFill>
        <p:spPr>
          <a:xfrm>
            <a:off x="4187952" y="540217"/>
            <a:ext cx="6312408" cy="3501431"/>
          </a:xfrm>
          <a:prstGeom prst="rect">
            <a:avLst/>
          </a:prstGeom>
        </p:spPr>
      </p:pic>
      <p:sp>
        <p:nvSpPr>
          <p:cNvPr id="12" name="TextBox 11"/>
          <p:cNvSpPr txBox="1"/>
          <p:nvPr/>
        </p:nvSpPr>
        <p:spPr>
          <a:xfrm>
            <a:off x="249720" y="3612696"/>
            <a:ext cx="3657816" cy="523220"/>
          </a:xfrm>
          <a:prstGeom prst="rect">
            <a:avLst/>
          </a:prstGeom>
          <a:noFill/>
        </p:spPr>
        <p:txBody>
          <a:bodyPr wrap="square" rtlCol="0">
            <a:spAutoFit/>
          </a:bodyPr>
          <a:lstStyle/>
          <a:p>
            <a:r>
              <a:rPr lang="en-US" sz="1400" dirty="0"/>
              <a:t>Around 60% of the defaulted loans were taken for a term of 36 months.</a:t>
            </a:r>
          </a:p>
        </p:txBody>
      </p:sp>
      <p:sp>
        <p:nvSpPr>
          <p:cNvPr id="13" name="TextBox 12"/>
          <p:cNvSpPr txBox="1"/>
          <p:nvPr/>
        </p:nvSpPr>
        <p:spPr>
          <a:xfrm>
            <a:off x="10140696" y="1009808"/>
            <a:ext cx="1947672" cy="1384995"/>
          </a:xfrm>
          <a:prstGeom prst="rect">
            <a:avLst/>
          </a:prstGeom>
          <a:noFill/>
        </p:spPr>
        <p:txBody>
          <a:bodyPr wrap="square" rtlCol="0">
            <a:spAutoFit/>
          </a:bodyPr>
          <a:lstStyle/>
          <a:p>
            <a:r>
              <a:rPr lang="en-US" sz="1400" b="1" dirty="0" err="1"/>
              <a:t>Debt_consolidation</a:t>
            </a:r>
            <a:r>
              <a:rPr lang="en-US" sz="1400" b="1" dirty="0"/>
              <a:t> </a:t>
            </a:r>
            <a:r>
              <a:rPr lang="en-US" sz="1400" dirty="0"/>
              <a:t>is the major purpose for which most of the default loans were taken. With default rate of around 50%</a:t>
            </a:r>
          </a:p>
        </p:txBody>
      </p:sp>
      <p:sp>
        <p:nvSpPr>
          <p:cNvPr id="14" name="TextBox 13"/>
          <p:cNvSpPr txBox="1"/>
          <p:nvPr/>
        </p:nvSpPr>
        <p:spPr>
          <a:xfrm>
            <a:off x="6010685" y="4707418"/>
            <a:ext cx="2703547" cy="738664"/>
          </a:xfrm>
          <a:prstGeom prst="rect">
            <a:avLst/>
          </a:prstGeom>
          <a:noFill/>
        </p:spPr>
        <p:txBody>
          <a:bodyPr wrap="square" rtlCol="0">
            <a:spAutoFit/>
          </a:bodyPr>
          <a:lstStyle/>
          <a:p>
            <a:r>
              <a:rPr lang="en-US" sz="1400" dirty="0"/>
              <a:t>More than </a:t>
            </a:r>
            <a:r>
              <a:rPr lang="en-US" sz="1400" b="1" dirty="0"/>
              <a:t>10% </a:t>
            </a:r>
            <a:r>
              <a:rPr lang="en-US" sz="1400" dirty="0"/>
              <a:t>of the loans defaulted between rate of interest range of 11-13%</a:t>
            </a:r>
          </a:p>
        </p:txBody>
      </p:sp>
    </p:spTree>
    <p:extLst>
      <p:ext uri="{BB962C8B-B14F-4D97-AF65-F5344CB8AC3E}">
        <p14:creationId xmlns:p14="http://schemas.microsoft.com/office/powerpoint/2010/main" val="201668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424547" y="850392"/>
            <a:ext cx="4608958" cy="52303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10312" y="850392"/>
            <a:ext cx="7068312" cy="52303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19550"/>
            <a:ext cx="10546080" cy="899160"/>
          </a:xfrm>
        </p:spPr>
        <p:txBody>
          <a:bodyPr>
            <a:noAutofit/>
          </a:bodyPr>
          <a:lstStyle/>
          <a:p>
            <a:r>
              <a:rPr lang="en-US" sz="2800" dirty="0"/>
              <a:t>Analysis </a:t>
            </a:r>
            <a:r>
              <a:rPr lang="en-US" sz="2800" b="1" dirty="0"/>
              <a:t>: Default rate by installment and </a:t>
            </a:r>
            <a:r>
              <a:rPr lang="en-US" sz="2800" b="1" dirty="0" err="1"/>
              <a:t>home_ownership</a:t>
            </a:r>
            <a:endParaRPr lang="en-US" sz="2800" b="1" dirty="0"/>
          </a:p>
        </p:txBody>
      </p:sp>
      <p:sp>
        <p:nvSpPr>
          <p:cNvPr id="6" name="TextBox 5"/>
          <p:cNvSpPr txBox="1"/>
          <p:nvPr/>
        </p:nvSpPr>
        <p:spPr>
          <a:xfrm>
            <a:off x="356235" y="4833040"/>
            <a:ext cx="6830949" cy="738664"/>
          </a:xfrm>
          <a:prstGeom prst="rect">
            <a:avLst/>
          </a:prstGeom>
          <a:noFill/>
        </p:spPr>
        <p:txBody>
          <a:bodyPr wrap="square" rtlCol="0">
            <a:spAutoFit/>
          </a:bodyPr>
          <a:lstStyle/>
          <a:p>
            <a:r>
              <a:rPr lang="en-US" sz="1400" dirty="0"/>
              <a:t>Installment amount is rounded to 1/10 </a:t>
            </a:r>
            <a:r>
              <a:rPr lang="en-US" sz="1400" dirty="0" err="1"/>
              <a:t>th</a:t>
            </a:r>
            <a:r>
              <a:rPr lang="en-US" sz="1400" dirty="0"/>
              <a:t> of actual installment values to installment bins. For e.g., 1 unit = 10 dollars in X axis</a:t>
            </a:r>
          </a:p>
          <a:p>
            <a:r>
              <a:rPr lang="en-US" sz="1400" b="1" dirty="0"/>
              <a:t>With installment of 170 dollars loans are likely to default the most i.e., by 35%</a:t>
            </a:r>
            <a:endParaRPr lang="en-US" sz="1400" dirty="0"/>
          </a:p>
        </p:txBody>
      </p:sp>
      <p:pic>
        <p:nvPicPr>
          <p:cNvPr id="3" name="Picture 2"/>
          <p:cNvPicPr>
            <a:picLocks noChangeAspect="1"/>
          </p:cNvPicPr>
          <p:nvPr/>
        </p:nvPicPr>
        <p:blipFill>
          <a:blip r:embed="rId2"/>
          <a:stretch>
            <a:fillRect/>
          </a:stretch>
        </p:blipFill>
        <p:spPr>
          <a:xfrm>
            <a:off x="356235" y="1069268"/>
            <a:ext cx="6748653" cy="3613214"/>
          </a:xfrm>
          <a:prstGeom prst="rect">
            <a:avLst/>
          </a:prstGeom>
        </p:spPr>
      </p:pic>
      <p:pic>
        <p:nvPicPr>
          <p:cNvPr id="4" name="Picture 3"/>
          <p:cNvPicPr>
            <a:picLocks noChangeAspect="1"/>
          </p:cNvPicPr>
          <p:nvPr/>
        </p:nvPicPr>
        <p:blipFill>
          <a:blip r:embed="rId3"/>
          <a:stretch>
            <a:fillRect/>
          </a:stretch>
        </p:blipFill>
        <p:spPr>
          <a:xfrm>
            <a:off x="7613142" y="993076"/>
            <a:ext cx="4286250" cy="3609975"/>
          </a:xfrm>
          <a:prstGeom prst="rect">
            <a:avLst/>
          </a:prstGeom>
        </p:spPr>
      </p:pic>
      <p:sp>
        <p:nvSpPr>
          <p:cNvPr id="9" name="TextBox 8"/>
          <p:cNvSpPr txBox="1"/>
          <p:nvPr/>
        </p:nvSpPr>
        <p:spPr>
          <a:xfrm>
            <a:off x="7613142" y="4603051"/>
            <a:ext cx="4420362" cy="1384995"/>
          </a:xfrm>
          <a:prstGeom prst="rect">
            <a:avLst/>
          </a:prstGeom>
          <a:noFill/>
        </p:spPr>
        <p:txBody>
          <a:bodyPr wrap="square" rtlCol="0">
            <a:spAutoFit/>
          </a:bodyPr>
          <a:lstStyle/>
          <a:p>
            <a:r>
              <a:rPr lang="en-US" sz="1400" dirty="0"/>
              <a:t>More than </a:t>
            </a:r>
            <a:r>
              <a:rPr lang="en-US" sz="1400" b="1" dirty="0"/>
              <a:t>50%</a:t>
            </a:r>
            <a:r>
              <a:rPr lang="en-US" sz="1400" dirty="0"/>
              <a:t> of the defaulted loans are taken for by borrowers who stays on Rent</a:t>
            </a:r>
          </a:p>
          <a:p>
            <a:r>
              <a:rPr lang="en-US" sz="1400" dirty="0"/>
              <a:t>Nearly </a:t>
            </a:r>
            <a:r>
              <a:rPr lang="en-US" sz="1400" b="1" dirty="0"/>
              <a:t>40%</a:t>
            </a:r>
            <a:r>
              <a:rPr lang="en-US" sz="1400" dirty="0"/>
              <a:t> of the defaulted loans are taken by the borrowers who has kept mortgages</a:t>
            </a:r>
          </a:p>
          <a:p>
            <a:r>
              <a:rPr lang="en-US" sz="1400" dirty="0"/>
              <a:t>Self house owners has least percentage to default a loan. Default rate is close to </a:t>
            </a:r>
            <a:r>
              <a:rPr lang="en-US" sz="1400" b="1" dirty="0"/>
              <a:t>10%</a:t>
            </a:r>
            <a:endParaRPr lang="en-US" sz="1400" dirty="0"/>
          </a:p>
        </p:txBody>
      </p:sp>
    </p:spTree>
    <p:extLst>
      <p:ext uri="{BB962C8B-B14F-4D97-AF65-F5344CB8AC3E}">
        <p14:creationId xmlns:p14="http://schemas.microsoft.com/office/powerpoint/2010/main" val="29529784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217</TotalTime>
  <Words>1627</Words>
  <Application>Microsoft Office PowerPoint</Application>
  <PresentationFormat>Widescreen</PresentationFormat>
  <Paragraphs>108</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 Unicode MS</vt:lpstr>
      <vt:lpstr>Arial</vt:lpstr>
      <vt:lpstr>Arial Black</vt:lpstr>
      <vt:lpstr>Calibri</vt:lpstr>
      <vt:lpstr>Trebuchet MS</vt:lpstr>
      <vt:lpstr>Wingdings 3</vt:lpstr>
      <vt:lpstr>Facet</vt:lpstr>
      <vt:lpstr>Lending Club  Case Study</vt:lpstr>
      <vt:lpstr>Abstract</vt:lpstr>
      <vt:lpstr>Analysis breakdown</vt:lpstr>
      <vt:lpstr>Analysis : Loan_status Default rate</vt:lpstr>
      <vt:lpstr>Analysis : Loan_amount and default loans relationship</vt:lpstr>
      <vt:lpstr>Analysis : Relationship between loan_amnt and  funded_amnt_inv</vt:lpstr>
      <vt:lpstr>Analysis : Default rate based on grade and sub_grade</vt:lpstr>
      <vt:lpstr>Analysis : Default rate by term, int_rate, purpose</vt:lpstr>
      <vt:lpstr>Analysis : Default rate by installment and home_ownership</vt:lpstr>
      <vt:lpstr>Analysis: Verification Status vs funded_amnt_inv</vt:lpstr>
      <vt:lpstr>Analysis: Term vs funded_amnt_inv vs Interest Rate</vt:lpstr>
      <vt:lpstr>Analysis : Home Ownership vs funded_amnt_inv vs Issue Date Year</vt:lpstr>
      <vt:lpstr>Analysis : Grade vs dti vs funded_amnt_inv vs Interest Rate Year vs Issue Date</vt:lpstr>
      <vt:lpstr>Analysis: Sub-Grade vs funded_amnt_inv</vt:lpstr>
      <vt:lpstr>Analysis: Employee Length vs funded_amnt_inv</vt:lpstr>
      <vt:lpstr>Analysis: Purpose vs funded_amnt_inv</vt:lpstr>
      <vt:lpstr>Analysis : addr_state vs funded_amnt_inv</vt:lpstr>
      <vt:lpstr>Analysis: zip code vs funded_amnt_inv (For the state having highest loan defaulter) </vt:lpstr>
      <vt:lpstr>Correlation Matrix</vt:lpstr>
      <vt:lpstr>Cluster Map</vt:lpstr>
      <vt:lpstr>Jointplot between various important variables</vt:lpstr>
      <vt:lpstr>Recommendations from the analysis</vt:lpstr>
      <vt:lpstr>Thank You!</vt:lpstr>
    </vt:vector>
  </TitlesOfParts>
  <Company>Anthem,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Angiras Modak</dc:creator>
  <cp:lastModifiedBy>Dasgupta, Anindya</cp:lastModifiedBy>
  <cp:revision>146</cp:revision>
  <dcterms:created xsi:type="dcterms:W3CDTF">2020-05-16T09:54:43Z</dcterms:created>
  <dcterms:modified xsi:type="dcterms:W3CDTF">2020-05-17T21:31:51Z</dcterms:modified>
</cp:coreProperties>
</file>