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7"/>
  </p:notesMasterIdLst>
  <p:sldIdLst>
    <p:sldId id="256" r:id="rId2"/>
    <p:sldId id="281" r:id="rId3"/>
    <p:sldId id="261" r:id="rId4"/>
    <p:sldId id="271" r:id="rId5"/>
    <p:sldId id="276" r:id="rId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986" autoAdjust="0"/>
  </p:normalViewPr>
  <p:slideViewPr>
    <p:cSldViewPr snapToGrid="0" snapToObjects="1">
      <p:cViewPr>
        <p:scale>
          <a:sx n="90" d="100"/>
          <a:sy n="90" d="100"/>
        </p:scale>
        <p:origin x="-3192" y="-1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81CFE03C-F70F-074C-9F6A-23E40FEA84E3}" type="datetimeFigureOut">
              <a:rPr lang="en-US" smtClean="0"/>
              <a:t>8/24/16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23548AD5-2DB6-4B4C-9CC8-DE3FB0D0755A}" type="slidenum">
              <a:rPr lang="en-US" smtClean="0"/>
              <a:t>‹#›</a:t>
            </a:fld>
            <a:endParaRPr lang="en-US" dirty="0"/>
          </a:p>
        </p:txBody>
      </p:sp>
    </p:spTree>
    <p:extLst>
      <p:ext uri="{BB962C8B-B14F-4D97-AF65-F5344CB8AC3E}">
        <p14:creationId xmlns:p14="http://schemas.microsoft.com/office/powerpoint/2010/main" val="38399129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Happy to be here today with you—t</a:t>
            </a:r>
            <a:r>
              <a:rPr lang="en-US" sz="1800" baseline="0" dirty="0" smtClean="0"/>
              <a:t>hank you for being here today too</a:t>
            </a:r>
          </a:p>
          <a:p>
            <a:endParaRPr lang="en-US" sz="1800" baseline="0" dirty="0" smtClean="0"/>
          </a:p>
          <a:p>
            <a:r>
              <a:rPr lang="en-US" sz="1800" baseline="0" dirty="0" smtClean="0"/>
              <a:t>Excited to teach class again, really enjoyed it </a:t>
            </a:r>
            <a:r>
              <a:rPr lang="en-US" sz="1800" baseline="0" smtClean="0"/>
              <a:t>last year and </a:t>
            </a:r>
            <a:r>
              <a:rPr lang="en-US" sz="1800" baseline="0" dirty="0" smtClean="0"/>
              <a:t>it should be even better this time.</a:t>
            </a:r>
          </a:p>
          <a:p>
            <a:r>
              <a:rPr lang="en-US" sz="1800" baseline="0" dirty="0" smtClean="0"/>
              <a:t>We’ll be spending too much time together for this class to be a drag, so let’s try to have a good time together.</a:t>
            </a:r>
          </a:p>
        </p:txBody>
      </p:sp>
      <p:sp>
        <p:nvSpPr>
          <p:cNvPr id="4" name="Slide Number Placeholder 3"/>
          <p:cNvSpPr>
            <a:spLocks noGrp="1"/>
          </p:cNvSpPr>
          <p:nvPr>
            <p:ph type="sldNum" sz="quarter" idx="10"/>
          </p:nvPr>
        </p:nvSpPr>
        <p:spPr/>
        <p:txBody>
          <a:bodyPr/>
          <a:lstStyle/>
          <a:p>
            <a:fld id="{23548AD5-2DB6-4B4C-9CC8-DE3FB0D0755A}" type="slidenum">
              <a:rPr lang="en-US" smtClean="0"/>
              <a:t>1</a:t>
            </a:fld>
            <a:endParaRPr lang="en-US" dirty="0"/>
          </a:p>
        </p:txBody>
      </p:sp>
    </p:spTree>
    <p:extLst>
      <p:ext uri="{BB962C8B-B14F-4D97-AF65-F5344CB8AC3E}">
        <p14:creationId xmlns:p14="http://schemas.microsoft.com/office/powerpoint/2010/main" val="2488643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Class structure: pretty straightforward. Cover readings together, presentations by class members, I will incorporate as much current and recent related news as possible to help make topics relevant, especially the denser ones. </a:t>
            </a:r>
          </a:p>
          <a:p>
            <a:r>
              <a:rPr lang="en-US" baseline="0" dirty="0" smtClean="0"/>
              <a:t>I do not want to lecture all class so as much as I can make this a discussion as I can, that is great. But that depends a lot on you. You need to do the readings so you can participate. </a:t>
            </a:r>
          </a:p>
          <a:p>
            <a:r>
              <a:rPr lang="en-US" baseline="0" dirty="0" smtClean="0"/>
              <a:t>Lots of discussion and interactive activities, as much as possible, and guest speakers as well.</a:t>
            </a:r>
          </a:p>
          <a:p>
            <a:endParaRPr lang="en-US" baseline="0" dirty="0" smtClean="0"/>
          </a:p>
          <a:p>
            <a:r>
              <a:rPr lang="en-US" baseline="0" dirty="0" smtClean="0"/>
              <a:t>Student Affairs Office: gets announcements about employment opportunities and from professional orgs</a:t>
            </a:r>
            <a:endParaRPr lang="en-US" dirty="0"/>
          </a:p>
        </p:txBody>
      </p:sp>
      <p:sp>
        <p:nvSpPr>
          <p:cNvPr id="4" name="Slide Number Placeholder 3"/>
          <p:cNvSpPr>
            <a:spLocks noGrp="1"/>
          </p:cNvSpPr>
          <p:nvPr>
            <p:ph type="sldNum" sz="quarter" idx="10"/>
          </p:nvPr>
        </p:nvSpPr>
        <p:spPr/>
        <p:txBody>
          <a:bodyPr/>
          <a:lstStyle/>
          <a:p>
            <a:fld id="{23548AD5-2DB6-4B4C-9CC8-DE3FB0D0755A}" type="slidenum">
              <a:rPr lang="en-US" smtClean="0"/>
              <a:t>2</a:t>
            </a:fld>
            <a:endParaRPr lang="en-US" dirty="0"/>
          </a:p>
        </p:txBody>
      </p:sp>
    </p:spTree>
    <p:extLst>
      <p:ext uri="{BB962C8B-B14F-4D97-AF65-F5344CB8AC3E}">
        <p14:creationId xmlns:p14="http://schemas.microsoft.com/office/powerpoint/2010/main" val="2471808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Limited number of make-up credit assignments available on a first-come first-served basis. For known absences that aren’t excused according to University or course policies, to avoid penalizing those of you who are organized enough to plan ahead. Typically this will be an extra facilitation assignment, it can only make up for participation credits, and you can only earn as many participation points as everyone else. Talk to me within first two weeks if you think this might be something you need to arrange.</a:t>
            </a:r>
            <a:endParaRPr lang="en-US" dirty="0"/>
          </a:p>
        </p:txBody>
      </p:sp>
      <p:sp>
        <p:nvSpPr>
          <p:cNvPr id="4" name="Slide Number Placeholder 3"/>
          <p:cNvSpPr>
            <a:spLocks noGrp="1"/>
          </p:cNvSpPr>
          <p:nvPr>
            <p:ph type="sldNum" sz="quarter" idx="10"/>
          </p:nvPr>
        </p:nvSpPr>
        <p:spPr/>
        <p:txBody>
          <a:bodyPr/>
          <a:lstStyle/>
          <a:p>
            <a:fld id="{23548AD5-2DB6-4B4C-9CC8-DE3FB0D0755A}" type="slidenum">
              <a:rPr lang="en-US" smtClean="0"/>
              <a:t>3</a:t>
            </a:fld>
            <a:endParaRPr lang="en-US" dirty="0"/>
          </a:p>
        </p:txBody>
      </p:sp>
    </p:spTree>
    <p:extLst>
      <p:ext uri="{BB962C8B-B14F-4D97-AF65-F5344CB8AC3E}">
        <p14:creationId xmlns:p14="http://schemas.microsoft.com/office/powerpoint/2010/main" val="1993678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If you wish to record lectures for your own purposes, that’s OK as long as you don’t share them (FERPA).</a:t>
            </a:r>
          </a:p>
          <a:p>
            <a:endParaRPr lang="en-US" sz="2000" dirty="0" smtClean="0"/>
          </a:p>
          <a:p>
            <a:r>
              <a:rPr lang="en-US" sz="2000" dirty="0" smtClean="0"/>
              <a:t>Will post slides after class but</a:t>
            </a:r>
            <a:r>
              <a:rPr lang="en-US" sz="2000" baseline="0" dirty="0" smtClean="0"/>
              <a:t> not before. Encourage hand-written notes.</a:t>
            </a:r>
            <a:endParaRPr lang="en-US" sz="2000" dirty="0"/>
          </a:p>
        </p:txBody>
      </p:sp>
      <p:sp>
        <p:nvSpPr>
          <p:cNvPr id="4" name="Slide Number Placeholder 3"/>
          <p:cNvSpPr>
            <a:spLocks noGrp="1"/>
          </p:cNvSpPr>
          <p:nvPr>
            <p:ph type="sldNum" sz="quarter" idx="10"/>
          </p:nvPr>
        </p:nvSpPr>
        <p:spPr/>
        <p:txBody>
          <a:bodyPr/>
          <a:lstStyle/>
          <a:p>
            <a:fld id="{23548AD5-2DB6-4B4C-9CC8-DE3FB0D0755A}" type="slidenum">
              <a:rPr lang="en-US" smtClean="0"/>
              <a:t>4</a:t>
            </a:fld>
            <a:endParaRPr lang="en-US" dirty="0"/>
          </a:p>
        </p:txBody>
      </p:sp>
    </p:spTree>
    <p:extLst>
      <p:ext uri="{BB962C8B-B14F-4D97-AF65-F5344CB8AC3E}">
        <p14:creationId xmlns:p14="http://schemas.microsoft.com/office/powerpoint/2010/main" val="1532677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548AD5-2DB6-4B4C-9CC8-DE3FB0D0755A}" type="slidenum">
              <a:rPr lang="en-US" smtClean="0"/>
              <a:t>5</a:t>
            </a:fld>
            <a:endParaRPr lang="en-US" dirty="0"/>
          </a:p>
        </p:txBody>
      </p:sp>
    </p:spTree>
    <p:extLst>
      <p:ext uri="{BB962C8B-B14F-4D97-AF65-F5344CB8AC3E}">
        <p14:creationId xmlns:p14="http://schemas.microsoft.com/office/powerpoint/2010/main" val="3986301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A3BBBF-6EBD-2942-B71B-25D09104AD18}" type="datetime1">
              <a:rPr lang="en-US" smtClean="0"/>
              <a:t>8/24/16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19FAB7-F5DF-FA48-881E-F84A30A8BE42}" type="datetime1">
              <a:rPr lang="en-US" smtClean="0"/>
              <a:t>8/24/16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4CF445-E5C7-9641-B745-017286161673}" type="datetime1">
              <a:rPr lang="en-US" smtClean="0"/>
              <a:t>8/24/16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5D633-EACC-414E-8B50-D29E2CBAE938}" type="datetime1">
              <a:rPr lang="en-US" smtClean="0"/>
              <a:t>8/24/16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1516FC-0DB6-574A-8C9B-8D7590202F02}" type="datetime1">
              <a:rPr lang="en-US" smtClean="0"/>
              <a:t>8/24/16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F839E2-35D4-7741-8610-62A8206E50D3}" type="datetime1">
              <a:rPr lang="en-US" smtClean="0"/>
              <a:t>8/24/16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2FF48A-EDD6-3E44-8898-A60A7B3A0314}" type="datetime1">
              <a:rPr lang="en-US" smtClean="0"/>
              <a:t>8/24/16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EA378A-3D88-8148-B890-8CF04B3494BD}" type="datetime1">
              <a:rPr lang="en-US" smtClean="0"/>
              <a:t>8/24/16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F1787-5E7B-9549-843A-339FFEA1D0C2}" type="datetime1">
              <a:rPr lang="en-US" smtClean="0"/>
              <a:t>8/24/16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905CD6-F201-E343-9437-AB646CADADED}" type="datetime1">
              <a:rPr lang="en-US" smtClean="0"/>
              <a:t>8/24/16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B7CF94F-53D6-EE41-BC80-C8E6CD2F6626}" type="datetime1">
              <a:rPr lang="en-US" smtClean="0"/>
              <a:t>8/24/16</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F889CD3-675A-4B43-8241-FFE4AE198635}" type="datetime1">
              <a:rPr lang="en-US" smtClean="0"/>
              <a:t>8/24/16</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gif"/></Relationships>
</file>

<file path=ppt/slides/_rels/slide2.xml.rels><?xml version="1.0" encoding="UTF-8" standalone="yes"?>
<Relationships xmlns="http://schemas.openxmlformats.org/package/2006/relationships"><Relationship Id="rId3" Type="http://schemas.openxmlformats.org/officeDocument/2006/relationships/hyperlink" Target="http://ischool.umd.edu/content/mim-curriculum" TargetMode="External"/><Relationship Id="rId4" Type="http://schemas.openxmlformats.org/officeDocument/2006/relationships/hyperlink" Target="http://ischool.umd.edu/content/student-services-office" TargetMode="External"/><Relationship Id="rId5" Type="http://schemas.openxmlformats.org/officeDocument/2006/relationships/hyperlink" Target="http://www.lib.umd.edu/ues/guides/grad" TargetMode="External"/><Relationship Id="rId6" Type="http://schemas.openxmlformats.org/officeDocument/2006/relationships/hyperlink" Target="http://www.lib.umd.edu/ues/welcome/library-skills-guides" TargetMode="External"/><Relationship Id="rId7" Type="http://schemas.openxmlformats.org/officeDocument/2006/relationships/hyperlink" Target="http://www.lib.umd.edu/ues/guides/specialists-subject" TargetMode="External"/><Relationship Id="rId8" Type="http://schemas.openxmlformats.org/officeDocument/2006/relationships/hyperlink" Target="http://www.english.umd.edu/academics/writingcenter/graduate/international"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www.president.umd.edu/policies/docs/III-100A.pdf" TargetMode="External"/><Relationship Id="rId4" Type="http://schemas.openxmlformats.org/officeDocument/2006/relationships/hyperlink" Target="http://lib.guides.umd.edu/content.php?pid=138594&amp;sid=2864793"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64197"/>
            <a:ext cx="7744581" cy="1596118"/>
          </a:xfrm>
        </p:spPr>
        <p:txBody>
          <a:bodyPr/>
          <a:lstStyle/>
          <a:p>
            <a:r>
              <a:rPr lang="en-US" sz="3800" dirty="0" smtClean="0"/>
              <a:t>INFM 600: Information Environments</a:t>
            </a:r>
            <a:endParaRPr lang="en-US" sz="3800" dirty="0"/>
          </a:p>
        </p:txBody>
      </p:sp>
      <p:sp>
        <p:nvSpPr>
          <p:cNvPr id="3" name="Subtitle 2"/>
          <p:cNvSpPr>
            <a:spLocks noGrp="1"/>
          </p:cNvSpPr>
          <p:nvPr>
            <p:ph type="subTitle" idx="1"/>
          </p:nvPr>
        </p:nvSpPr>
        <p:spPr>
          <a:xfrm>
            <a:off x="685799" y="4705048"/>
            <a:ext cx="7744582" cy="1896012"/>
          </a:xfrm>
        </p:spPr>
        <p:txBody>
          <a:bodyPr>
            <a:noAutofit/>
          </a:bodyPr>
          <a:lstStyle/>
          <a:p>
            <a:r>
              <a:rPr lang="en-US" sz="2400" dirty="0" smtClean="0">
                <a:solidFill>
                  <a:schemeClr val="tx1">
                    <a:lumMod val="65000"/>
                    <a:lumOff val="35000"/>
                  </a:schemeClr>
                </a:solidFill>
              </a:rPr>
              <a:t>Week 1: </a:t>
            </a:r>
            <a:r>
              <a:rPr lang="en-US" sz="2400" i="1" dirty="0" smtClean="0">
                <a:solidFill>
                  <a:schemeClr val="tx1">
                    <a:lumMod val="65000"/>
                    <a:lumOff val="35000"/>
                  </a:schemeClr>
                </a:solidFill>
              </a:rPr>
              <a:t>Introduction, Syllabus, &amp; What is Information?</a:t>
            </a:r>
          </a:p>
          <a:p>
            <a:endParaRPr lang="en-US" sz="1200" i="1" dirty="0">
              <a:solidFill>
                <a:schemeClr val="tx1">
                  <a:lumMod val="65000"/>
                  <a:lumOff val="35000"/>
                </a:schemeClr>
              </a:solidFill>
            </a:endParaRPr>
          </a:p>
          <a:p>
            <a:r>
              <a:rPr lang="en-US" sz="2400" i="1" dirty="0" smtClean="0">
                <a:solidFill>
                  <a:schemeClr val="tx1">
                    <a:lumMod val="65000"/>
                    <a:lumOff val="35000"/>
                  </a:schemeClr>
                </a:solidFill>
              </a:rPr>
              <a:t>Dr. Andrea Wiggins |  September 2, 2015</a:t>
            </a:r>
            <a:endParaRPr lang="en-US" sz="2400" i="1"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1</a:t>
            </a:fld>
            <a:endParaRPr lang="en-US" dirty="0"/>
          </a:p>
        </p:txBody>
      </p:sp>
      <p:pic>
        <p:nvPicPr>
          <p:cNvPr id="5" name="Picture 4" descr="ischool_logo_hom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10" y="-63500"/>
            <a:ext cx="4568976" cy="2284488"/>
          </a:xfrm>
          <a:prstGeom prst="rect">
            <a:avLst/>
          </a:prstGeom>
        </p:spPr>
      </p:pic>
      <p:cxnSp>
        <p:nvCxnSpPr>
          <p:cNvPr id="7" name="Straight Connector 6"/>
          <p:cNvCxnSpPr/>
          <p:nvPr/>
        </p:nvCxnSpPr>
        <p:spPr>
          <a:xfrm flipH="1">
            <a:off x="709989" y="4414761"/>
            <a:ext cx="7744582" cy="0"/>
          </a:xfrm>
          <a:prstGeom prst="line">
            <a:avLst/>
          </a:prstGeom>
          <a:ln w="28575" cmpd="sng">
            <a:solidFill>
              <a:srgbClr val="8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18387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3038"/>
            <a:ext cx="7620000" cy="1143000"/>
          </a:xfrm>
        </p:spPr>
        <p:txBody>
          <a:bodyPr/>
          <a:lstStyle/>
          <a:p>
            <a:r>
              <a:rPr lang="en-US" dirty="0" smtClean="0"/>
              <a:t>Class Overview	</a:t>
            </a:r>
            <a:endParaRPr lang="en-US" dirty="0"/>
          </a:p>
        </p:txBody>
      </p:sp>
      <p:sp>
        <p:nvSpPr>
          <p:cNvPr id="3" name="Content Placeholder 2"/>
          <p:cNvSpPr>
            <a:spLocks noGrp="1"/>
          </p:cNvSpPr>
          <p:nvPr>
            <p:ph idx="1"/>
          </p:nvPr>
        </p:nvSpPr>
        <p:spPr>
          <a:xfrm>
            <a:off x="457199" y="1316038"/>
            <a:ext cx="7869631" cy="5257800"/>
          </a:xfrm>
        </p:spPr>
        <p:txBody>
          <a:bodyPr>
            <a:normAutofit/>
          </a:bodyPr>
          <a:lstStyle/>
          <a:p>
            <a:pPr marL="114300" indent="0">
              <a:buNone/>
            </a:pPr>
            <a:r>
              <a:rPr lang="en-US" dirty="0" smtClean="0"/>
              <a:t>INFM-600 is a </a:t>
            </a:r>
            <a:r>
              <a:rPr lang="en-US" b="1" dirty="0" smtClean="0">
                <a:hlinkClick r:id="rId3"/>
              </a:rPr>
              <a:t>core class</a:t>
            </a:r>
            <a:endParaRPr lang="en-US" b="1" dirty="0" smtClean="0"/>
          </a:p>
          <a:p>
            <a:pPr lvl="1"/>
            <a:r>
              <a:rPr lang="en-US" dirty="0" smtClean="0"/>
              <a:t>What’s that mean?</a:t>
            </a:r>
          </a:p>
          <a:p>
            <a:pPr marL="114300" indent="0">
              <a:buNone/>
            </a:pPr>
            <a:endParaRPr lang="en-US" sz="1200" dirty="0"/>
          </a:p>
          <a:p>
            <a:pPr marL="114300" indent="0">
              <a:buNone/>
            </a:pPr>
            <a:r>
              <a:rPr lang="en-US" dirty="0" smtClean="0"/>
              <a:t>What should you expect to get out of the class (macro level)?</a:t>
            </a:r>
          </a:p>
          <a:p>
            <a:pPr marL="114300" indent="0">
              <a:buNone/>
            </a:pPr>
            <a:endParaRPr lang="en-US" sz="1200" dirty="0"/>
          </a:p>
          <a:p>
            <a:pPr marL="114300" indent="0">
              <a:buNone/>
            </a:pPr>
            <a:r>
              <a:rPr lang="en-US" dirty="0" smtClean="0"/>
              <a:t>How is the class going to be structured (micro level)?</a:t>
            </a:r>
          </a:p>
          <a:p>
            <a:pPr marL="114300" indent="0">
              <a:buNone/>
            </a:pPr>
            <a:endParaRPr lang="en-US" sz="1200" dirty="0"/>
          </a:p>
          <a:p>
            <a:pPr marL="114300" indent="0">
              <a:buNone/>
            </a:pPr>
            <a:r>
              <a:rPr lang="en-US" dirty="0" smtClean="0"/>
              <a:t>What resources will you have available throughout the semester?</a:t>
            </a:r>
          </a:p>
          <a:p>
            <a:pPr lvl="1"/>
            <a:r>
              <a:rPr lang="en-US" b="1" dirty="0" smtClean="0"/>
              <a:t>iSchool: </a:t>
            </a:r>
            <a:r>
              <a:rPr lang="en-US" dirty="0" smtClean="0">
                <a:hlinkClick r:id="rId4"/>
              </a:rPr>
              <a:t>Student Services Office </a:t>
            </a:r>
            <a:r>
              <a:rPr lang="en-US" dirty="0" smtClean="0"/>
              <a:t>(Room 4110; open 8:30-4:30)</a:t>
            </a:r>
            <a:endParaRPr lang="en-US" b="1" dirty="0" smtClean="0"/>
          </a:p>
          <a:p>
            <a:pPr lvl="1"/>
            <a:r>
              <a:rPr lang="en-US" b="1" dirty="0" smtClean="0"/>
              <a:t>Library</a:t>
            </a:r>
            <a:r>
              <a:rPr lang="en-US" dirty="0" smtClean="0"/>
              <a:t>: </a:t>
            </a:r>
            <a:r>
              <a:rPr lang="en-US" dirty="0" smtClean="0">
                <a:hlinkClick r:id="rId5"/>
              </a:rPr>
              <a:t>Guide for Grad Students</a:t>
            </a:r>
            <a:r>
              <a:rPr lang="en-US" dirty="0" smtClean="0"/>
              <a:t>, </a:t>
            </a:r>
            <a:r>
              <a:rPr lang="en-US" dirty="0" smtClean="0">
                <a:hlinkClick r:id="rId6"/>
              </a:rPr>
              <a:t>Skills Guide</a:t>
            </a:r>
            <a:r>
              <a:rPr lang="en-US" dirty="0" smtClean="0"/>
              <a:t>, </a:t>
            </a:r>
            <a:r>
              <a:rPr lang="en-US" dirty="0" smtClean="0">
                <a:hlinkClick r:id="rId7"/>
              </a:rPr>
              <a:t>Librarian Subject Specialists</a:t>
            </a:r>
            <a:r>
              <a:rPr lang="en-US" dirty="0" smtClean="0"/>
              <a:t> (</a:t>
            </a:r>
            <a:r>
              <a:rPr lang="en-US" dirty="0" err="1" smtClean="0"/>
              <a:t>Tahirah</a:t>
            </a:r>
            <a:r>
              <a:rPr lang="en-US" dirty="0" smtClean="0"/>
              <a:t> Akbar-Williams)</a:t>
            </a:r>
          </a:p>
          <a:p>
            <a:pPr lvl="1"/>
            <a:r>
              <a:rPr lang="sv-SE" dirty="0" smtClean="0"/>
              <a:t>English Editing for International Graduate Students (</a:t>
            </a:r>
            <a:r>
              <a:rPr lang="sv-SE" dirty="0" smtClean="0">
                <a:hlinkClick r:id="rId8"/>
              </a:rPr>
              <a:t>EEIGS</a:t>
            </a:r>
            <a:r>
              <a:rPr lang="sv-SE" dirty="0" smtClean="0"/>
              <a:t>)</a:t>
            </a:r>
          </a:p>
          <a:p>
            <a:pPr lvl="1"/>
            <a:r>
              <a:rPr lang="sv-SE" b="1" dirty="0" smtClean="0"/>
              <a:t>Canvas</a:t>
            </a:r>
            <a:endParaRPr lang="en-US" b="1"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2</a:t>
            </a:fld>
            <a:endParaRPr lang="en-US" dirty="0"/>
          </a:p>
        </p:txBody>
      </p:sp>
    </p:spTree>
    <p:extLst>
      <p:ext uri="{BB962C8B-B14F-4D97-AF65-F5344CB8AC3E}">
        <p14:creationId xmlns:p14="http://schemas.microsoft.com/office/powerpoint/2010/main" val="21353549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a:xfrm>
            <a:off x="457200" y="1417638"/>
            <a:ext cx="7620000" cy="4983162"/>
          </a:xfrm>
        </p:spPr>
        <p:txBody>
          <a:bodyPr>
            <a:normAutofit/>
          </a:bodyPr>
          <a:lstStyle/>
          <a:p>
            <a:pPr>
              <a:spcAft>
                <a:spcPts val="600"/>
              </a:spcAft>
            </a:pPr>
            <a:r>
              <a:rPr lang="en-US" sz="2800" dirty="0" smtClean="0"/>
              <a:t>Objectives</a:t>
            </a:r>
          </a:p>
          <a:p>
            <a:pPr>
              <a:spcAft>
                <a:spcPts val="600"/>
              </a:spcAft>
            </a:pPr>
            <a:r>
              <a:rPr lang="en-US" sz="2800" dirty="0" smtClean="0"/>
              <a:t>Materials</a:t>
            </a:r>
          </a:p>
          <a:p>
            <a:pPr>
              <a:spcAft>
                <a:spcPts val="600"/>
              </a:spcAft>
            </a:pPr>
            <a:r>
              <a:rPr lang="en-US" sz="2800" dirty="0" smtClean="0"/>
              <a:t>Policies</a:t>
            </a:r>
          </a:p>
          <a:p>
            <a:pPr lvl="1">
              <a:spcAft>
                <a:spcPts val="600"/>
              </a:spcAft>
            </a:pPr>
            <a:r>
              <a:rPr lang="en-US" sz="2800" dirty="0">
                <a:hlinkClick r:id="rId3"/>
              </a:rPr>
              <a:t>Academic Integrity </a:t>
            </a:r>
            <a:r>
              <a:rPr lang="en-US" sz="2800" dirty="0"/>
              <a:t>&amp; </a:t>
            </a:r>
            <a:r>
              <a:rPr lang="en-US" sz="2800" dirty="0" smtClean="0">
                <a:hlinkClick r:id="rId4"/>
              </a:rPr>
              <a:t>Plagiarism</a:t>
            </a:r>
            <a:endParaRPr lang="en-US" sz="2800" dirty="0" smtClean="0"/>
          </a:p>
          <a:p>
            <a:pPr>
              <a:spcAft>
                <a:spcPts val="200"/>
              </a:spcAft>
            </a:pPr>
            <a:r>
              <a:rPr lang="en-US" sz="2800" dirty="0" smtClean="0"/>
              <a:t>Assignments (what you’ll be graded on)</a:t>
            </a:r>
          </a:p>
          <a:p>
            <a:pPr>
              <a:spcAft>
                <a:spcPts val="600"/>
              </a:spcAft>
            </a:pPr>
            <a:r>
              <a:rPr lang="en-US" sz="2800" dirty="0" smtClean="0"/>
              <a:t>Semester Schedule</a:t>
            </a:r>
          </a:p>
        </p:txBody>
      </p:sp>
      <p:sp>
        <p:nvSpPr>
          <p:cNvPr id="4" name="Slide Number Placeholder 3"/>
          <p:cNvSpPr>
            <a:spLocks noGrp="1"/>
          </p:cNvSpPr>
          <p:nvPr>
            <p:ph type="sldNum" sz="quarter" idx="12"/>
          </p:nvPr>
        </p:nvSpPr>
        <p:spPr/>
        <p:txBody>
          <a:bodyPr/>
          <a:lstStyle/>
          <a:p>
            <a:fld id="{6E2D2B3B-882E-40F3-A32F-6DD516915044}" type="slidenum">
              <a:rPr lang="en-US" smtClean="0"/>
              <a:pPr/>
              <a:t>3</a:t>
            </a:fld>
            <a:endParaRPr lang="en-US" dirty="0"/>
          </a:p>
        </p:txBody>
      </p:sp>
    </p:spTree>
    <p:extLst>
      <p:ext uri="{BB962C8B-B14F-4D97-AF65-F5344CB8AC3E}">
        <p14:creationId xmlns:p14="http://schemas.microsoft.com/office/powerpoint/2010/main" val="19085418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policies</a:t>
            </a:r>
            <a:endParaRPr lang="en-US" dirty="0"/>
          </a:p>
        </p:txBody>
      </p:sp>
      <p:sp>
        <p:nvSpPr>
          <p:cNvPr id="3" name="Content Placeholder 2"/>
          <p:cNvSpPr>
            <a:spLocks noGrp="1"/>
          </p:cNvSpPr>
          <p:nvPr>
            <p:ph idx="1"/>
          </p:nvPr>
        </p:nvSpPr>
        <p:spPr>
          <a:xfrm>
            <a:off x="457200" y="1587500"/>
            <a:ext cx="7620000" cy="4948238"/>
          </a:xfrm>
        </p:spPr>
        <p:txBody>
          <a:bodyPr>
            <a:normAutofit/>
          </a:bodyPr>
          <a:lstStyle/>
          <a:p>
            <a:pPr marL="571500" indent="-457200">
              <a:spcBef>
                <a:spcPts val="600"/>
              </a:spcBef>
              <a:spcAft>
                <a:spcPts val="600"/>
              </a:spcAft>
              <a:buFont typeface="+mj-lt"/>
              <a:buAutoNum type="arabicPeriod"/>
            </a:pPr>
            <a:r>
              <a:rPr lang="en-US" sz="2400" dirty="0" smtClean="0"/>
              <a:t>Stop me at any point with questions.</a:t>
            </a:r>
          </a:p>
          <a:p>
            <a:pPr marL="571500" indent="-457200">
              <a:spcBef>
                <a:spcPts val="600"/>
              </a:spcBef>
              <a:spcAft>
                <a:spcPts val="600"/>
              </a:spcAft>
              <a:buFont typeface="+mj-lt"/>
              <a:buAutoNum type="arabicPeriod"/>
            </a:pPr>
            <a:r>
              <a:rPr lang="en-US" sz="2400" dirty="0" smtClean="0"/>
              <a:t>Stop me if I’m talking too fast.</a:t>
            </a:r>
          </a:p>
          <a:p>
            <a:pPr marL="571500" indent="-457200">
              <a:spcBef>
                <a:spcPts val="600"/>
              </a:spcBef>
              <a:spcAft>
                <a:spcPts val="600"/>
              </a:spcAft>
              <a:buFont typeface="+mj-lt"/>
              <a:buAutoNum type="arabicPeriod"/>
            </a:pPr>
            <a:r>
              <a:rPr lang="en-US" sz="2400" i="1" dirty="0" smtClean="0"/>
              <a:t>Please</a:t>
            </a:r>
            <a:r>
              <a:rPr lang="en-US" sz="2400" dirty="0" smtClean="0"/>
              <a:t> correct me if I mispronounce your name.</a:t>
            </a:r>
          </a:p>
          <a:p>
            <a:pPr marL="571500" indent="-457200">
              <a:spcBef>
                <a:spcPts val="600"/>
              </a:spcBef>
              <a:spcAft>
                <a:spcPts val="600"/>
              </a:spcAft>
              <a:buFont typeface="+mj-lt"/>
              <a:buAutoNum type="arabicPeriod"/>
            </a:pPr>
            <a:r>
              <a:rPr lang="en-US" sz="2400" dirty="0" smtClean="0"/>
              <a:t>If you need to get up at any point during class, just do it—quietly.</a:t>
            </a:r>
          </a:p>
          <a:p>
            <a:pPr marL="571500" indent="-457200">
              <a:spcBef>
                <a:spcPts val="600"/>
              </a:spcBef>
              <a:spcAft>
                <a:spcPts val="600"/>
              </a:spcAft>
              <a:buFont typeface="+mj-lt"/>
              <a:buAutoNum type="arabicPeriod"/>
            </a:pPr>
            <a:r>
              <a:rPr lang="en-US" sz="2400" dirty="0" smtClean="0"/>
              <a:t>If you’re late, find a seat—quietly.</a:t>
            </a:r>
          </a:p>
          <a:p>
            <a:pPr marL="571500" indent="-457200">
              <a:spcBef>
                <a:spcPts val="600"/>
              </a:spcBef>
              <a:spcAft>
                <a:spcPts val="600"/>
              </a:spcAft>
              <a:buFont typeface="+mj-lt"/>
              <a:buAutoNum type="arabicPeriod"/>
            </a:pPr>
            <a:r>
              <a:rPr lang="en-US" sz="2400" dirty="0" smtClean="0"/>
              <a:t>Respect </a:t>
            </a:r>
            <a:r>
              <a:rPr lang="en-US" sz="2400" i="1" dirty="0" smtClean="0"/>
              <a:t>everyone</a:t>
            </a:r>
            <a:r>
              <a:rPr lang="en-US" sz="2400" dirty="0" smtClean="0"/>
              <a:t>: “yes, and…”</a:t>
            </a:r>
          </a:p>
          <a:p>
            <a:pPr marL="571500" indent="-457200">
              <a:spcBef>
                <a:spcPts val="600"/>
              </a:spcBef>
              <a:spcAft>
                <a:spcPts val="600"/>
              </a:spcAft>
              <a:buFont typeface="+mj-lt"/>
              <a:buAutoNum type="arabicPeriod"/>
            </a:pPr>
            <a:r>
              <a:rPr lang="en-US" sz="2400" dirty="0" smtClean="0"/>
              <a:t>I am always available (somewhere) to answer questions. If I don’t reply within 2 business days, ping me again.</a:t>
            </a:r>
            <a:endParaRPr lang="en-US" sz="2400"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4</a:t>
            </a:fld>
            <a:endParaRPr lang="en-US" dirty="0"/>
          </a:p>
        </p:txBody>
      </p:sp>
    </p:spTree>
    <p:extLst>
      <p:ext uri="{BB962C8B-B14F-4D97-AF65-F5344CB8AC3E}">
        <p14:creationId xmlns:p14="http://schemas.microsoft.com/office/powerpoint/2010/main" val="13729821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a:xfrm>
            <a:off x="457200" y="1253367"/>
            <a:ext cx="7620000" cy="5413432"/>
          </a:xfrm>
        </p:spPr>
        <p:txBody>
          <a:bodyPr>
            <a:normAutofit/>
          </a:bodyPr>
          <a:lstStyle/>
          <a:p>
            <a:pPr marL="114300" indent="0">
              <a:buNone/>
            </a:pPr>
            <a:r>
              <a:rPr lang="en-US" sz="2500" b="1" dirty="0" smtClean="0"/>
              <a:t>For next week:</a:t>
            </a:r>
            <a:r>
              <a:rPr lang="en-US" sz="2500" dirty="0" smtClean="0"/>
              <a:t> </a:t>
            </a:r>
          </a:p>
          <a:p>
            <a:r>
              <a:rPr lang="en-US" sz="2500" dirty="0" smtClean="0"/>
              <a:t>Reply to surveys on preferences for team projects and facilitation!!!</a:t>
            </a:r>
          </a:p>
          <a:p>
            <a:endParaRPr lang="en-US" sz="2500" dirty="0"/>
          </a:p>
          <a:p>
            <a:pPr marL="114300" indent="0">
              <a:buNone/>
            </a:pPr>
            <a:r>
              <a:rPr lang="en-US" sz="2500" dirty="0" smtClean="0"/>
              <a:t>Other areas for information and/or interaction:</a:t>
            </a:r>
          </a:p>
          <a:p>
            <a:pPr lvl="1">
              <a:buFont typeface="Wingdings" charset="2"/>
              <a:buChar char="Ø"/>
            </a:pPr>
            <a:r>
              <a:rPr lang="en-US" sz="2200" dirty="0" smtClean="0"/>
              <a:t>Discussion&gt;&gt;In the News: To share news stories related to the overarching course content.</a:t>
            </a:r>
          </a:p>
          <a:p>
            <a:pPr lvl="1">
              <a:buFont typeface="Wingdings" charset="2"/>
              <a:buChar char="Ø"/>
            </a:pPr>
            <a:r>
              <a:rPr lang="en-US" sz="2200" dirty="0" smtClean="0"/>
              <a:t>Discussion&gt;&gt;Course Questions: Exactly what it sounds like.</a:t>
            </a:r>
          </a:p>
        </p:txBody>
      </p:sp>
      <p:sp>
        <p:nvSpPr>
          <p:cNvPr id="4" name="Slide Number Placeholder 3"/>
          <p:cNvSpPr>
            <a:spLocks noGrp="1"/>
          </p:cNvSpPr>
          <p:nvPr>
            <p:ph type="sldNum" sz="quarter" idx="12"/>
          </p:nvPr>
        </p:nvSpPr>
        <p:spPr/>
        <p:txBody>
          <a:bodyPr/>
          <a:lstStyle/>
          <a:p>
            <a:fld id="{6E2D2B3B-882E-40F3-A32F-6DD516915044}" type="slidenum">
              <a:rPr lang="en-US" smtClean="0"/>
              <a:pPr/>
              <a:t>5</a:t>
            </a:fld>
            <a:endParaRPr lang="en-US" dirty="0"/>
          </a:p>
        </p:txBody>
      </p:sp>
    </p:spTree>
    <p:extLst>
      <p:ext uri="{BB962C8B-B14F-4D97-AF65-F5344CB8AC3E}">
        <p14:creationId xmlns:p14="http://schemas.microsoft.com/office/powerpoint/2010/main" val="26232264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MD ischool">
  <a:themeElements>
    <a:clrScheme name="Custom 12">
      <a:dk1>
        <a:sysClr val="windowText" lastClr="000000"/>
      </a:dk1>
      <a:lt1>
        <a:sysClr val="window" lastClr="FFFFFF"/>
      </a:lt1>
      <a:dk2>
        <a:srgbClr val="B81821"/>
      </a:dk2>
      <a:lt2>
        <a:srgbClr val="040404"/>
      </a:lt2>
      <a:accent1>
        <a:srgbClr val="030303"/>
      </a:accent1>
      <a:accent2>
        <a:srgbClr val="EB2716"/>
      </a:accent2>
      <a:accent3>
        <a:srgbClr val="E2751D"/>
      </a:accent3>
      <a:accent4>
        <a:srgbClr val="FFB400"/>
      </a:accent4>
      <a:accent5>
        <a:srgbClr val="7EB606"/>
      </a:accent5>
      <a:accent6>
        <a:srgbClr val="C00000"/>
      </a:accent6>
      <a:hlink>
        <a:srgbClr val="7030A0"/>
      </a:hlink>
      <a:folHlink>
        <a:srgbClr val="00B0F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UMD ischool.thmx</Template>
  <TotalTime>10669</TotalTime>
  <Words>606</Words>
  <Application>Microsoft Macintosh PowerPoint</Application>
  <PresentationFormat>On-screen Show (4:3)</PresentationFormat>
  <Paragraphs>62</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UMD ischool</vt:lpstr>
      <vt:lpstr>INFM 600: Information Environments</vt:lpstr>
      <vt:lpstr>Class Overview </vt:lpstr>
      <vt:lpstr>Syllabus</vt:lpstr>
      <vt:lpstr>Other policies</vt:lpstr>
      <vt:lpstr>Notes</vt:lpstr>
    </vt:vector>
  </TitlesOfParts>
  <Company>Michigan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INFM-600: Information Environments</dc:title>
  <dc:creator>Jessica Vitak</dc:creator>
  <cp:lastModifiedBy>Andrea Wiggins</cp:lastModifiedBy>
  <cp:revision>263</cp:revision>
  <dcterms:created xsi:type="dcterms:W3CDTF">2012-09-02T20:09:34Z</dcterms:created>
  <dcterms:modified xsi:type="dcterms:W3CDTF">2016-08-24T18:22:26Z</dcterms:modified>
</cp:coreProperties>
</file>