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rmarkdown.rstudio.com/lesson-10.htm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rmarkdown.rstudio.com/lesson-3.html" TargetMode="External"/><Relationship Id="rId3" Type="http://schemas.openxmlformats.org/officeDocument/2006/relationships/hyperlink" Target="http://rmarkdown.rstudio.com/r_notebooks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rmarkdown.rstudio.com/gallery.html" TargetMode="External"/><Relationship Id="rId3" Type="http://schemas.openxmlformats.org/officeDocument/2006/relationships/hyperlink" Target="https://bookdown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15-20 min group talk - 10 minute bring together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groups of 3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Breakdance Image is public domain - https://pixabay.com/en/breakdance-breaking-b-boying-bzw-310988/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http://rmarkdown.rstudio.com/lesson-10.html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 will likely take 5 minutes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Demo: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creating rmd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integrate into github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integrating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http://rmarkdown.rstudio.com/lesson-3.html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http://rmarkdown.rstudio.com/r_notebooks.html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http://rmarkdown.rstudio.com/gallery.html</a:t>
            </a:r>
          </a:p>
          <a:p>
            <a:pPr indent="-368300" lvl="0" marL="457200">
              <a:spcBef>
                <a:spcPts val="440"/>
              </a:spcBef>
              <a:buClr>
                <a:schemeClr val="accent1"/>
              </a:buClr>
              <a:buSzPct val="1000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https://bookdown.org/</a:t>
            </a: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20-30 minutes at the end</a:t>
            </a: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Prompt students to describe the 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https://www.atlassian.com/git/tutorials/comparing-workflows/gitflow-workflow/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rmarkdown.rstudio.com/gallery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ookdown.org/" TargetMode="External"/><Relationship Id="rId4" Type="http://schemas.openxmlformats.org/officeDocument/2006/relationships/hyperlink" Target="http://rmarkdown.rstudio.com/gallery.html" TargetMode="External"/><Relationship Id="rId5" Type="http://schemas.openxmlformats.org/officeDocument/2006/relationships/hyperlink" Target="https://www.rstudio.com/wp-content/uploads/2015/03/rmarkdown-reference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en.wikipedia.org/wiki/SAP_ERP" TargetMode="External"/><Relationship Id="rId22" Type="http://schemas.openxmlformats.org/officeDocument/2006/relationships/hyperlink" Target="https://en.wikipedia.org/wiki/Windows_Workflow_Foundation" TargetMode="External"/><Relationship Id="rId21" Type="http://schemas.openxmlformats.org/officeDocument/2006/relationships/hyperlink" Target="https://en.wikipedia.org/wiki/TACTIC_(web_framework)" TargetMode="External"/><Relationship Id="rId24" Type="http://schemas.openxmlformats.org/officeDocument/2006/relationships/hyperlink" Target="https://en.wikipedia.org/wiki/WorkflowGen" TargetMode="External"/><Relationship Id="rId23" Type="http://schemas.openxmlformats.org/officeDocument/2006/relationships/hyperlink" Target="https://en.wikipedia.org/wiki/MetaCommun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Activiti_(software)" TargetMode="External"/><Relationship Id="rId4" Type="http://schemas.openxmlformats.org/officeDocument/2006/relationships/hyperlink" Target="https://en.wikipedia.org/wiki/Apache_ODE" TargetMode="External"/><Relationship Id="rId9" Type="http://schemas.openxmlformats.org/officeDocument/2006/relationships/hyperlink" Target="https://en.wikipedia.org/wiki/Collective_Knowledge_(software)" TargetMode="External"/><Relationship Id="rId26" Type="http://schemas.openxmlformats.org/officeDocument/2006/relationships/hyperlink" Target="https://en.wikipedia.org/wiki/Workflow_management_system#List_of_WfMSa" TargetMode="External"/><Relationship Id="rId25" Type="http://schemas.openxmlformats.org/officeDocument/2006/relationships/hyperlink" Target="https://en.wikipedia.org/wiki/YAWL" TargetMode="External"/><Relationship Id="rId5" Type="http://schemas.openxmlformats.org/officeDocument/2006/relationships/hyperlink" Target="https://en.wikipedia.org/wiki/Apache_Taverna" TargetMode="External"/><Relationship Id="rId6" Type="http://schemas.openxmlformats.org/officeDocument/2006/relationships/hyperlink" Target="https://en.wikipedia.org/wiki/Bonita_BPM" TargetMode="External"/><Relationship Id="rId7" Type="http://schemas.openxmlformats.org/officeDocument/2006/relationships/hyperlink" Target="https://en.wikipedia.org/wiki/CEITON" TargetMode="External"/><Relationship Id="rId8" Type="http://schemas.openxmlformats.org/officeDocument/2006/relationships/hyperlink" Target="https://en.wikipedia.org/w/index.php?title=Comindware&amp;action=edit&amp;redlink=1" TargetMode="External"/><Relationship Id="rId11" Type="http://schemas.openxmlformats.org/officeDocument/2006/relationships/hyperlink" Target="https://en.wikipedia.org/wiki/IBM_WebSphere_Process_Server" TargetMode="External"/><Relationship Id="rId10" Type="http://schemas.openxmlformats.org/officeDocument/2006/relationships/hyperlink" Target="https://en.wikipedia.org/wiki/Cuneiform_(programming_language)" TargetMode="External"/><Relationship Id="rId13" Type="http://schemas.openxmlformats.org/officeDocument/2006/relationships/hyperlink" Target="https://en.wikipedia.org/wiki/Intuit#QuickBase" TargetMode="External"/><Relationship Id="rId12" Type="http://schemas.openxmlformats.org/officeDocument/2006/relationships/hyperlink" Target="https://en.wikipedia.org/wiki/Imixs-Workflow" TargetMode="External"/><Relationship Id="rId15" Type="http://schemas.openxmlformats.org/officeDocument/2006/relationships/hyperlink" Target="https://en.wikipedia.org/wiki/JBPM" TargetMode="External"/><Relationship Id="rId14" Type="http://schemas.openxmlformats.org/officeDocument/2006/relationships/hyperlink" Target="https://en.wikipedia.org/wiki/Workflow_management_system#cite_note-6" TargetMode="External"/><Relationship Id="rId17" Type="http://schemas.openxmlformats.org/officeDocument/2006/relationships/hyperlink" Target="https://en.wikipedia.org/wiki/Pegasystems" TargetMode="External"/><Relationship Id="rId16" Type="http://schemas.openxmlformats.org/officeDocument/2006/relationships/hyperlink" Target="https://en.wikipedia.org/w/index.php?title=Kissflow&amp;action=edit&amp;redlink=1" TargetMode="External"/><Relationship Id="rId19" Type="http://schemas.openxmlformats.org/officeDocument/2006/relationships/hyperlink" Target="https://en.wikipedia.org/wiki/Salesforce.com" TargetMode="External"/><Relationship Id="rId18" Type="http://schemas.openxmlformats.org/officeDocument/2006/relationships/hyperlink" Target="https://en.wikipedia.org/wiki/Pyrus_(software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685800" y="2564197"/>
            <a:ext cx="77445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INFM 600: </a:t>
            </a:r>
            <a:r>
              <a:rPr b="0" i="0" lang="en-US" sz="38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Information Environments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685799" y="4705048"/>
            <a:ext cx="7744500" cy="189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Week </a:t>
            </a:r>
            <a:r>
              <a:rPr lang="en-US" sz="2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r>
              <a:rPr b="0" i="0" lang="en-US" sz="24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-</a:t>
            </a:r>
            <a:r>
              <a:rPr b="0" i="0" lang="en-US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Wed Nov 16 &amp; Thurs Nov 17, 2016</a:t>
            </a:r>
            <a:r>
              <a:rPr b="0" i="0" lang="en-US" sz="24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i="1" lang="en-US" sz="2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Data to Information Workflows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Andrea Wiggins | Jonathan Brier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sz="120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Shape 9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ischool_logo_home.gif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10" y="-63500"/>
            <a:ext cx="4569000" cy="228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 rot="10800000">
            <a:off x="710071" y="4414760"/>
            <a:ext cx="7744500" cy="0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Git Workflows</a:t>
            </a:r>
          </a:p>
        </p:txBody>
      </p:sp>
      <p:sp>
        <p:nvSpPr>
          <p:cNvPr id="170" name="Shape 170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482762"/>
            <a:ext cx="607695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114800" y="6045250"/>
            <a:ext cx="39624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CC-A: Majid Hajiloo, http://www.slideshare.net/hajiloo/git-61461563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Git Workflows</a:t>
            </a:r>
          </a:p>
        </p:txBody>
      </p:sp>
      <p:sp>
        <p:nvSpPr>
          <p:cNvPr id="179" name="Shape 179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482762"/>
            <a:ext cx="607695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4114800" y="6045250"/>
            <a:ext cx="39624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CC-A: Majid Hajiloo, http://www.slideshare.net/hajiloo/git-61461563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Git Workflows</a:t>
            </a:r>
          </a:p>
        </p:txBody>
      </p:sp>
      <p:sp>
        <p:nvSpPr>
          <p:cNvPr id="188" name="Shape 188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89" name="Shape 189"/>
          <p:cNvSpPr txBox="1"/>
          <p:nvPr/>
        </p:nvSpPr>
        <p:spPr>
          <a:xfrm>
            <a:off x="4114800" y="6045250"/>
            <a:ext cx="39624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CC-A: Majid Hajiloo, http://www.slideshare.net/hajiloo/git-61461563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482762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Activity: Discussion in groups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When are automated workflows most useful?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Where is human in the loop important in workflows?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What analysis would let you run a workflow more efficiently?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How do workflows fit into the research/work environments you’ve encountered?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Under what circumstances would you recommend using a workflow tool?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What resources do you think you would need to support the use of the workflows?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What challenges do you foresee in modifying and implementing workflows?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Break</a:t>
            </a:r>
          </a:p>
        </p:txBody>
      </p:sp>
      <p:sp>
        <p:nvSpPr>
          <p:cNvPr id="204" name="Shape 20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Image result for break dance clipart"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11" y="2103437"/>
            <a:ext cx="3524975" cy="26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RStudio Workflows</a:t>
            </a:r>
          </a:p>
        </p:txBody>
      </p:sp>
      <p:sp>
        <p:nvSpPr>
          <p:cNvPr id="212" name="Shape 212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RStudio Projects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Git integration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R Notebooks - (.Rmd files)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knit - aka the way you produce the HTML and PDF output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Activity - Follow Along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/>
              <a:t>Follow Along RStudio markdown files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can you do with R markdown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93800"/>
            <a:ext cx="7620000" cy="458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Write a Book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Write a page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Create a presentation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Interactive dashboards and documents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More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http://rmarkdown.rstudio.com/gallery.html</a:t>
            </a:r>
          </a:p>
        </p:txBody>
      </p:sp>
      <p:sp>
        <p:nvSpPr>
          <p:cNvPr id="229" name="Shape 229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Additional Reading (optional)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 based books on data science written in R Markdown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https://bookdown.org/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Gallery of other R based markdown productions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http://rmarkdown.rstudio.com/gallery.html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Reference Guide for R Markdown</a:t>
            </a:r>
          </a:p>
          <a:p>
            <a:pPr indent="-228600" lvl="0" marL="45720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https://www.rstudio.com/wp-content/uploads/2015/03/rmarkdown-reference.pdf</a:t>
            </a:r>
            <a:r>
              <a:rPr lang="en-US"/>
              <a:t> (found on http://rmarkdown.rstudio.com/lesson-3.html)</a:t>
            </a:r>
          </a:p>
        </p:txBody>
      </p:sp>
      <p:sp>
        <p:nvSpPr>
          <p:cNvPr id="237" name="Shape 237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/>
              <a:t>Remainder of Class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Team project work time:</a:t>
            </a:r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With your datasets and scripts begin converting your plot and rscript to a single markdown document. </a:t>
            </a:r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i="1" lang="en-US"/>
              <a:t>Suggestion use Git integration with Rstudio to integrate with your repo.</a:t>
            </a:r>
          </a:p>
          <a:p>
            <a:pPr indent="-13970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Dr Wiggins and I are here to answer questions.</a:t>
            </a:r>
          </a:p>
        </p:txBody>
      </p:sp>
      <p:sp>
        <p:nvSpPr>
          <p:cNvPr id="244" name="Shape 244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Definitions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Workflow: a sequence of operations, an abstraction of actual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Workflow management system: information system that defines and manages a series of tasks to produce an outcome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Scientific workflow: “a specialized form of a workflow management system designed specifically to compose and execute a series of computational or data manipulation steps, or a workflow, in a scientific application.” </a:t>
            </a:r>
            <a:r>
              <a:rPr lang="en-US" sz="1100"/>
              <a:t> (http://en.wikipedia.org/wiki/Scientific_workflow_system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Rationale for Workflows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Permits agents to program their own analysis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Allows real-time execution, monitoring, and viewing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Built-in data retrieval and analysis tools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Simplifies sharing and reuse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Provenance for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Reasons to build workflows	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Provenance management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Direct access to data sources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Combines technologies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Configurable for grids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Built-in data analysis tools</a:t>
            </a:r>
          </a:p>
          <a:p>
            <a:pPr indent="0" lvl="0" marL="2540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254000">
              <a:spcBef>
                <a:spcPts val="0"/>
              </a:spcBef>
              <a:buNone/>
            </a:pPr>
            <a:r>
              <a:rPr lang="en-US"/>
              <a:t>Other reasons you can think of?</a:t>
            </a:r>
          </a:p>
        </p:txBody>
      </p:sp>
      <p:sp>
        <p:nvSpPr>
          <p:cNvPr id="119" name="Shape 119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Limitations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7620000" cy="30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Lack of interoperability among WFMs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Lack of Support for interoperability among HAD systems or among WFMS and HAD systems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Inadequate performance for some business processes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Lack of support for correctness and reliability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Weak tool support for analysis, testing ,and debugging workflows.</a:t>
            </a:r>
          </a:p>
        </p:txBody>
      </p:sp>
      <p:sp>
        <p:nvSpPr>
          <p:cNvPr id="127" name="Shape 127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28" name="Shape 128"/>
          <p:cNvSpPr txBox="1"/>
          <p:nvPr/>
        </p:nvSpPr>
        <p:spPr>
          <a:xfrm>
            <a:off x="5398500" y="6045250"/>
            <a:ext cx="2678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58750" lvl="0" marL="342900" rtl="0">
              <a:spcBef>
                <a:spcPts val="44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(Georgakopoulos, M. Hornick, and A. Sheth 1995)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Examples of Workflows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Provide an example of a workflow you have experienced in your work or outside work?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What did you like or dislike about the workflows?</a:t>
            </a:r>
          </a:p>
          <a:p>
            <a:pPr indent="0" lvl="0" marL="2540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WFMS List from Wikipedia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Activiti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Apache ODE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Apache Taverna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Bonita BPM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CEITON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A558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Comindware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Collective Knowledge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Cuneiform (programming language)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1"/>
              </a:rPr>
              <a:t>IBM BPM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2"/>
              </a:rPr>
              <a:t>Imixs-Workflow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3"/>
              </a:rPr>
              <a:t>Intuit QuickBase</a:t>
            </a:r>
            <a:r>
              <a:rPr baseline="30000" lang="en-US" sz="14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4"/>
              </a:rPr>
              <a:t>[6]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5"/>
              </a:rPr>
              <a:t>jBPM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A558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6"/>
              </a:rPr>
              <a:t>Kissflow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7"/>
              </a:rPr>
              <a:t>PRPC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8"/>
              </a:rPr>
              <a:t>Pyrus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9"/>
              </a:rPr>
              <a:t>Salesforce.com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Process Workflow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0"/>
              </a:rPr>
              <a:t>SAP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Business Workflow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Tallyfy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1"/>
              </a:rPr>
              <a:t>TACTIC (web framework)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2"/>
              </a:rPr>
              <a:t>Windows Workflow Foundation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3"/>
              </a:rPr>
              <a:t>Workgroups DaVinci</a:t>
            </a:r>
          </a:p>
          <a:p>
            <a:pPr indent="-295275" lvl="0" marL="68580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4"/>
              </a:rPr>
              <a:t>WorkflowGen</a:t>
            </a:r>
          </a:p>
          <a:p>
            <a:pPr indent="-295275" lvl="0" marL="68580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5"/>
              </a:rPr>
              <a:t>YAWL</a:t>
            </a:r>
          </a:p>
        </p:txBody>
      </p:sp>
      <p:sp>
        <p:nvSpPr>
          <p:cNvPr id="144" name="Shape 144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45" name="Shape 145"/>
          <p:cNvSpPr txBox="1"/>
          <p:nvPr/>
        </p:nvSpPr>
        <p:spPr>
          <a:xfrm>
            <a:off x="3907200" y="6400800"/>
            <a:ext cx="4170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800"/>
              <a:t>Source: </a:t>
            </a:r>
            <a:r>
              <a:rPr lang="en-US" sz="800" u="sng">
                <a:solidFill>
                  <a:schemeClr val="hlink"/>
                </a:solidFill>
                <a:hlinkClick r:id="rId26"/>
              </a:rPr>
              <a:t>https://en.wikipedia.org/wiki/Workflow_management_system#List_of_WfMSa</a:t>
            </a:r>
            <a:r>
              <a:rPr lang="en-US" sz="800"/>
              <a:t> November 16, 2016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50"/>
            <a:ext cx="7809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Workflow (this look familiar?)</a:t>
            </a:r>
          </a:p>
        </p:txBody>
      </p:sp>
      <p:sp>
        <p:nvSpPr>
          <p:cNvPr id="152" name="Shape 152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75" y="1417650"/>
            <a:ext cx="6620450" cy="490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4190125" y="6325200"/>
            <a:ext cx="3387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Img source: http://nvie.com/posts/a-successful-git-branching-model/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Git Workflows</a:t>
            </a:r>
          </a:p>
        </p:txBody>
      </p:sp>
      <p:sp>
        <p:nvSpPr>
          <p:cNvPr id="161" name="Shape 16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482762"/>
            <a:ext cx="607695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14800" y="6045250"/>
            <a:ext cx="39624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CC-A: Majid Hajiloo, http://www.slideshare.net/hajiloo/git-61461563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MD ischool">
  <a:themeElements>
    <a:clrScheme name="Custom 12">
      <a:dk1>
        <a:srgbClr val="000000"/>
      </a:dk1>
      <a:lt1>
        <a:srgbClr val="FFFFFF"/>
      </a:lt1>
      <a:dk2>
        <a:srgbClr val="B81821"/>
      </a:dk2>
      <a:lt2>
        <a:srgbClr val="040404"/>
      </a:lt2>
      <a:accent1>
        <a:srgbClr val="030303"/>
      </a:accent1>
      <a:accent2>
        <a:srgbClr val="EB2716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