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9" r:id="rId3"/>
    <p:sldId id="277" r:id="rId4"/>
    <p:sldId id="260" r:id="rId5"/>
    <p:sldId id="263" r:id="rId6"/>
    <p:sldId id="274" r:id="rId7"/>
    <p:sldId id="261" r:id="rId8"/>
    <p:sldId id="275" r:id="rId9"/>
    <p:sldId id="262" r:id="rId10"/>
    <p:sldId id="264" r:id="rId11"/>
    <p:sldId id="269" r:id="rId12"/>
    <p:sldId id="265" r:id="rId13"/>
    <p:sldId id="266" r:id="rId14"/>
    <p:sldId id="268" r:id="rId15"/>
    <p:sldId id="276" r:id="rId16"/>
    <p:sldId id="271" r:id="rId17"/>
    <p:sldId id="270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84" autoAdjust="0"/>
  </p:normalViewPr>
  <p:slideViewPr>
    <p:cSldViewPr snapToGrid="0" snapToObjects="1">
      <p:cViewPr>
        <p:scale>
          <a:sx n="100" d="100"/>
          <a:sy n="100" d="100"/>
        </p:scale>
        <p:origin x="-4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088A5-D3D7-644F-888A-15DB7A7083B8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08CB8-2BCA-114B-BD90-4CC14645C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139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5F43D-692A-D94A-869C-FD61F32EFA6F}" type="datetimeFigureOut">
              <a:rPr lang="en-US" smtClean="0"/>
              <a:t>12/8/16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04597-A734-2F4F-9E2A-F8B014797A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824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different from project process in this class?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04597-A734-2F4F-9E2A-F8B014797A4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15-20</a:t>
            </a:r>
            <a:r>
              <a:rPr lang="en-US" baseline="0" dirty="0" smtClean="0"/>
              <a:t> minutes for activity, 5 minutes to report out on type of data it requires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Association analysis</a:t>
            </a:r>
          </a:p>
          <a:p>
            <a:pPr lvl="1"/>
            <a:r>
              <a:rPr lang="en-US" dirty="0" smtClean="0"/>
              <a:t>Time series analysis</a:t>
            </a:r>
          </a:p>
          <a:p>
            <a:pPr lvl="1"/>
            <a:r>
              <a:rPr lang="en-US" dirty="0" smtClean="0"/>
              <a:t>Outlier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04597-A734-2F4F-9E2A-F8B014797A4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6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many models means some will be significant purely by chance, so is it meaningful?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04597-A734-2F4F-9E2A-F8B014797A4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3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r>
              <a:rPr lang="en-US" baseline="0" dirty="0" smtClean="0"/>
              <a:t> 1: is there any reason they couldn’t be using all of those functionalities in all of those application areas? Let’s fill in blanks.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04597-A734-2F4F-9E2A-F8B014797A4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92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mining usually involves humans, has different purposes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04597-A734-2F4F-9E2A-F8B014797A4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8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196E-1E81-3B45-836D-1A6038F392E1}" type="datetime1">
              <a:rPr lang="en-US" smtClean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7F4E-8368-2E45-BAA7-D951EEA214D1}" type="datetime1">
              <a:rPr lang="en-US" smtClean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234-CC78-3042-826F-38828EFC7D4D}" type="datetime1">
              <a:rPr lang="en-US" smtClean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FE2E-92FC-0941-A883-CC16E32B9C0B}" type="datetime1">
              <a:rPr lang="en-US" smtClean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6D60-C259-C048-B7A5-E150B160AFB3}" type="datetime1">
              <a:rPr lang="en-US" smtClean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6D8B-8EBB-3B4F-BB02-3F4823D3D54D}" type="datetime1">
              <a:rPr lang="en-US" smtClean="0"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E2C5-2F87-2E4E-953B-16955042AB98}" type="datetime1">
              <a:rPr lang="en-US" smtClean="0"/>
              <a:t>12/8/16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C3A9-E5A9-814C-AA47-FF52023CD05B}" type="datetime1">
              <a:rPr lang="en-US" smtClean="0"/>
              <a:t>12/8/16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BB1-6007-D64F-825C-36D651E750A8}" type="datetime1">
              <a:rPr lang="en-US" smtClean="0"/>
              <a:t>12/8/16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D731-817A-D248-8576-026E6292132A}" type="datetime1">
              <a:rPr lang="en-US" smtClean="0"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6223-BF9E-5349-8B12-DF61E53953B3}" type="datetime1">
              <a:rPr lang="en-US" smtClean="0"/>
              <a:t>12/8/16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B0D8961-6C1B-C741-B45A-2823D8098FDE}" type="datetime1">
              <a:rPr lang="en-US" smtClean="0"/>
              <a:t>12/8/16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4197"/>
            <a:ext cx="7744581" cy="1596118"/>
          </a:xfrm>
        </p:spPr>
        <p:txBody>
          <a:bodyPr/>
          <a:lstStyle/>
          <a:p>
            <a:r>
              <a:rPr lang="en-US" sz="3800" dirty="0" smtClean="0"/>
              <a:t>INFM 600: Information Environments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4705048"/>
            <a:ext cx="7744582" cy="166914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Week 14: People’s Choice – Data Mining</a:t>
            </a:r>
          </a:p>
          <a:p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Andrea Wiggins |  December 7 &amp; 8, 2016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ischool_logo_hom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0" y="-63500"/>
            <a:ext cx="4568976" cy="228448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709989" y="4414761"/>
            <a:ext cx="7744582" cy="0"/>
          </a:xfrm>
          <a:prstGeom prst="line">
            <a:avLst/>
          </a:prstGeom>
          <a:ln w="28575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9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DIY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group of 3-4 will be assigned a data mining technique</a:t>
            </a:r>
          </a:p>
          <a:p>
            <a:pPr lvl="1"/>
            <a:r>
              <a:rPr lang="en-US" dirty="0" smtClean="0"/>
              <a:t>Find a basic definition of the technique: what does it do? When is it used? (don’t forget to credit sources, but full refs not required)</a:t>
            </a:r>
            <a:endParaRPr lang="en-US" dirty="0"/>
          </a:p>
          <a:p>
            <a:pPr lvl="1"/>
            <a:r>
              <a:rPr lang="en-US" dirty="0" smtClean="0"/>
              <a:t>Identify what kind of data this technique/method requires</a:t>
            </a:r>
          </a:p>
          <a:p>
            <a:endParaRPr lang="en-US" dirty="0"/>
          </a:p>
          <a:p>
            <a:r>
              <a:rPr lang="en-US" dirty="0" smtClean="0"/>
              <a:t>Create a starter list of resources for learning to use it</a:t>
            </a:r>
          </a:p>
          <a:p>
            <a:pPr lvl="1"/>
            <a:r>
              <a:rPr lang="en-US" dirty="0" smtClean="0"/>
              <a:t>R packages &amp; functions</a:t>
            </a:r>
          </a:p>
          <a:p>
            <a:pPr lvl="1"/>
            <a:r>
              <a:rPr lang="en-US" dirty="0" smtClean="0"/>
              <a:t>Tutorials &amp; MOOCs</a:t>
            </a:r>
          </a:p>
          <a:p>
            <a:pPr lvl="1"/>
            <a:r>
              <a:rPr lang="en-US" dirty="0" smtClean="0"/>
              <a:t>Reference materials of any sort!</a:t>
            </a:r>
          </a:p>
          <a:p>
            <a:endParaRPr lang="en-US" dirty="0"/>
          </a:p>
          <a:p>
            <a:r>
              <a:rPr lang="en-US" dirty="0" smtClean="0"/>
              <a:t>Fill in the details and paste in the resources in the </a:t>
            </a:r>
            <a:r>
              <a:rPr lang="en-US" dirty="0" err="1" smtClean="0"/>
              <a:t>GDoc</a:t>
            </a:r>
            <a:r>
              <a:rPr lang="en-US" dirty="0" smtClean="0"/>
              <a:t> linked from Week 14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up for presentation slot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39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Theory?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 descr="Screen Shot 2016-12-07 at 2.13.59 PM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12700"/>
            <a:ext cx="7808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30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methods and tools available within each category</a:t>
            </a:r>
          </a:p>
          <a:p>
            <a:pPr lvl="1"/>
            <a:r>
              <a:rPr lang="en-US" dirty="0" smtClean="0"/>
              <a:t>Highly algorithm-focused</a:t>
            </a:r>
          </a:p>
          <a:p>
            <a:pPr lvl="1"/>
            <a:r>
              <a:rPr lang="en-US" dirty="0" smtClean="0"/>
              <a:t>Requires increasing sophistication to apply data mining well</a:t>
            </a:r>
          </a:p>
          <a:p>
            <a:r>
              <a:rPr lang="en-US" dirty="0" smtClean="0"/>
              <a:t>Application areas are much broader (health, gov’t)</a:t>
            </a:r>
          </a:p>
          <a:p>
            <a:pPr lvl="1"/>
            <a:r>
              <a:rPr lang="en-US" dirty="0" smtClean="0"/>
              <a:t>Now applied in public sector areas as well as profit-driven</a:t>
            </a:r>
          </a:p>
          <a:p>
            <a:pPr lvl="1"/>
            <a:r>
              <a:rPr lang="en-US" dirty="0" smtClean="0"/>
              <a:t>Wider range of potential uses identified</a:t>
            </a:r>
          </a:p>
          <a:p>
            <a:pPr lvl="1"/>
            <a:endParaRPr lang="en-US" dirty="0"/>
          </a:p>
          <a:p>
            <a:r>
              <a:rPr lang="en-US" dirty="0" smtClean="0"/>
              <a:t>Not mentioned, but important!</a:t>
            </a:r>
          </a:p>
          <a:p>
            <a:pPr lvl="1"/>
            <a:r>
              <a:rPr lang="en-US" dirty="0" smtClean="0"/>
              <a:t>AI is involved more and more, with pros and cons</a:t>
            </a:r>
          </a:p>
          <a:p>
            <a:pPr lvl="1"/>
            <a:r>
              <a:rPr lang="en-US" dirty="0" smtClean="0"/>
              <a:t>Algorithmic transparency/accountability becoming priority</a:t>
            </a:r>
          </a:p>
          <a:p>
            <a:pPr lvl="1"/>
            <a:r>
              <a:rPr lang="en-US" dirty="0" smtClean="0"/>
              <a:t>Still need to understand domain/context for data </a:t>
            </a:r>
            <a:r>
              <a:rPr lang="en-US" dirty="0" smtClean="0">
                <a:sym typeface="Wingdings"/>
              </a:rPr>
              <a:t> knowledge</a:t>
            </a:r>
          </a:p>
          <a:p>
            <a:pPr lvl="1"/>
            <a:r>
              <a:rPr lang="en-US" dirty="0" smtClean="0">
                <a:sym typeface="Wingdings"/>
              </a:rPr>
              <a:t>If anything, data management skills are </a:t>
            </a:r>
            <a:r>
              <a:rPr lang="en-US" i="1" dirty="0" smtClean="0">
                <a:sym typeface="Wingdings"/>
              </a:rPr>
              <a:t>more</a:t>
            </a:r>
            <a:r>
              <a:rPr lang="en-US" dirty="0" smtClean="0">
                <a:sym typeface="Wingdings"/>
              </a:rPr>
              <a:t>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29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Fayyad et al.</a:t>
            </a:r>
          </a:p>
          <a:p>
            <a:pPr lvl="1"/>
            <a:r>
              <a:rPr lang="en-US" dirty="0" smtClean="0"/>
              <a:t>Bigger and bigger databases</a:t>
            </a:r>
          </a:p>
          <a:p>
            <a:pPr lvl="1"/>
            <a:r>
              <a:rPr lang="en-US" dirty="0" smtClean="0"/>
              <a:t>High dimensionality: more attributes/record</a:t>
            </a:r>
          </a:p>
          <a:p>
            <a:pPr lvl="1"/>
            <a:r>
              <a:rPr lang="en-US" dirty="0" err="1" smtClean="0"/>
              <a:t>Overfitting</a:t>
            </a:r>
            <a:r>
              <a:rPr lang="en-US" dirty="0" smtClean="0"/>
              <a:t>: signal </a:t>
            </a:r>
            <a:r>
              <a:rPr lang="en-US" dirty="0" err="1" smtClean="0"/>
              <a:t>vs</a:t>
            </a:r>
            <a:r>
              <a:rPr lang="en-US" dirty="0" smtClean="0"/>
              <a:t> noise</a:t>
            </a:r>
          </a:p>
          <a:p>
            <a:pPr lvl="1"/>
            <a:r>
              <a:rPr lang="en-US" dirty="0" smtClean="0"/>
              <a:t>Assessing statistical significance: chance </a:t>
            </a:r>
            <a:r>
              <a:rPr lang="en-US" dirty="0" err="1" smtClean="0"/>
              <a:t>vs</a:t>
            </a:r>
            <a:r>
              <a:rPr lang="en-US" dirty="0" smtClean="0"/>
              <a:t> meaningful</a:t>
            </a:r>
          </a:p>
          <a:p>
            <a:pPr lvl="1"/>
            <a:r>
              <a:rPr lang="en-US" dirty="0" smtClean="0"/>
              <a:t>Changing/dynamic data</a:t>
            </a:r>
          </a:p>
          <a:p>
            <a:pPr lvl="1"/>
            <a:r>
              <a:rPr lang="en-US" dirty="0" smtClean="0"/>
              <a:t>Missing &amp; noisy data</a:t>
            </a:r>
          </a:p>
          <a:p>
            <a:pPr lvl="1"/>
            <a:r>
              <a:rPr lang="en-US" dirty="0" smtClean="0"/>
              <a:t>Complex relationships between fields</a:t>
            </a:r>
          </a:p>
          <a:p>
            <a:pPr lvl="1"/>
            <a:r>
              <a:rPr lang="en-US" dirty="0" smtClean="0"/>
              <a:t>Understanding patterns is hard</a:t>
            </a:r>
            <a:endParaRPr lang="en-US" dirty="0"/>
          </a:p>
          <a:p>
            <a:pPr lvl="1"/>
            <a:r>
              <a:rPr lang="en-US" dirty="0" smtClean="0"/>
              <a:t>Bringing domain knowledge to bear</a:t>
            </a:r>
          </a:p>
          <a:p>
            <a:pPr lvl="1"/>
            <a:r>
              <a:rPr lang="en-US" dirty="0" smtClean="0"/>
              <a:t>Systems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9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Chen et al.</a:t>
            </a:r>
          </a:p>
          <a:p>
            <a:pPr lvl="1"/>
            <a:r>
              <a:rPr lang="en-US" dirty="0" smtClean="0"/>
              <a:t>Bigger and bigger databases</a:t>
            </a:r>
          </a:p>
          <a:p>
            <a:pPr lvl="1"/>
            <a:r>
              <a:rPr lang="en-US" dirty="0" smtClean="0"/>
              <a:t>Heterogeneous, noisy data</a:t>
            </a:r>
          </a:p>
          <a:p>
            <a:pPr lvl="1"/>
            <a:r>
              <a:rPr lang="en-US" dirty="0" smtClean="0"/>
              <a:t>Complex knowledge to extract</a:t>
            </a:r>
          </a:p>
          <a:p>
            <a:pPr lvl="1"/>
            <a:r>
              <a:rPr lang="en-US" dirty="0" smtClean="0"/>
              <a:t>Extracting &amp; integrating data from multiple sources</a:t>
            </a:r>
          </a:p>
          <a:p>
            <a:pPr lvl="1"/>
            <a:r>
              <a:rPr lang="en-US" dirty="0" smtClean="0"/>
              <a:t>Mining uncertain &amp; incomplete data</a:t>
            </a:r>
          </a:p>
          <a:p>
            <a:pPr lvl="1"/>
            <a:r>
              <a:rPr lang="en-US" dirty="0" smtClean="0"/>
              <a:t>Optimization for both data prep &amp; analysis</a:t>
            </a:r>
          </a:p>
          <a:p>
            <a:pPr lvl="1"/>
            <a:r>
              <a:rPr lang="en-US" dirty="0" smtClean="0"/>
              <a:t>Frameworks supporting security, privacy, sharing, size, etc.</a:t>
            </a:r>
          </a:p>
          <a:p>
            <a:pPr lvl="1"/>
            <a:r>
              <a:rPr lang="en-US" dirty="0" smtClean="0"/>
              <a:t>Systems interoperability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72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Data mining &amp;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435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Fayyad et al. mention potential for AI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Using NLP methods</a:t>
            </a:r>
          </a:p>
          <a:p>
            <a:pPr lvl="1"/>
            <a:r>
              <a:rPr lang="en-US" dirty="0" smtClean="0"/>
              <a:t>Planning to streamline mining</a:t>
            </a:r>
          </a:p>
          <a:p>
            <a:pPr lvl="1"/>
            <a:r>
              <a:rPr lang="en-US" dirty="0" smtClean="0"/>
              <a:t>Intelligent agents for data collection</a:t>
            </a:r>
          </a:p>
          <a:p>
            <a:pPr lvl="1"/>
            <a:r>
              <a:rPr lang="en-US" dirty="0" smtClean="0"/>
              <a:t>Uncertainty management &amp; interpretation</a:t>
            </a:r>
          </a:p>
          <a:p>
            <a:pPr lvl="1"/>
            <a:r>
              <a:rPr lang="en-US" dirty="0" smtClean="0"/>
              <a:t>Knowledge representation (ontologies)</a:t>
            </a:r>
          </a:p>
          <a:p>
            <a:r>
              <a:rPr lang="en-US" dirty="0" smtClean="0"/>
              <a:t>What have we actually seen?</a:t>
            </a:r>
          </a:p>
          <a:p>
            <a:pPr lvl="1"/>
            <a:r>
              <a:rPr lang="en-US" dirty="0" smtClean="0"/>
              <a:t>Data mining is now part of AI stack</a:t>
            </a:r>
          </a:p>
          <a:p>
            <a:pPr lvl="1"/>
            <a:r>
              <a:rPr lang="en-US" i="1" dirty="0" err="1" smtClean="0"/>
              <a:t>Techcrunch</a:t>
            </a:r>
            <a:r>
              <a:rPr lang="en-US" dirty="0" smtClean="0"/>
              <a:t>: all apps are “intelligent”, growth of services for middleware &amp; data prep; trust &amp; transparency issues; need humans involved for best outcomes</a:t>
            </a:r>
          </a:p>
          <a:p>
            <a:pPr lvl="1"/>
            <a:r>
              <a:rPr lang="en-US" i="1" dirty="0" err="1" smtClean="0"/>
              <a:t>TechRepublic</a:t>
            </a:r>
            <a:r>
              <a:rPr lang="en-US" dirty="0" smtClean="0"/>
              <a:t>: dramatic improvements in deep learning; AI replacing workers (including white collar); </a:t>
            </a:r>
            <a:r>
              <a:rPr lang="en-US" dirty="0" err="1" smtClean="0"/>
              <a:t>IoT</a:t>
            </a:r>
            <a:r>
              <a:rPr lang="en-US" dirty="0" smtClean="0"/>
              <a:t>; detecting emotion; more advanced recommenders; automated customer service; ethics issues; too white and too male</a:t>
            </a:r>
          </a:p>
          <a:p>
            <a:pPr lvl="1"/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02300" y="1417638"/>
            <a:ext cx="1943100" cy="525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02300" y="2095500"/>
            <a:ext cx="1943100" cy="525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2300" y="2827338"/>
            <a:ext cx="1943100" cy="525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02300" y="3525838"/>
            <a:ext cx="1943100" cy="525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73850" y="1854200"/>
            <a:ext cx="0" cy="368300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73850" y="2570162"/>
            <a:ext cx="0" cy="368300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673850" y="3284538"/>
            <a:ext cx="0" cy="368300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39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Policy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reputable summaries of trends include mentions of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Unintended consequences (Target story)</a:t>
            </a:r>
          </a:p>
          <a:p>
            <a:pPr lvl="1"/>
            <a:r>
              <a:rPr lang="is-IS" dirty="0" smtClean="0"/>
              <a:t>Improved performance when humans are involved</a:t>
            </a:r>
          </a:p>
          <a:p>
            <a:pPr lvl="1"/>
            <a:r>
              <a:rPr lang="is-IS" dirty="0" smtClean="0"/>
              <a:t>Trust, transparency, &amp; ethical oversight</a:t>
            </a:r>
          </a:p>
          <a:p>
            <a:endParaRPr lang="is-IS" dirty="0"/>
          </a:p>
          <a:p>
            <a:r>
              <a:rPr lang="is-IS" dirty="0" smtClean="0"/>
              <a:t>What are some negative consequences of uncritical adoption of data mining &amp; related tech? (any examples from Canvas?)</a:t>
            </a:r>
          </a:p>
          <a:p>
            <a:endParaRPr lang="is-IS" dirty="0"/>
          </a:p>
          <a:p>
            <a:r>
              <a:rPr lang="is-IS" dirty="0" smtClean="0"/>
              <a:t>What are some of the policies that can help address them?</a:t>
            </a:r>
          </a:p>
          <a:p>
            <a:pPr lvl="1"/>
            <a:r>
              <a:rPr lang="is-IS" dirty="0" smtClean="0"/>
              <a:t>Within organizations</a:t>
            </a:r>
          </a:p>
          <a:p>
            <a:pPr lvl="1"/>
            <a:r>
              <a:rPr lang="is-IS" dirty="0" smtClean="0"/>
              <a:t>For certain kinds of data</a:t>
            </a:r>
          </a:p>
          <a:p>
            <a:pPr lvl="1"/>
            <a:r>
              <a:rPr lang="is-IS" dirty="0" smtClean="0"/>
              <a:t>At national 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5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Mining project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project groups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Review the info in the GDoc from earlier to get a sense of what each technique offers &amp; what data it requires</a:t>
            </a:r>
          </a:p>
          <a:p>
            <a:endParaRPr lang="is-IS" dirty="0"/>
          </a:p>
          <a:p>
            <a:r>
              <a:rPr lang="is-IS" dirty="0" smtClean="0"/>
              <a:t>Identify </a:t>
            </a:r>
            <a:r>
              <a:rPr lang="is-IS" b="1" dirty="0" smtClean="0"/>
              <a:t>which</a:t>
            </a:r>
            <a:r>
              <a:rPr lang="is-IS" dirty="0" smtClean="0"/>
              <a:t> techniques could be used with your project data, </a:t>
            </a:r>
            <a:r>
              <a:rPr lang="is-IS" b="1" dirty="0" smtClean="0"/>
              <a:t>what</a:t>
            </a:r>
            <a:r>
              <a:rPr lang="is-IS" dirty="0" smtClean="0"/>
              <a:t> it would accomplish (what would you learn), and </a:t>
            </a:r>
            <a:r>
              <a:rPr lang="is-IS" b="1" dirty="0" smtClean="0"/>
              <a:t>why or why not </a:t>
            </a:r>
            <a:r>
              <a:rPr lang="is-IS" dirty="0" smtClean="0"/>
              <a:t>to use it on this data.</a:t>
            </a:r>
          </a:p>
          <a:p>
            <a:pPr lvl="1"/>
            <a:r>
              <a:rPr lang="is-IS" dirty="0" smtClean="0"/>
              <a:t>Make notes for reporting out at the end!</a:t>
            </a:r>
          </a:p>
          <a:p>
            <a:pPr lvl="1"/>
            <a:endParaRPr lang="is-IS" dirty="0"/>
          </a:p>
          <a:p>
            <a:r>
              <a:rPr lang="is-IS" dirty="0" smtClean="0"/>
              <a:t>Note that you </a:t>
            </a:r>
            <a:r>
              <a:rPr lang="is-IS" i="1" dirty="0" smtClean="0"/>
              <a:t>could</a:t>
            </a:r>
            <a:r>
              <a:rPr lang="is-IS" dirty="0" smtClean="0"/>
              <a:t> consider trying these out for various student competitions...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20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assignment rubrics &amp; feedback will be electronic</a:t>
            </a:r>
          </a:p>
          <a:p>
            <a:endParaRPr lang="en-US" dirty="0"/>
          </a:p>
          <a:p>
            <a:r>
              <a:rPr lang="en-US" dirty="0" err="1" smtClean="0"/>
              <a:t>CourseEvalUM</a:t>
            </a:r>
            <a:r>
              <a:rPr lang="en-US" dirty="0" smtClean="0"/>
              <a:t> is now open, available via Canvas</a:t>
            </a:r>
          </a:p>
          <a:p>
            <a:pPr lvl="1"/>
            <a:r>
              <a:rPr lang="en-US" dirty="0" smtClean="0"/>
              <a:t>Please do provide feedback! It’s a quick form.</a:t>
            </a:r>
          </a:p>
          <a:p>
            <a:pPr lvl="1"/>
            <a:endParaRPr lang="en-US" dirty="0"/>
          </a:p>
          <a:p>
            <a:r>
              <a:rPr lang="en-US" dirty="0" smtClean="0"/>
              <a:t>Teaching evaluation for Jonathan (anonymous)</a:t>
            </a:r>
          </a:p>
          <a:p>
            <a:pPr lvl="1"/>
            <a:r>
              <a:rPr lang="en-US" dirty="0" smtClean="0"/>
              <a:t>Constructive suggestions &amp; opportunities for improvement</a:t>
            </a:r>
          </a:p>
          <a:p>
            <a:pPr lvl="1"/>
            <a:endParaRPr lang="en-US" dirty="0"/>
          </a:p>
          <a:p>
            <a:r>
              <a:rPr lang="en-US" dirty="0" smtClean="0"/>
              <a:t>Thanks for being a great class!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1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Episode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</a:t>
            </a:r>
          </a:p>
          <a:p>
            <a:pPr lvl="1"/>
            <a:r>
              <a:rPr lang="en-US" dirty="0" smtClean="0"/>
              <a:t>R Plot drafts – </a:t>
            </a:r>
            <a:r>
              <a:rPr lang="en-US" dirty="0" smtClean="0"/>
              <a:t>pick up </a:t>
            </a:r>
            <a:r>
              <a:rPr lang="en-US" smtClean="0"/>
              <a:t>at break</a:t>
            </a:r>
            <a:endParaRPr lang="en-US" dirty="0" smtClean="0"/>
          </a:p>
          <a:p>
            <a:r>
              <a:rPr lang="en-US" dirty="0" smtClean="0"/>
              <a:t>Data mining definitions &amp; background</a:t>
            </a:r>
          </a:p>
          <a:p>
            <a:r>
              <a:rPr lang="en-US" dirty="0" smtClean="0"/>
              <a:t>Activity: create data mining resource list</a:t>
            </a:r>
          </a:p>
          <a:p>
            <a:r>
              <a:rPr lang="en-US" dirty="0"/>
              <a:t>Break – sign up for presentation slots for next week</a:t>
            </a:r>
          </a:p>
          <a:p>
            <a:r>
              <a:rPr lang="en-US" dirty="0" smtClean="0"/>
              <a:t>Modern </a:t>
            </a:r>
            <a:r>
              <a:rPr lang="en-US" dirty="0" smtClean="0"/>
              <a:t>data mining</a:t>
            </a:r>
          </a:p>
          <a:p>
            <a:r>
              <a:rPr lang="en-US" dirty="0" smtClean="0"/>
              <a:t>Discussion</a:t>
            </a:r>
            <a:r>
              <a:rPr lang="en-US" dirty="0" smtClean="0"/>
              <a:t>: policy implications</a:t>
            </a:r>
          </a:p>
          <a:p>
            <a:r>
              <a:rPr lang="en-US" dirty="0" smtClean="0"/>
              <a:t>Activity: matching data mining techniques to data</a:t>
            </a:r>
          </a:p>
          <a:p>
            <a:r>
              <a:rPr lang="en-US" dirty="0" smtClean="0"/>
              <a:t>Wrap-up &amp; evaluation for Jonathan</a:t>
            </a:r>
          </a:p>
          <a:p>
            <a:endParaRPr lang="en-US" dirty="0"/>
          </a:p>
          <a:p>
            <a:r>
              <a:rPr lang="en-US" dirty="0" smtClean="0"/>
              <a:t>End early! (a little)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6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 descr="PutACitationOn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0958"/>
            <a:ext cx="9144000" cy="51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8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Discovery in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KDD aka Data mining</a:t>
            </a:r>
          </a:p>
          <a:p>
            <a:pPr lvl="1"/>
            <a:r>
              <a:rPr lang="en-US" dirty="0" smtClean="0"/>
              <a:t>“Nontrivial process of identifying valid, novel, potentially useful, and ultimately understandable patterns in data” – Fayyad et al.</a:t>
            </a:r>
          </a:p>
          <a:p>
            <a:pPr lvl="2"/>
            <a:r>
              <a:rPr lang="en-US" i="1" dirty="0" smtClean="0"/>
              <a:t>Nontrivial</a:t>
            </a:r>
            <a:r>
              <a:rPr lang="en-US" dirty="0" smtClean="0"/>
              <a:t>: search or inference involved, not straightforward</a:t>
            </a:r>
          </a:p>
          <a:p>
            <a:pPr lvl="2"/>
            <a:r>
              <a:rPr lang="en-US" i="1" dirty="0"/>
              <a:t>Process</a:t>
            </a:r>
            <a:r>
              <a:rPr lang="en-US" dirty="0"/>
              <a:t>: many iterative steps</a:t>
            </a:r>
          </a:p>
          <a:p>
            <a:pPr lvl="2"/>
            <a:r>
              <a:rPr lang="en-US" i="1" dirty="0"/>
              <a:t>Pattern</a:t>
            </a:r>
            <a:r>
              <a:rPr lang="en-US" dirty="0"/>
              <a:t>: description of a subset or applicable </a:t>
            </a:r>
            <a:r>
              <a:rPr lang="en-US" dirty="0" smtClean="0"/>
              <a:t>model (knowledge?)</a:t>
            </a:r>
            <a:endParaRPr lang="en-US" dirty="0"/>
          </a:p>
          <a:p>
            <a:pPr lvl="2"/>
            <a:r>
              <a:rPr lang="en-US" i="1" dirty="0" smtClean="0"/>
              <a:t>Data</a:t>
            </a:r>
            <a:r>
              <a:rPr lang="en-US" dirty="0" smtClean="0"/>
              <a:t>: facts</a:t>
            </a:r>
          </a:p>
          <a:p>
            <a:pPr lvl="1"/>
            <a:r>
              <a:rPr lang="en-US" dirty="0" smtClean="0"/>
              <a:t>Primary goals are prediction and description</a:t>
            </a:r>
          </a:p>
          <a:p>
            <a:r>
              <a:rPr lang="en-US" dirty="0" smtClean="0"/>
              <a:t>3 components to any data mining algorithm:</a:t>
            </a:r>
          </a:p>
          <a:p>
            <a:pPr lvl="1"/>
            <a:r>
              <a:rPr lang="en-US" i="1" dirty="0" smtClean="0"/>
              <a:t>Model representation</a:t>
            </a:r>
            <a:r>
              <a:rPr lang="en-US" dirty="0" smtClean="0"/>
              <a:t>: language to describe discoverable patterns</a:t>
            </a:r>
          </a:p>
          <a:p>
            <a:pPr lvl="1"/>
            <a:r>
              <a:rPr lang="en-US" i="1" dirty="0" smtClean="0"/>
              <a:t>Model evaluation</a:t>
            </a:r>
            <a:r>
              <a:rPr lang="en-US" dirty="0" smtClean="0"/>
              <a:t>: criteria for fitness functions</a:t>
            </a:r>
          </a:p>
          <a:p>
            <a:pPr lvl="1"/>
            <a:r>
              <a:rPr lang="en-US" i="1" dirty="0" smtClean="0"/>
              <a:t>Search</a:t>
            </a:r>
            <a:r>
              <a:rPr lang="en-US" dirty="0" smtClean="0"/>
              <a:t>: method for optimizing parameters &amp; models to fit evaluation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1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techniques/tools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Fayyad et al. (1996)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Clustering </a:t>
            </a:r>
          </a:p>
          <a:p>
            <a:pPr lvl="1"/>
            <a:r>
              <a:rPr lang="en-US" dirty="0" smtClean="0"/>
              <a:t>Summarization</a:t>
            </a:r>
          </a:p>
          <a:p>
            <a:pPr lvl="1"/>
            <a:r>
              <a:rPr lang="en-US" dirty="0" smtClean="0"/>
              <a:t>Dependency modeling</a:t>
            </a:r>
          </a:p>
          <a:p>
            <a:pPr lvl="1"/>
            <a:r>
              <a:rPr lang="en-US" dirty="0" smtClean="0"/>
              <a:t>Change and deviation detection</a:t>
            </a:r>
          </a:p>
          <a:p>
            <a:pPr lvl="1"/>
            <a:r>
              <a:rPr lang="en-US" dirty="0" smtClean="0"/>
              <a:t>Decision trees &amp; rules</a:t>
            </a:r>
          </a:p>
          <a:p>
            <a:r>
              <a:rPr lang="en-US" dirty="0" smtClean="0"/>
              <a:t>Chen et al. (2015)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Association analysis</a:t>
            </a:r>
          </a:p>
          <a:p>
            <a:pPr lvl="1"/>
            <a:r>
              <a:rPr lang="en-US" dirty="0" smtClean="0"/>
              <a:t>Time series analysis</a:t>
            </a:r>
          </a:p>
          <a:p>
            <a:pPr lvl="1"/>
            <a:r>
              <a:rPr lang="en-US" dirty="0" smtClean="0"/>
              <a:t>Outlier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54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techniques/tools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Fayyad et al. (1996)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Clustering </a:t>
            </a:r>
          </a:p>
          <a:p>
            <a:pPr lvl="1"/>
            <a:r>
              <a:rPr lang="en-US" dirty="0" smtClean="0"/>
              <a:t>Summarization</a:t>
            </a:r>
          </a:p>
          <a:p>
            <a:pPr lvl="1"/>
            <a:r>
              <a:rPr lang="en-US" dirty="0" smtClean="0"/>
              <a:t>Dependency modeling</a:t>
            </a:r>
          </a:p>
          <a:p>
            <a:pPr lvl="1"/>
            <a:r>
              <a:rPr lang="en-US" dirty="0" smtClean="0"/>
              <a:t>Change and deviation detection</a:t>
            </a:r>
          </a:p>
          <a:p>
            <a:pPr lvl="1"/>
            <a:r>
              <a:rPr lang="en-US" dirty="0" smtClean="0"/>
              <a:t>Decision trees &amp; rules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Chen et al. (2015)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Association analysis</a:t>
            </a:r>
          </a:p>
          <a:p>
            <a:pPr lvl="1"/>
            <a:r>
              <a:rPr lang="en-US" dirty="0" smtClean="0"/>
              <a:t>Time series analysis</a:t>
            </a:r>
          </a:p>
          <a:p>
            <a:pPr lvl="1"/>
            <a:r>
              <a:rPr lang="en-US" dirty="0" smtClean="0"/>
              <a:t>Outlier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78100" y="2209800"/>
            <a:ext cx="203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222500" y="2616200"/>
            <a:ext cx="2387600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2200" y="2616200"/>
            <a:ext cx="2247900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467100" y="36195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67100" y="3327400"/>
            <a:ext cx="1143000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467100" y="2209800"/>
            <a:ext cx="114300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606800" y="3327400"/>
            <a:ext cx="1003300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06800" y="2971800"/>
            <a:ext cx="10033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2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Fayyad et al.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Understand domain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Create target data set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Clean &amp; preprocess data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Data reduction &amp; projection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Match #1 to data mining method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Exploratory analysis, model &amp; hypothesis selection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Data mining: actually searching for patterns of interest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Interpret mined patterns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Act on what you learned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61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41900"/>
          </a:xfrm>
        </p:spPr>
        <p:txBody>
          <a:bodyPr>
            <a:normAutofit/>
          </a:bodyPr>
          <a:lstStyle/>
          <a:p>
            <a:r>
              <a:rPr lang="en-US" dirty="0" smtClean="0"/>
              <a:t>Chen et al.: preparation, data mining, presentation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Integrate data sources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Extract target data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Preprocess data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Mine data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Visualize patterns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Derive knowledge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Biggest differences in processes?</a:t>
            </a:r>
          </a:p>
          <a:p>
            <a:pPr lvl="1"/>
            <a:r>
              <a:rPr lang="en-US" dirty="0" smtClean="0"/>
              <a:t>Fayyad et al. point out importance of context &amp; acting on findings</a:t>
            </a:r>
          </a:p>
          <a:p>
            <a:pPr lvl="1"/>
            <a:r>
              <a:rPr lang="en-US" dirty="0" smtClean="0"/>
              <a:t>Chen et al. expect visualization as part of process</a:t>
            </a:r>
          </a:p>
          <a:p>
            <a:endParaRPr lang="en-US" dirty="0"/>
          </a:p>
          <a:p>
            <a:r>
              <a:rPr lang="en-US" dirty="0" smtClean="0"/>
              <a:t>How well do these processes map to your project process?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1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areas, then &amp;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1990’s</a:t>
            </a:r>
          </a:p>
          <a:p>
            <a:pPr lvl="1"/>
            <a:r>
              <a:rPr lang="en-US" dirty="0" smtClean="0"/>
              <a:t>Marketing</a:t>
            </a:r>
          </a:p>
          <a:p>
            <a:pPr lvl="1"/>
            <a:r>
              <a:rPr lang="en-US" dirty="0" smtClean="0"/>
              <a:t>Investment markets</a:t>
            </a:r>
          </a:p>
          <a:p>
            <a:pPr lvl="1"/>
            <a:r>
              <a:rPr lang="en-US" dirty="0" smtClean="0"/>
              <a:t>Fraud detection</a:t>
            </a:r>
          </a:p>
          <a:p>
            <a:pPr lvl="1"/>
            <a:r>
              <a:rPr lang="en-US" dirty="0" smtClean="0"/>
              <a:t>Manufacturing</a:t>
            </a:r>
          </a:p>
          <a:p>
            <a:pPr lvl="1"/>
            <a:r>
              <a:rPr lang="en-US" dirty="0" smtClean="0"/>
              <a:t>Telecom</a:t>
            </a:r>
          </a:p>
          <a:p>
            <a:pPr lvl="1"/>
            <a:r>
              <a:rPr lang="en-US" dirty="0" smtClean="0"/>
              <a:t>Data cleaning</a:t>
            </a:r>
          </a:p>
          <a:p>
            <a:pPr lvl="1"/>
            <a:endParaRPr lang="en-US" dirty="0"/>
          </a:p>
          <a:p>
            <a:r>
              <a:rPr lang="en-US" dirty="0" smtClean="0"/>
              <a:t>Today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-Commerce</a:t>
            </a:r>
          </a:p>
          <a:p>
            <a:pPr lvl="1"/>
            <a:r>
              <a:rPr lang="en-US" dirty="0" smtClean="0"/>
              <a:t>Industry: retail, banking, telecom</a:t>
            </a:r>
          </a:p>
          <a:p>
            <a:pPr lvl="1"/>
            <a:r>
              <a:rPr lang="en-US" dirty="0" smtClean="0"/>
              <a:t>Health care</a:t>
            </a:r>
          </a:p>
          <a:p>
            <a:pPr lvl="1"/>
            <a:r>
              <a:rPr lang="en-US" dirty="0" smtClean="0"/>
              <a:t>City governance</a:t>
            </a:r>
          </a:p>
          <a:p>
            <a:pPr lvl="1"/>
            <a:r>
              <a:rPr lang="en-US" dirty="0" smtClean="0"/>
              <a:t>Examples from Canvas?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6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Custom 12">
      <a:dk1>
        <a:sysClr val="windowText" lastClr="000000"/>
      </a:dk1>
      <a:lt1>
        <a:sysClr val="window" lastClr="FFFFFF"/>
      </a:lt1>
      <a:dk2>
        <a:srgbClr val="B81821"/>
      </a:dk2>
      <a:lt2>
        <a:srgbClr val="040404"/>
      </a:lt2>
      <a:accent1>
        <a:srgbClr val="030303"/>
      </a:accent1>
      <a:accent2>
        <a:srgbClr val="EB2716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15380</TotalTime>
  <Words>1196</Words>
  <Application>Microsoft Macintosh PowerPoint</Application>
  <PresentationFormat>On-screen Show (4:3)</PresentationFormat>
  <Paragraphs>232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Theme</vt:lpstr>
      <vt:lpstr>INFM 600: Information Environments</vt:lpstr>
      <vt:lpstr>Today’s Episode</vt:lpstr>
      <vt:lpstr>Don’t forget!</vt:lpstr>
      <vt:lpstr>Knowledge Discovery in Databases</vt:lpstr>
      <vt:lpstr>Data mining techniques/tools</vt:lpstr>
      <vt:lpstr>Data mining techniques/tools</vt:lpstr>
      <vt:lpstr>KDD process</vt:lpstr>
      <vt:lpstr>Data mining process</vt:lpstr>
      <vt:lpstr>Application areas, then &amp; now</vt:lpstr>
      <vt:lpstr>Activity: DIY resources</vt:lpstr>
      <vt:lpstr>Break</vt:lpstr>
      <vt:lpstr>Death of Theory?</vt:lpstr>
      <vt:lpstr>Modern Data Mining</vt:lpstr>
      <vt:lpstr>Challenges in data mining</vt:lpstr>
      <vt:lpstr>Modern challenges</vt:lpstr>
      <vt:lpstr>Discussion: Data mining &amp; AI</vt:lpstr>
      <vt:lpstr>Discussion: Policy implications</vt:lpstr>
      <vt:lpstr>Activity: Mining project data?</vt:lpstr>
      <vt:lpstr>Wrap-up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Vitak</dc:creator>
  <cp:lastModifiedBy>Andrea Wiggins</cp:lastModifiedBy>
  <cp:revision>294</cp:revision>
  <cp:lastPrinted>2015-10-06T20:56:30Z</cp:lastPrinted>
  <dcterms:created xsi:type="dcterms:W3CDTF">2014-02-24T17:00:45Z</dcterms:created>
  <dcterms:modified xsi:type="dcterms:W3CDTF">2016-12-08T22:59:04Z</dcterms:modified>
</cp:coreProperties>
</file>