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1"/>
  </p:notesMasterIdLst>
  <p:sldIdLst>
    <p:sldId id="256" r:id="rId2"/>
    <p:sldId id="278" r:id="rId3"/>
    <p:sldId id="286" r:id="rId4"/>
    <p:sldId id="309" r:id="rId5"/>
    <p:sldId id="310" r:id="rId6"/>
    <p:sldId id="311" r:id="rId7"/>
    <p:sldId id="312" r:id="rId8"/>
    <p:sldId id="316" r:id="rId9"/>
    <p:sldId id="313" r:id="rId10"/>
    <p:sldId id="314" r:id="rId11"/>
    <p:sldId id="315" r:id="rId12"/>
    <p:sldId id="283" r:id="rId13"/>
    <p:sldId id="317" r:id="rId14"/>
    <p:sldId id="318" r:id="rId15"/>
    <p:sldId id="319" r:id="rId16"/>
    <p:sldId id="320" r:id="rId17"/>
    <p:sldId id="322" r:id="rId18"/>
    <p:sldId id="321" r:id="rId19"/>
    <p:sldId id="308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FF66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21" autoAdjust="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E03C-F70F-074C-9F6A-23E40FEA84E3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48AD5-2DB6-4B4C-9CC8-DE3FB0D07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back – you’ve survived 20% of the class already! And a rough week with long readings, detailed discussion posts, and an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48AD5-2DB6-4B4C-9CC8-DE3FB0D075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48AD5-2DB6-4B4C-9CC8-DE3FB0D075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4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show of hands – did anyone find trace data for their assignments?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48AD5-2DB6-4B4C-9CC8-DE3FB0D0755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4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some Qs on board, switch to Excel for live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48AD5-2DB6-4B4C-9CC8-DE3FB0D0755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BBBF-6EBD-2942-B71B-25D09104AD18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AB7-F5DF-FA48-881E-F84A30A8BE42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F445-E5C7-9641-B745-017286161673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633-EACC-414E-8B50-D29E2CBAE938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16FC-0DB6-574A-8C9B-8D7590202F02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39E2-35D4-7741-8610-62A8206E50D3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48A-EDD6-3E44-8898-A60A7B3A0314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378A-3D88-8148-B890-8CF04B3494BD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1787-5E7B-9549-843A-339FFEA1D0C2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CD6-F201-E343-9437-AB646CADADED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F94F-53D6-EE41-BC80-C8E6CD2F6626}" type="datetime1">
              <a:rPr lang="en-US" smtClean="0"/>
              <a:t>9/14/16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889CD3-675A-4B43-8241-FFE4AE198635}" type="datetime1">
              <a:rPr lang="en-US" smtClean="0"/>
              <a:t>9/14/16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ia.gov/electricity/sales_revenue_price/xls/table5_a.x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4197"/>
            <a:ext cx="7744581" cy="1596118"/>
          </a:xfrm>
        </p:spPr>
        <p:txBody>
          <a:bodyPr/>
          <a:lstStyle/>
          <a:p>
            <a:r>
              <a:rPr lang="en-US" sz="3800" dirty="0" smtClean="0"/>
              <a:t>INFM 600: Information Environments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705048"/>
            <a:ext cx="7744582" cy="166914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Week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3: Turning Data into Information</a:t>
            </a: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Andrea Wiggins |  September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14,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school_logo_ho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" y="-63500"/>
            <a:ext cx="4568976" cy="228448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09989" y="4414761"/>
            <a:ext cx="7744582" cy="0"/>
          </a:xfrm>
          <a:prstGeom prst="line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Restructure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4588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Count off &amp; pair up</a:t>
            </a:r>
          </a:p>
          <a:p>
            <a:r>
              <a:rPr lang="en-US" dirty="0" smtClean="0"/>
              <a:t>Review questions from your Info Seeking assignments </a:t>
            </a:r>
          </a:p>
          <a:p>
            <a:pPr lvl="1"/>
            <a:r>
              <a:rPr lang="en-US" dirty="0" smtClean="0"/>
              <a:t>Not one that was posted on Canvas!</a:t>
            </a:r>
          </a:p>
          <a:p>
            <a:r>
              <a:rPr lang="en-US" dirty="0" smtClean="0"/>
              <a:t>Pick one &amp; reformat like Davis: </a:t>
            </a:r>
          </a:p>
          <a:p>
            <a:pPr lvl="1"/>
            <a:r>
              <a:rPr lang="en-US" dirty="0" smtClean="0"/>
              <a:t>“Is what seems to be</a:t>
            </a:r>
            <a:r>
              <a:rPr lang="is-IS" dirty="0" smtClean="0"/>
              <a:t>…&lt;assumption&gt;...in reality...&lt;not-assumption&gt;?”</a:t>
            </a:r>
          </a:p>
          <a:p>
            <a:pPr lvl="1"/>
            <a:r>
              <a:rPr lang="is-IS" i="1" dirty="0" smtClean="0"/>
              <a:t>Example</a:t>
            </a:r>
            <a:r>
              <a:rPr lang="is-IS" dirty="0" smtClean="0"/>
              <a:t>: </a:t>
            </a:r>
            <a:br>
              <a:rPr lang="is-IS" dirty="0" smtClean="0"/>
            </a:br>
            <a:r>
              <a:rPr lang="is-IS" dirty="0" smtClean="0"/>
              <a:t>Is what seems to be a single information behavior, editing Wikipedia, in reality composed of multiple behaviors?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95" y="4495800"/>
            <a:ext cx="8788400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00050" indent="-400050">
              <a:buAutoNum type="romanLcPeriod"/>
            </a:pPr>
            <a:r>
              <a:rPr lang="en-US" sz="2000" dirty="0" smtClean="0"/>
              <a:t>Organization (structure)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Composition (one-many)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Abstraction (universality)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Generalization (localness)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Stabilization (change)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Function (effectiveness)</a:t>
            </a:r>
          </a:p>
          <a:p>
            <a:pPr marL="400050" indent="-400050">
              <a:buAutoNum type="romanLcPeriod"/>
            </a:pPr>
            <a:endParaRPr lang="en-US" sz="2000" dirty="0" smtClean="0"/>
          </a:p>
          <a:p>
            <a:pPr marL="400050" indent="-400050">
              <a:buAutoNum type="romanLcPeriod"/>
            </a:pPr>
            <a:r>
              <a:rPr lang="en-US" sz="2000" dirty="0" smtClean="0"/>
              <a:t>Evaluation (goodness)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Co-relation (interdependence)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Co-existence (compatibility)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Co-variation (relationship)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Opposition (similarity)</a:t>
            </a:r>
          </a:p>
          <a:p>
            <a:pPr marL="400050" indent="-400050">
              <a:buAutoNum type="romanLcPeriod"/>
            </a:pPr>
            <a:r>
              <a:rPr lang="en-US" sz="2000" dirty="0" smtClean="0"/>
              <a:t>Causation (influence, complexity)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829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Interestingness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questions did you find most interesting &amp; why?</a:t>
            </a:r>
          </a:p>
          <a:p>
            <a:endParaRPr lang="en-US" dirty="0"/>
          </a:p>
          <a:p>
            <a:r>
              <a:rPr lang="en-US" dirty="0" smtClean="0"/>
              <a:t>What did the questions you formed require you to assume about your audience’s knowledge?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9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 minutes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8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Mega-Activity: Developing 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Data set </a:t>
            </a:r>
            <a:r>
              <a:rPr lang="en-US" dirty="0" smtClean="0"/>
              <a:t>description:</a:t>
            </a:r>
          </a:p>
          <a:p>
            <a:pPr lvl="1"/>
            <a:r>
              <a:rPr lang="en-US" i="1" dirty="0" smtClean="0"/>
              <a:t>Rows</a:t>
            </a:r>
            <a:r>
              <a:rPr lang="en-US" dirty="0" smtClean="0"/>
              <a:t>: US states, grouped (&amp; averaged) by region</a:t>
            </a:r>
          </a:p>
          <a:p>
            <a:pPr lvl="1"/>
            <a:r>
              <a:rPr lang="en-US" i="1" dirty="0" smtClean="0"/>
              <a:t>Columns</a:t>
            </a:r>
            <a:r>
              <a:rPr lang="en-US" dirty="0" smtClean="0"/>
              <a:t>: state, # customers, </a:t>
            </a:r>
            <a:r>
              <a:rPr lang="en-US" dirty="0" err="1" smtClean="0"/>
              <a:t>avg</a:t>
            </a:r>
            <a:r>
              <a:rPr lang="en-US" dirty="0" smtClean="0"/>
              <a:t> monthly consumption (kWh), </a:t>
            </a:r>
            <a:r>
              <a:rPr lang="en-US" dirty="0" err="1" smtClean="0"/>
              <a:t>avg</a:t>
            </a:r>
            <a:r>
              <a:rPr lang="en-US" dirty="0" smtClean="0"/>
              <a:t> price (¢/kWh), </a:t>
            </a:r>
            <a:r>
              <a:rPr lang="en-US" dirty="0" err="1" smtClean="0"/>
              <a:t>avg</a:t>
            </a:r>
            <a:r>
              <a:rPr lang="en-US" dirty="0" smtClean="0"/>
              <a:t> monthly bill ($ &amp; ¢)</a:t>
            </a:r>
          </a:p>
          <a:p>
            <a:endParaRPr lang="en-US" dirty="0"/>
          </a:p>
          <a:p>
            <a:r>
              <a:rPr lang="en-US" dirty="0" smtClean="0"/>
              <a:t>What “types” of data are each of the columns? </a:t>
            </a:r>
            <a:r>
              <a:rPr lang="en-US" i="1" dirty="0" smtClean="0"/>
              <a:t>(NOIR)</a:t>
            </a:r>
          </a:p>
          <a:p>
            <a:r>
              <a:rPr lang="en-US" dirty="0" smtClean="0"/>
              <a:t>What questions can we answer with these data?</a:t>
            </a:r>
          </a:p>
          <a:p>
            <a:endParaRPr lang="en-US" dirty="0"/>
          </a:p>
          <a:p>
            <a:r>
              <a:rPr lang="en-US" dirty="0" smtClean="0"/>
              <a:t>What patterns would we expect to see?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0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Causal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Think-pair-share</a:t>
            </a:r>
          </a:p>
          <a:p>
            <a:pPr lvl="1"/>
            <a:r>
              <a:rPr lang="en-US" dirty="0" smtClean="0"/>
              <a:t>2 minutes of </a:t>
            </a:r>
            <a:r>
              <a:rPr lang="en-US" b="1" i="1" dirty="0" smtClean="0"/>
              <a:t>SILENT</a:t>
            </a:r>
            <a:r>
              <a:rPr lang="en-US" dirty="0" smtClean="0"/>
              <a:t> thinking &amp; jotting down your own ideas</a:t>
            </a:r>
          </a:p>
          <a:p>
            <a:pPr lvl="1"/>
            <a:r>
              <a:rPr lang="en-US" dirty="0" smtClean="0"/>
              <a:t>8 minutes to share ideas w/ partner</a:t>
            </a:r>
          </a:p>
          <a:p>
            <a:pPr lvl="1"/>
            <a:r>
              <a:rPr lang="en-US" dirty="0" smtClean="0"/>
              <a:t>10 minutes for round-robin report-out (share 1 idea @ a time)</a:t>
            </a:r>
          </a:p>
          <a:p>
            <a:pPr lvl="1"/>
            <a:endParaRPr lang="en-US" dirty="0"/>
          </a:p>
          <a:p>
            <a:r>
              <a:rPr lang="en-US" dirty="0" smtClean="0"/>
              <a:t>What are some other variables that might influence energy consumption besides costs? </a:t>
            </a:r>
          </a:p>
          <a:p>
            <a:r>
              <a:rPr lang="en-US" dirty="0" smtClean="0"/>
              <a:t>What data would you need to test that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2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6" y="4711276"/>
            <a:ext cx="2656327" cy="1875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impact energy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patterns</a:t>
            </a:r>
          </a:p>
          <a:p>
            <a:r>
              <a:rPr lang="en-US" dirty="0" smtClean="0"/>
              <a:t>Gas usage</a:t>
            </a:r>
          </a:p>
          <a:p>
            <a:r>
              <a:rPr lang="en-US" dirty="0" smtClean="0"/>
              <a:t>Daylight hours</a:t>
            </a:r>
          </a:p>
          <a:p>
            <a:r>
              <a:rPr lang="en-US" dirty="0" smtClean="0"/>
              <a:t>Average home size</a:t>
            </a:r>
          </a:p>
          <a:p>
            <a:r>
              <a:rPr lang="en-US" dirty="0" smtClean="0"/>
              <a:t>Average income</a:t>
            </a:r>
          </a:p>
          <a:p>
            <a:r>
              <a:rPr lang="en-US" dirty="0" smtClean="0"/>
              <a:t>Infrastructure</a:t>
            </a:r>
          </a:p>
          <a:p>
            <a:r>
              <a:rPr lang="en-US" b="1" dirty="0" smtClean="0"/>
              <a:t>Geography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134" y="1600200"/>
            <a:ext cx="4493846" cy="292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4400" y="4521200"/>
            <a:ext cx="5001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CC-BY-SA: https://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commons.wikimedia.org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/wiki/File:800x520_USA_MAP_TOPO.png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3" y="4521200"/>
            <a:ext cx="2785533" cy="1653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67" y="6063047"/>
            <a:ext cx="302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7F7F7F"/>
                </a:solidFill>
              </a:rPr>
              <a:t>Source</a:t>
            </a:r>
            <a:r>
              <a:rPr lang="en-US" sz="1000" dirty="0">
                <a:solidFill>
                  <a:srgbClr val="7F7F7F"/>
                </a:solidFill>
              </a:rPr>
              <a:t>: U.S. Energy Information </a:t>
            </a:r>
            <a:r>
              <a:rPr lang="en-US" sz="1000" dirty="0" smtClean="0">
                <a:solidFill>
                  <a:srgbClr val="7F7F7F"/>
                </a:solidFill>
              </a:rPr>
              <a:t>Administration</a:t>
            </a:r>
            <a:endParaRPr lang="en-US" sz="1000" dirty="0">
              <a:solidFill>
                <a:srgbClr val="7F7F7F"/>
              </a:solidFill>
            </a:endParaRPr>
          </a:p>
          <a:p>
            <a:r>
              <a:rPr lang="en-US" sz="1000" dirty="0">
                <a:solidFill>
                  <a:srgbClr val="7F7F7F"/>
                </a:solidFill>
              </a:rPr>
              <a:t>Note: The gray area in Northern Maine is an area of the continental United States that is not connected to the wider U.S. grid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529" y="4782810"/>
            <a:ext cx="2418006" cy="18038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9867" y="6578177"/>
            <a:ext cx="4292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</a:rPr>
              <a:t>http://</a:t>
            </a:r>
            <a:r>
              <a:rPr lang="en-US" sz="1100" dirty="0" err="1">
                <a:solidFill>
                  <a:srgbClr val="7F7F7F"/>
                </a:solidFill>
              </a:rPr>
              <a:t>northshorejournal.org</a:t>
            </a:r>
            <a:r>
              <a:rPr lang="en-US" sz="1100" dirty="0">
                <a:solidFill>
                  <a:srgbClr val="7F7F7F"/>
                </a:solidFill>
              </a:rPr>
              <a:t>/solving-the-solar-energy-storage-problem</a:t>
            </a:r>
          </a:p>
        </p:txBody>
      </p:sp>
    </p:spTree>
    <p:extLst>
      <p:ext uri="{BB962C8B-B14F-4D97-AF65-F5344CB8AC3E}">
        <p14:creationId xmlns:p14="http://schemas.microsoft.com/office/powerpoint/2010/main" val="333663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What about</a:t>
            </a:r>
            <a:r>
              <a:rPr lang="is-IS" dirty="0" smtClean="0"/>
              <a:t>…India?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huge</a:t>
            </a:r>
          </a:p>
          <a:p>
            <a:r>
              <a:rPr lang="en-US" dirty="0" smtClean="0"/>
              <a:t>Also has states</a:t>
            </a:r>
          </a:p>
          <a:p>
            <a:r>
              <a:rPr lang="en-US" dirty="0" smtClean="0"/>
              <a:t>Also geographically diverse</a:t>
            </a:r>
          </a:p>
          <a:p>
            <a:r>
              <a:rPr lang="en-US" dirty="0" smtClean="0"/>
              <a:t>Also has lots of data online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endParaRPr lang="is-IS" dirty="0" smtClean="0"/>
          </a:p>
          <a:p>
            <a:pPr marL="114300" indent="0">
              <a:buNone/>
            </a:pPr>
            <a:r>
              <a:rPr lang="is-IS" dirty="0" smtClean="0"/>
              <a:t>Count off to 6 (groups of 3-4 people)</a:t>
            </a:r>
          </a:p>
          <a:p>
            <a:pPr marL="114300" indent="0">
              <a:buNone/>
            </a:pPr>
            <a:endParaRPr lang="is-IS" dirty="0" smtClean="0"/>
          </a:p>
          <a:p>
            <a:r>
              <a:rPr lang="is-IS" dirty="0" smtClean="0"/>
              <a:t>Review source data</a:t>
            </a:r>
          </a:p>
          <a:p>
            <a:r>
              <a:rPr lang="is-IS" dirty="0" smtClean="0"/>
              <a:t>Describe steps to create comparison data set</a:t>
            </a:r>
          </a:p>
          <a:p>
            <a:r>
              <a:rPr lang="is-IS" dirty="0" smtClean="0"/>
              <a:t>Identify where data doesn’t quite line up with original</a:t>
            </a:r>
          </a:p>
          <a:p>
            <a:pPr lvl="1"/>
            <a:r>
              <a:rPr lang="is-IS" dirty="0" smtClean="0"/>
              <a:t>Do you need a different source?</a:t>
            </a:r>
          </a:p>
          <a:p>
            <a:pPr lvl="1"/>
            <a:r>
              <a:rPr lang="is-IS" dirty="0" smtClean="0"/>
              <a:t>Can you create a reasonably close substitute using other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Screen Shot 2016-09-14 at 12.01.12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417638"/>
            <a:ext cx="1885950" cy="20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4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ter.ps</a:t>
            </a:r>
            <a:r>
              <a:rPr lang="en-US" dirty="0" smtClean="0"/>
              <a:t>/IndiaData1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ter.ps</a:t>
            </a:r>
            <a:r>
              <a:rPr lang="en-US" dirty="0" smtClean="0"/>
              <a:t>/IndiaData2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ter.ps</a:t>
            </a:r>
            <a:r>
              <a:rPr lang="en-US" dirty="0" smtClean="0"/>
              <a:t>/IndiaData3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ter.ps</a:t>
            </a:r>
            <a:r>
              <a:rPr lang="en-US" dirty="0" smtClean="0"/>
              <a:t>/IndiaData4</a:t>
            </a:r>
          </a:p>
          <a:p>
            <a:endParaRPr lang="en-US" dirty="0"/>
          </a:p>
          <a:p>
            <a:r>
              <a:rPr lang="en-US" i="1" dirty="0" smtClean="0"/>
              <a:t>Original workbook</a:t>
            </a:r>
            <a:r>
              <a:rPr lang="en-US" dirty="0" smtClean="0"/>
              <a:t>: http://</a:t>
            </a:r>
            <a:r>
              <a:rPr lang="en-US" dirty="0" err="1" smtClean="0"/>
              <a:t>ter.ps</a:t>
            </a:r>
            <a:r>
              <a:rPr lang="en-US" dirty="0" smtClean="0"/>
              <a:t>/</a:t>
            </a:r>
            <a:r>
              <a:rPr lang="en-US" dirty="0" err="1" smtClean="0"/>
              <a:t>USdata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8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Discuss: Causal factors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(additional) factors might impact energy use in India?</a:t>
            </a:r>
          </a:p>
          <a:p>
            <a:pPr lvl="1"/>
            <a:r>
              <a:rPr lang="en-US" dirty="0" smtClean="0"/>
              <a:t>Why might it be different in the US (or China)?</a:t>
            </a:r>
          </a:p>
          <a:p>
            <a:pPr lvl="1"/>
            <a:r>
              <a:rPr lang="en-US" dirty="0" smtClean="0"/>
              <a:t>What data would you need to verify that?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did national context impact our hypotheses about household energy use?</a:t>
            </a:r>
          </a:p>
          <a:p>
            <a:endParaRPr lang="en-US" dirty="0"/>
          </a:p>
          <a:p>
            <a:r>
              <a:rPr lang="en-US" dirty="0" smtClean="0"/>
              <a:t>For secondary (reused) data, how can we try to establish context for better questions &amp; interpretations?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1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871326" cy="49636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Next week:</a:t>
            </a:r>
          </a:p>
          <a:p>
            <a:pPr lvl="1"/>
            <a:r>
              <a:rPr lang="en-US" sz="2400" dirty="0" smtClean="0"/>
              <a:t>Some of you will be asked to give 1-minute “pitch” on a data set; we’ll let you know as soon as we figure it out</a:t>
            </a:r>
          </a:p>
          <a:p>
            <a:pPr lvl="1"/>
            <a:r>
              <a:rPr lang="en-US" sz="2400" dirty="0" smtClean="0"/>
              <a:t>Your team will prioritize data sets in class</a:t>
            </a:r>
            <a:endParaRPr lang="en-US" sz="2400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sz="2800" dirty="0" err="1" smtClean="0"/>
              <a:t>Administrivia</a:t>
            </a:r>
            <a:endParaRPr lang="en-US" sz="2800" dirty="0"/>
          </a:p>
          <a:p>
            <a:pPr lvl="1"/>
            <a:r>
              <a:rPr lang="en-US" sz="2400" dirty="0" smtClean="0"/>
              <a:t>Deadline for notice of planned absences: </a:t>
            </a:r>
            <a:r>
              <a:rPr lang="en-US" sz="2400" i="1" dirty="0" smtClean="0"/>
              <a:t>today</a:t>
            </a:r>
            <a:r>
              <a:rPr lang="en-US" sz="2400" dirty="0" smtClean="0"/>
              <a:t>!</a:t>
            </a:r>
            <a:endParaRPr lang="en-US" sz="2400" dirty="0" smtClean="0"/>
          </a:p>
          <a:p>
            <a:pPr lvl="1"/>
            <a:r>
              <a:rPr lang="en-US" sz="2400" dirty="0" smtClean="0"/>
              <a:t>Assignments returned in class &amp; grades on Canvas</a:t>
            </a:r>
            <a:endParaRPr lang="en-US" sz="2400" dirty="0" smtClean="0"/>
          </a:p>
          <a:p>
            <a:pPr lvl="1"/>
            <a:r>
              <a:rPr lang="en-US" sz="2400" dirty="0" smtClean="0"/>
              <a:t>Don’t forget discussion posts: not every week will have topics available! </a:t>
            </a:r>
            <a:br>
              <a:rPr lang="en-US" sz="2400" dirty="0" smtClean="0"/>
            </a:br>
            <a:r>
              <a:rPr lang="en-US" dirty="0" smtClean="0"/>
              <a:t>(and questions no one answers are likely to come up in class</a:t>
            </a:r>
            <a:r>
              <a:rPr lang="is-IS" dirty="0" smtClean="0"/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Icebreaker: </a:t>
            </a:r>
            <a:r>
              <a:rPr lang="en-US" sz="4000" dirty="0" smtClean="0"/>
              <a:t>1 Data Set You Found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Screen Shot 2016-09-14 at 1.28.38 PM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5" y="0"/>
            <a:ext cx="7804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2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Episode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Icebreaker ✔️</a:t>
            </a:r>
          </a:p>
          <a:p>
            <a:r>
              <a:rPr lang="en-US" dirty="0"/>
              <a:t>Overview </a:t>
            </a:r>
            <a:r>
              <a:rPr lang="en-US" dirty="0" smtClean="0"/>
              <a:t>✔️</a:t>
            </a:r>
          </a:p>
          <a:p>
            <a:pPr lvl="1"/>
            <a:r>
              <a:rPr lang="en-US" dirty="0" smtClean="0"/>
              <a:t>FYI: working out kinks on Canvas</a:t>
            </a:r>
          </a:p>
          <a:p>
            <a:pPr lvl="1"/>
            <a:r>
              <a:rPr lang="en-US" dirty="0" smtClean="0"/>
              <a:t>No spoilers for Thursday class!</a:t>
            </a:r>
            <a:endParaRPr lang="en-US" dirty="0" smtClean="0"/>
          </a:p>
          <a:p>
            <a:r>
              <a:rPr lang="en-US" dirty="0" smtClean="0"/>
              <a:t>Info Seeking post-mortem</a:t>
            </a:r>
            <a:endParaRPr lang="en-US" dirty="0" smtClean="0"/>
          </a:p>
          <a:p>
            <a:r>
              <a:rPr lang="en-US" dirty="0" smtClean="0"/>
              <a:t>Context of data production &amp; validity issues</a:t>
            </a:r>
          </a:p>
          <a:p>
            <a:r>
              <a:rPr lang="en-US" dirty="0" smtClean="0"/>
              <a:t>From i</a:t>
            </a:r>
            <a:r>
              <a:rPr lang="en-US" dirty="0" smtClean="0"/>
              <a:t>nteresting propositions to interesting questions</a:t>
            </a:r>
          </a:p>
          <a:p>
            <a:r>
              <a:rPr lang="en-US" dirty="0" smtClean="0"/>
              <a:t>Activity: Restructuring questions</a:t>
            </a:r>
            <a:endParaRPr lang="en-US" dirty="0" smtClean="0"/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Activity: Developing research questions that fit the data</a:t>
            </a:r>
          </a:p>
          <a:p>
            <a:pPr lvl="1"/>
            <a:r>
              <a:rPr lang="en-US" dirty="0" smtClean="0"/>
              <a:t>With a bunch of sub-parts!</a:t>
            </a:r>
          </a:p>
          <a:p>
            <a:r>
              <a:rPr lang="en-US" dirty="0" smtClean="0"/>
              <a:t>Wrap-up notes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Seeking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find challenging or surprising about this task?</a:t>
            </a:r>
          </a:p>
          <a:p>
            <a:endParaRPr lang="en-US" dirty="0" smtClean="0"/>
          </a:p>
          <a:p>
            <a:r>
              <a:rPr lang="en-US" dirty="0" smtClean="0"/>
              <a:t>What strategies did you use to find data?</a:t>
            </a:r>
          </a:p>
          <a:p>
            <a:endParaRPr lang="en-US" dirty="0" smtClean="0"/>
          </a:p>
          <a:p>
            <a:r>
              <a:rPr lang="en-US" dirty="0" smtClean="0"/>
              <a:t>What criteria did you use for selecting data sets?</a:t>
            </a:r>
          </a:p>
          <a:p>
            <a:endParaRPr lang="en-US" dirty="0" smtClean="0"/>
          </a:p>
          <a:p>
            <a:r>
              <a:rPr lang="en-US" dirty="0" smtClean="0"/>
              <a:t>How did you evaluate licensing?</a:t>
            </a:r>
          </a:p>
          <a:p>
            <a:endParaRPr lang="en-US" dirty="0" smtClean="0"/>
          </a:p>
          <a:p>
            <a:r>
              <a:rPr lang="en-US" dirty="0" smtClean="0"/>
              <a:t>What was the main take-away for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data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Evans &amp; </a:t>
            </a:r>
            <a:r>
              <a:rPr lang="en-US" dirty="0" err="1" smtClean="0"/>
              <a:t>Schmalensee</a:t>
            </a:r>
            <a:r>
              <a:rPr lang="en-US" dirty="0" smtClean="0"/>
              <a:t> (paraphrased): </a:t>
            </a:r>
          </a:p>
          <a:p>
            <a:pPr lvl="1"/>
            <a:r>
              <a:rPr lang="en-US" dirty="0" smtClean="0"/>
              <a:t>“US Census data have problems. We’re upset because it made extra work for us. Census Bureau needs to do a better job on data documentation, speed of production, and public accountability.”</a:t>
            </a:r>
          </a:p>
          <a:p>
            <a:r>
              <a:rPr lang="en-US" dirty="0" smtClean="0"/>
              <a:t>Yes, and</a:t>
            </a:r>
            <a:r>
              <a:rPr lang="is-IS" dirty="0" smtClean="0"/>
              <a:t>…</a:t>
            </a:r>
            <a:r>
              <a:rPr lang="is-IS" i="1" dirty="0" smtClean="0"/>
              <a:t> (check the Canvas discussion!)</a:t>
            </a:r>
          </a:p>
          <a:p>
            <a:pPr lvl="1"/>
            <a:r>
              <a:rPr lang="en-US" dirty="0" smtClean="0"/>
              <a:t>Census Bureau staff have more duties than public knows about</a:t>
            </a:r>
          </a:p>
          <a:p>
            <a:pPr lvl="1"/>
            <a:r>
              <a:rPr lang="en-US" dirty="0" smtClean="0"/>
              <a:t>Funds &amp; people limited: any data managers on payroll?</a:t>
            </a:r>
          </a:p>
          <a:p>
            <a:pPr lvl="1"/>
            <a:r>
              <a:rPr lang="en-US" dirty="0" smtClean="0"/>
              <a:t>Data cleaning &amp; processing are complex</a:t>
            </a:r>
          </a:p>
          <a:p>
            <a:pPr lvl="1"/>
            <a:r>
              <a:rPr lang="en-US" dirty="0" smtClean="0"/>
              <a:t>Rising expectations in age of big data</a:t>
            </a:r>
          </a:p>
          <a:p>
            <a:pPr lvl="1"/>
            <a:r>
              <a:rPr lang="en-US" dirty="0" smtClean="0"/>
              <a:t>Bureaucracy!</a:t>
            </a:r>
          </a:p>
          <a:p>
            <a:r>
              <a:rPr lang="en-US" dirty="0" smtClean="0"/>
              <a:t>What would you prioritize investing in to make Census data more usable &amp; useful?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1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&amp;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848600" cy="5071533"/>
          </a:xfrm>
        </p:spPr>
        <p:txBody>
          <a:bodyPr>
            <a:normAutofit/>
          </a:bodyPr>
          <a:lstStyle/>
          <a:p>
            <a:r>
              <a:rPr lang="is-IS" dirty="0" smtClean="0"/>
              <a:t>What is (digital) trace data? (from Howison et al., 2011)</a:t>
            </a:r>
          </a:p>
          <a:p>
            <a:pPr lvl="1"/>
            <a:r>
              <a:rPr lang="is-IS" dirty="0" smtClean="0"/>
              <a:t>“Records of activity (trace data) undertaken through an online information system (thus, digital). A trace is...evidence that something occurred in the past.”</a:t>
            </a:r>
          </a:p>
          <a:p>
            <a:pPr lvl="1"/>
            <a:r>
              <a:rPr lang="is-IS" dirty="0" smtClean="0"/>
              <a:t>“Found data” were created for some purpose </a:t>
            </a:r>
            <a:r>
              <a:rPr lang="is-IS" i="1" dirty="0" smtClean="0"/>
              <a:t>other than </a:t>
            </a:r>
            <a:r>
              <a:rPr lang="is-IS" dirty="0" smtClean="0"/>
              <a:t>yours: what does this mean for your analysis?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What types of validity were discussed?</a:t>
            </a:r>
          </a:p>
          <a:p>
            <a:pPr lvl="1"/>
            <a:r>
              <a:rPr lang="en-US" b="1" dirty="0" smtClean="0"/>
              <a:t>C</a:t>
            </a:r>
            <a:r>
              <a:rPr lang="is-IS" b="1" dirty="0" smtClean="0"/>
              <a:t>onstruct</a:t>
            </a:r>
            <a:r>
              <a:rPr lang="is-IS" dirty="0" smtClean="0"/>
              <a:t>, </a:t>
            </a:r>
            <a:r>
              <a:rPr lang="is-IS" b="1" dirty="0" smtClean="0"/>
              <a:t>statistical conclusion</a:t>
            </a:r>
            <a:r>
              <a:rPr lang="is-IS" dirty="0" smtClean="0"/>
              <a:t>, internal, external, </a:t>
            </a:r>
            <a:r>
              <a:rPr lang="is-IS" b="1" dirty="0" smtClean="0"/>
              <a:t>face</a:t>
            </a:r>
            <a:r>
              <a:rPr lang="is-IS" dirty="0" smtClean="0"/>
              <a:t>, congruent &amp; discriminant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Chain of reasoning: coherency!</a:t>
            </a:r>
          </a:p>
          <a:p>
            <a:pPr lvl="1"/>
            <a:r>
              <a:rPr lang="en-US" dirty="0" smtClean="0"/>
              <a:t>t</a:t>
            </a:r>
            <a:r>
              <a:rPr lang="is-IS" dirty="0" smtClean="0"/>
              <a:t>heory/question </a:t>
            </a:r>
            <a:r>
              <a:rPr lang="is-IS" dirty="0" smtClean="0">
                <a:sym typeface="Wingdings"/>
              </a:rPr>
              <a:t> concept/construct  operationalization/measure  analysis  result  interpretation</a:t>
            </a:r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5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validity issues: which ones to watch out for?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16333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System &amp; practice issues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Reliability of system-generated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Conceptualizing relationships (single/multiplex links)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Operationalizing relationships (link intensity/dichotomization)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Interpreting absence (defining non-links)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Temporal aggregation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Temporal mismatch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Black box software (tool effects)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Data completeness &amp; inference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Uncritical interpretation (importation of 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validity issues: which ones to watch out for?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5600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System &amp; practice issues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Reliability of system-generated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Conceptualizing relationships (single/multiplex links)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Operationalizing relationships (link intensity/dichotomization)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Interpreting absence (defining non-links)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Temporal aggregation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Temporal mismatch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Black box software (tool effects)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Data completeness &amp; inference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Uncritical interpretation (importation of 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077200" y="2404534"/>
            <a:ext cx="321732" cy="872066"/>
          </a:xfrm>
          <a:prstGeom prst="rightBrace">
            <a:avLst>
              <a:gd name="adj1" fmla="val 32333"/>
              <a:gd name="adj2" fmla="val 50000"/>
            </a:avLst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>
            <a:off x="5852582" y="3431122"/>
            <a:ext cx="732364" cy="728133"/>
          </a:xfrm>
          <a:prstGeom prst="bentArrow">
            <a:avLst>
              <a:gd name="adj1" fmla="val 4651"/>
              <a:gd name="adj2" fmla="val 25000"/>
              <a:gd name="adj3" fmla="val 18023"/>
              <a:gd name="adj4" fmla="val 43750"/>
            </a:avLst>
          </a:prstGeom>
          <a:solidFill>
            <a:schemeClr val="tx2"/>
          </a:solidFill>
          <a:ln>
            <a:solidFill>
              <a:srgbClr val="B8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6200000" flipV="1">
            <a:off x="5359400" y="3903135"/>
            <a:ext cx="732364" cy="1714499"/>
          </a:xfrm>
          <a:prstGeom prst="bentArrow">
            <a:avLst>
              <a:gd name="adj1" fmla="val 4651"/>
              <a:gd name="adj2" fmla="val 25000"/>
              <a:gd name="adj3" fmla="val 18023"/>
              <a:gd name="adj4" fmla="val 43750"/>
            </a:avLst>
          </a:prstGeom>
          <a:solidFill>
            <a:schemeClr val="tx2"/>
          </a:solidFill>
          <a:ln>
            <a:solidFill>
              <a:srgbClr val="B8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6206067" y="4157129"/>
            <a:ext cx="393699" cy="249771"/>
          </a:xfrm>
          <a:prstGeom prst="mathEqual">
            <a:avLst/>
          </a:prstGeom>
          <a:solidFill>
            <a:srgbClr val="B81821"/>
          </a:solidFill>
          <a:ln>
            <a:solidFill>
              <a:srgbClr val="B8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8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Are your questions interesting?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Propositions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smtClean="0"/>
              <a:t>Questions</a:t>
            </a:r>
          </a:p>
          <a:p>
            <a:endParaRPr lang="en-US" dirty="0" smtClean="0"/>
          </a:p>
          <a:p>
            <a:r>
              <a:rPr lang="en-US" dirty="0" smtClean="0"/>
              <a:t>Davis’s criteria for interestingness: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2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MD ischool">
  <a:themeElements>
    <a:clrScheme name="Custom 12">
      <a:dk1>
        <a:sysClr val="windowText" lastClr="000000"/>
      </a:dk1>
      <a:lt1>
        <a:sysClr val="window" lastClr="FFFFFF"/>
      </a:lt1>
      <a:dk2>
        <a:srgbClr val="B81821"/>
      </a:dk2>
      <a:lt2>
        <a:srgbClr val="040404"/>
      </a:lt2>
      <a:accent1>
        <a:srgbClr val="030303"/>
      </a:accent1>
      <a:accent2>
        <a:srgbClr val="EB2716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UMD ischool.thmx</Template>
  <TotalTime>10486</TotalTime>
  <Words>1241</Words>
  <Application>Microsoft Macintosh PowerPoint</Application>
  <PresentationFormat>On-screen Show (4:3)</PresentationFormat>
  <Paragraphs>196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UMD ischool</vt:lpstr>
      <vt:lpstr>INFM 600: Information Environments</vt:lpstr>
      <vt:lpstr>Icebreaker: 1 Data Set You Found</vt:lpstr>
      <vt:lpstr>Today’s Episode</vt:lpstr>
      <vt:lpstr>Info Seeking Assignment</vt:lpstr>
      <vt:lpstr>Context of data production</vt:lpstr>
      <vt:lpstr>Context &amp; validity</vt:lpstr>
      <vt:lpstr>10 validity issues: which ones to watch out for?</vt:lpstr>
      <vt:lpstr>10 validity issues: which ones to watch out for?</vt:lpstr>
      <vt:lpstr>Are your questions interesting?</vt:lpstr>
      <vt:lpstr>Activity: Restructure questions</vt:lpstr>
      <vt:lpstr>Discussion: Interestingness</vt:lpstr>
      <vt:lpstr>Break</vt:lpstr>
      <vt:lpstr>Mega-Activity: Developing Qs</vt:lpstr>
      <vt:lpstr>Activity: Causal factors</vt:lpstr>
      <vt:lpstr>Things that impact energy use</vt:lpstr>
      <vt:lpstr>Activity: What about…India?</vt:lpstr>
      <vt:lpstr>Source Data</vt:lpstr>
      <vt:lpstr>Discuss: Causal factors in India</vt:lpstr>
      <vt:lpstr>Wrap-up notes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INFM-600: Information Environments</dc:title>
  <dc:creator>Jessica Vitak</dc:creator>
  <cp:lastModifiedBy>Andrea Wiggins</cp:lastModifiedBy>
  <cp:revision>355</cp:revision>
  <dcterms:created xsi:type="dcterms:W3CDTF">2012-09-02T20:09:34Z</dcterms:created>
  <dcterms:modified xsi:type="dcterms:W3CDTF">2016-09-15T00:50:07Z</dcterms:modified>
</cp:coreProperties>
</file>