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wmf" ContentType="image/x-wmf"/>
  <Override PartName="/ppt/media/image8.wmf" ContentType="image/x-wmf"/>
  <Override PartName="/ppt/media/image7.wmf" ContentType="image/x-wmf"/>
  <Override PartName="/ppt/media/image6.png" ContentType="image/png"/>
  <Override PartName="/ppt/media/image5.gif" ContentType="image/gif"/>
  <Override PartName="/ppt/media/image1.png" ContentType="image/png"/>
  <Override PartName="/ppt/media/image2.png" ContentType="image/png"/>
  <Override PartName="/ppt/media/image3.png" ContentType="image/png"/>
  <Override PartName="/ppt/media/image10.wmf" ContentType="image/x-wmf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B0E84DC-5C27-4FA3-B6BF-AE2410FFA78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are some of the requirements for specific types of software development documentation?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are some expectations around analysis documentation you might draw from this week’s readings?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are they different?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837E84A-697D-49C4-A597-3BE349D6BA4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1258920" y="1600200"/>
            <a:ext cx="6016320" cy="480024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1258920" y="1600200"/>
            <a:ext cx="6016320" cy="4800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1258920" y="1600200"/>
            <a:ext cx="6016320" cy="480024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1258920" y="1600200"/>
            <a:ext cx="6016320" cy="4800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6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6877CAC-ED43-4198-AA07-886B76AF4DDB}" type="datetime1">
              <a:rPr b="0" lang="en-US" sz="1200" spc="-1" strike="noStrike">
                <a:solidFill>
                  <a:srgbClr val="04040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03/31/2017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D8E2AEDF-08E1-4809-A829-BD64480B4C72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05840" indent="-228240">
              <a:lnSpc>
                <a:spcPct val="100000"/>
              </a:lnSpc>
              <a:buClr>
                <a:srgbClr val="e2751d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280160" indent="-228240">
              <a:lnSpc>
                <a:spcPct val="100000"/>
              </a:lnSpc>
              <a:buClr>
                <a:srgbClr val="ffb4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1554480" indent="-228240">
              <a:lnSpc>
                <a:spcPct val="100000"/>
              </a:lnSpc>
              <a:buClr>
                <a:srgbClr val="7eb606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2CDD8AA-8733-4FAF-B49E-7A6BF1C7F03D}" type="datetime1">
              <a:rPr b="0" lang="en-US" sz="1200" spc="-1" strike="noStrike">
                <a:solidFill>
                  <a:srgbClr val="04040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03/31/2017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2E14CD13-580A-49E6-B6DE-9F8F22321BD8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685800" y="2564280"/>
            <a:ext cx="7744320" cy="15958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8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INFM 600: Information Environments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685800" y="4705200"/>
            <a:ext cx="7744320" cy="1668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Week 8: Documenting Data Processing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Dr. Andrea Wiggins |  October 19 &amp; 20, 2016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Picture 4" descr=""/>
          <p:cNvPicPr/>
          <p:nvPr/>
        </p:nvPicPr>
        <p:blipFill>
          <a:blip r:embed="rId1"/>
          <a:stretch/>
        </p:blipFill>
        <p:spPr>
          <a:xfrm>
            <a:off x="547200" y="-63360"/>
            <a:ext cx="4568760" cy="2284200"/>
          </a:xfrm>
          <a:prstGeom prst="rect">
            <a:avLst/>
          </a:prstGeom>
          <a:ln>
            <a:noFill/>
          </a:ln>
        </p:spPr>
      </p:pic>
      <p:sp>
        <p:nvSpPr>
          <p:cNvPr id="90" name="Line 3"/>
          <p:cNvSpPr/>
          <p:nvPr/>
        </p:nvSpPr>
        <p:spPr>
          <a:xfrm flipH="1">
            <a:off x="709920" y="4414680"/>
            <a:ext cx="7744320" cy="360"/>
          </a:xfrm>
          <a:prstGeom prst="line">
            <a:avLst/>
          </a:prstGeom>
          <a:ln w="28440">
            <a:solidFill>
              <a:srgbClr val="8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" name="TextShape 4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77244FD1-45D9-4F43-889D-BC98ED0CCCB4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Analysis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264960" y="1600200"/>
            <a:ext cx="815004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Potential drawbacks of OnBase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Set-up costs are high, but department well prepared due to thorough documentation of key processes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Might lose friendly F2F contact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Stronger tech dependencies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Potential benefits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more hand-delivered routing folders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Faster transmission through approvals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Keeps originals safe, no extra work tracking documents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Electronic audit trails preferred over hard copy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Eliminate hard copies, improve access &amp; findability, maintain security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Alternative process reduces 19 steps to 10: could save up to 10 work weeks of PMA time!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4F9F8301-1B66-42CA-AEF9-AE31F510DF2B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35" dur="indefinite" restart="never" nodeType="tmRoot">
          <p:childTnLst>
            <p:seq>
              <p:cTn id="236" dur="indefinite" nodeType="mainSeq">
                <p:childTnLst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0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29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61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88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07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46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84" end="3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39" end="3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88" end="4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59" end="5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Activity: process analysis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Pair up with someone you didn’t work with last week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will develop a model for </a:t>
            </a: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registering for classes at UMD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Scope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overview for new students on general process of finding, reviewing, and registering for classes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Think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silently make your own list of steps you take when registering for classes (2 min)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Pair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compare notes &amp; develop a general, high-level model diagram using Powerpoint or on paper (18 min)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Share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we’ll compare details to create a consensus model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3D1F4B8C-92D8-44A8-8E88-86E0C3EDDAA4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65" dur="indefinite" restart="never" nodeType="tmRoot">
          <p:childTnLst>
            <p:seq>
              <p:cTn id="266" dur="indefinite" nodeType="mainSeq">
                <p:childTnLst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2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12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16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06" end="4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10" end="4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Break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 minutes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AB4A0B12-E78B-4D45-82DB-64AB7E2DD83E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89" dur="indefinite" restart="never" nodeType="tmRoot">
          <p:childTnLst>
            <p:seq>
              <p:cTn id="2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Software development documentation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Lethbridge et al (2003): how developers used documentation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Great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points from Canvas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Removed student highlights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E62FE676-5873-4726-94B1-B6A83DDE96C3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91" dur="indefinite" restart="never" nodeType="tmRoot">
          <p:childTnLst>
            <p:seq>
              <p:cTn id="292" nodeType="mainSeq">
                <p:childTnLst>
                  <p:par>
                    <p:cTn id="293" fill="freeze">
                      <p:stCondLst>
                        <p:cond delay="indefinite"/>
                      </p:stCondLst>
                      <p:childTnLst>
                        <p:par>
                          <p:cTn id="294" fill="freeze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freeze">
                      <p:stCondLst>
                        <p:cond delay="indefinite"/>
                      </p:stCondLst>
                      <p:childTnLst>
                        <p:par>
                          <p:cTn id="298" fill="freeze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9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freeze">
                      <p:stCondLst>
                        <p:cond delay="indefinite"/>
                      </p:stCondLst>
                      <p:childTnLst>
                        <p:par>
                          <p:cTn id="302" fill="freeze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84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Lethbridge et al: key points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Utility of process &amp; tech documentation depends on who is using it, for what purposes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Developers, managers, analysts, deciders, auditors,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Different methodologies and strategies will emphasize different documentation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Waterfall vs agile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Multiple levels of standardization of practices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Field-level: software engineering; data analytics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Context-specific: building a particular tool for a specific client; running analyses subject to legal/regulatory compliance auditing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60500E79-8558-4BE7-81C5-A5388FD68442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05" dur="indefinite" restart="never" nodeType="tmRoot">
          <p:childTnLst>
            <p:seq>
              <p:cTn id="306" dur="indefinite" nodeType="mainSeq">
                <p:childTnLst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86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44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22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42" end="2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90" end="3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40" end="4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Data processing documentation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57200" y="1600200"/>
            <a:ext cx="7619760" cy="4968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Moreau et al (2008) advocate much finer level of detail than typical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practical to accomplish manually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Automated documentation is newer functionality, still being refined as needs become more evident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Detailed provenance at the level required for replication often becomes programmatic (e.g., R scripts, cron jobs)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standards for data processing (NASA)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 0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Reconstructed, unprocessed instrument/payload data at full res with all artifacts removed (e.g., duplicates)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 1A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Time-referenced, annotated with ancillary info on calibration and georeferencing computed &amp; appended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 1B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Processed to sensor units (where applicable)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 2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Derived geophysical variables w/ same resolution &amp; location as Level 1 sources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 3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Variables mapped to uniform space-time grids (complete)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 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Model output/results of analyses from lower-level data (e.g., derived variables)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635332B9-D36E-47A8-910D-CAAD54CECE4D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35" dur="indefinite" restart="never" nodeType="tmRoot">
          <p:childTnLst>
            <p:seq>
              <p:cTn id="336" dur="indefinite" nodeType="mainSeq">
                <p:childTnLst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9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06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03" end="3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18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64" end="4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82" end="5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93" end="6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48" end="7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736" end="8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801" end="8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Moreau et al: key points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There are many use cases for fine-grained documentation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easily queried, supports better transparency &amp; auditability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Finance &amp; health industries, resource/waste management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Provenance includes both relationships and interactions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flows within and between services/components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Details can be logged at state-specific levels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detailed provenance should be captured automatically or generated by systems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Performance and storage 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Need shared data models for comparisons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myGrid (www.mygrid.org.uk)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35C7BB49-2E2D-4F70-B605-F8E0EC69E319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71" dur="indefinite" restart="never" nodeType="tmRoot">
          <p:childTnLst>
            <p:seq>
              <p:cTn id="372" dur="indefinite" nodeType="mainSeq">
                <p:childTnLst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56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19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75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31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81" end="3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29" end="4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11" end="4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42" end="4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82" end="5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Activity: Testudo how-to guide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First, let’s discuss standards!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Diagrams, illustrations?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Screenshots?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Numbered steps?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Other?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Working with a </a:t>
            </a: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different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person than earlier…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 creating a how-to guide for registering for classes with Testudo (just the Testudo parts)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a draft document! (Word/GDocs)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Suggestion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outline main steps based on prior activity, pick a step, &amp; start filling in detail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003FDCFF-D980-4B92-B5A4-7185B97A6A96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05" dur="indefinite" restart="never" nodeType="tmRoot">
          <p:childTnLst>
            <p:seq>
              <p:cTn id="406" dur="indefinite" nodeType="mainSeq">
                <p:childTnLst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2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7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7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86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94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40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36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73" end="3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Today’s Episode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Overview 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Quarry queries were due today; might need extra week to grade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Your feedback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 documentation: purposes &amp; example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Activity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 analysis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Break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Documentation for software development vs data processing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Activity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How-to guide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REMINDER: PBJ Documentation assignment due </a:t>
            </a: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next week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4D7D5E16-71A0-41B7-AADB-6BE786E384CE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Mid-semester feedback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Thanks!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Very helpful for improving class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you like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Activities – 25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In-class discussions &amp; interactions – 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Real-world scenarios &amp; tools – 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Topic variety &amp; structure – 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Online discussions – 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Stories –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–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Lectures &amp; readings –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Feedback on assignments –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you don’t like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Readings are long/dry – 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Topics/content are too basic – 6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Overlap with other courses –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Slides –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Scheduling/timing –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Online discussions aren’t discussions –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Continuity/relevance of topics isn’t clear –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Group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Team projects –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Sequencing of reading before content in class – 1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Being called on by name – 1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Dealing with assignment – 1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Citation details – 1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95991DB4-53ED-4470-B6C4-80FD0398D110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2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6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2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13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46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76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99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11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23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47" end="2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76" end="2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96" end="3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23" end="3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57" end="3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88" end="3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99" end="4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21" end="4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63" end="5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10" end="5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34" end="5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85" end="6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14" end="6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43" end="6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Mid-semester feedback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Suggestions for improvement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Power outlets – 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More open-ended discussion &amp; group activity time –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More specific topics &amp; examples –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to use GitHub (review) –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readings easier to find – 3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Snacks –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Pets –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 more hands-on stuff – 2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Try broader variety of tools –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Slow down! – 2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More detailed review of readings – 1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More tutorials early on –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Topics for Week 14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Real life applications &amp; experiences – 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More on R &amp; analysis – 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Applications in industry –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mining –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Advanced data viz –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security - 2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Predictive analytics –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Metadata –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 Db trends - 1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ADD8BCC8-CDE3-46A7-9C48-511B80D5AD33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8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6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99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35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66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01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12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21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51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84" end="3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00" end="3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38" end="3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68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87" end="4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28" end="4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53" end="4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82" end="4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98" end="5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20" end="5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38" end="5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63" end="5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76" end="5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Process documentation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7619760" cy="5123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Creating documentation is like building any other tool: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need to understand the requirements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Cleaning vs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Purpose-specific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Audience-specific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Formal methods for process analysis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Business Process Analysis, e.g. using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Business Process Model &amp; Notation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Formal methods for data provenance, aka data processing documentation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Workflow management systems (more on this in a few weeks)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 (&amp; query) logging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B7BDD44E-D0A8-4A0B-8B52-28711020591C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4" name="Picture 4" descr=""/>
          <p:cNvPicPr/>
          <p:nvPr/>
        </p:nvPicPr>
        <p:blipFill>
          <a:blip r:embed="rId1"/>
          <a:stretch/>
        </p:blipFill>
        <p:spPr>
          <a:xfrm>
            <a:off x="3419280" y="2282040"/>
            <a:ext cx="4865400" cy="2331360"/>
          </a:xfrm>
          <a:prstGeom prst="rect">
            <a:avLst/>
          </a:prstGeom>
          <a:ln>
            <a:noFill/>
          </a:ln>
        </p:spPr>
      </p:pic>
      <p:sp>
        <p:nvSpPr>
          <p:cNvPr id="105" name="CustomShape 4"/>
          <p:cNvSpPr/>
          <p:nvPr/>
        </p:nvSpPr>
        <p:spPr>
          <a:xfrm rot="16200000">
            <a:off x="5950440" y="2806920"/>
            <a:ext cx="50090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BPMN-AProcesswithNormalFlow.jpg derivative by Hazmat2, Public Domain, 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https://commons.wikimedia.org/w/index.php?curid=18126163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1" dur="indefinite" restart="never" nodeType="tmRoot">
          <p:childTnLst>
            <p:seq>
              <p:cTn id="132" dur="indefinite" nodeType="mainSeq">
                <p:childTnLst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97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18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35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54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90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64" end="3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34" end="3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92" end="4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Example: transition to document workflow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Syracuse University was evaluating an automated document workflow system to reduce paper &amp; improve efficiency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Focus on invoice approval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Similar to other approvals but less complex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Required over 50% of PMAs’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Subject to accounting standards rather than legal contracts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1DD1D13A-7285-4998-9A8B-453222A5485E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9" name="Picture 4" descr=""/>
          <p:cNvPicPr/>
          <p:nvPr/>
        </p:nvPicPr>
        <p:blipFill>
          <a:blip r:embed="rId1"/>
          <a:stretch/>
        </p:blipFill>
        <p:spPr>
          <a:xfrm>
            <a:off x="1285920" y="4121280"/>
            <a:ext cx="6400440" cy="212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9" dur="indefinite" restart="never" nodeType="tmRoot">
          <p:childTnLst>
            <p:seq>
              <p:cTn id="170" dur="indefinite" nodeType="mainSeq">
                <p:childTnLst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10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36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80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12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Interview questions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much time per week is spent on invoice processing (versus other tasks)?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Who decides whether an invoice will be paid?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are the most common problems that hold up invoice processing?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030303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Review process model: I have put this diagram of invoice processing together from job shadowing in the department, but I would like your help to make sure I have it right.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you have a look at it and let me know…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there anything here that’s not in the right order?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there anything missing?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we identify who does each task?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do they need to do it?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40080" indent="-228240">
              <a:lnSpc>
                <a:spcPct val="100000"/>
              </a:lnSpc>
              <a:buClr>
                <a:srgbClr val="eb271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Does anyone else help them?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74005278-A440-4E0D-8189-8F5C2BE92D8C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91" dur="indefinite" restart="never" nodeType="tmRoot">
          <p:childTnLst>
            <p:seq>
              <p:cTn id="192" dur="indefinite" nodeType="mainSeq">
                <p:childTnLst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6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21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88" end="4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04" end="4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58" end="4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87" end="5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24" end="5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52" end="5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Verified detailed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D7A781B2-84CC-436F-97C4-AED4309FE31C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5" name="Picture 4" descr=""/>
          <p:cNvPicPr/>
          <p:nvPr/>
        </p:nvPicPr>
        <p:blipFill>
          <a:blip r:embed="rId1"/>
          <a:stretch/>
        </p:blipFill>
        <p:spPr>
          <a:xfrm>
            <a:off x="457200" y="1555920"/>
            <a:ext cx="6103800" cy="5119920"/>
          </a:xfrm>
          <a:prstGeom prst="rect">
            <a:avLst/>
          </a:prstGeom>
          <a:ln>
            <a:noFill/>
          </a:ln>
        </p:spPr>
      </p:pic>
      <p:sp>
        <p:nvSpPr>
          <p:cNvPr id="116" name="CustomShape 3"/>
          <p:cNvSpPr/>
          <p:nvPr/>
        </p:nvSpPr>
        <p:spPr>
          <a:xfrm>
            <a:off x="5480280" y="1417680"/>
            <a:ext cx="289116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 dependencies: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mbria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Checking $ available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mbria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Additional approvals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mbria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Holds” for other reasons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mbria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Need people to be there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7" dur="indefinite" restart="never" nodeType="tmRoot">
          <p:childTnLst>
            <p:seq>
              <p:cTn id="218" dur="indefinite" nodeType="mainSeq">
                <p:childTnLst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97" strike="noStrike">
                <a:solidFill>
                  <a:srgbClr val="b81821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Alternative Process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531640" y="5649120"/>
            <a:ext cx="54828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2076E1CA-4648-4121-8177-80AA5D36265E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9" name="Picture 4" descr=""/>
          <p:cNvPicPr/>
          <p:nvPr/>
        </p:nvPicPr>
        <p:blipFill>
          <a:blip r:embed="rId1"/>
          <a:stretch/>
        </p:blipFill>
        <p:spPr>
          <a:xfrm>
            <a:off x="6189480" y="1417680"/>
            <a:ext cx="1805040" cy="2209320"/>
          </a:xfrm>
          <a:prstGeom prst="rect">
            <a:avLst/>
          </a:prstGeom>
          <a:ln>
            <a:noFill/>
          </a:ln>
        </p:spPr>
      </p:pic>
      <p:pic>
        <p:nvPicPr>
          <p:cNvPr id="120" name="Picture 5" descr=""/>
          <p:cNvPicPr/>
          <p:nvPr/>
        </p:nvPicPr>
        <p:blipFill>
          <a:blip r:embed="rId2"/>
          <a:stretch/>
        </p:blipFill>
        <p:spPr>
          <a:xfrm>
            <a:off x="621720" y="1417680"/>
            <a:ext cx="4370400" cy="517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27" dur="indefinite" restart="never" nodeType="tmRoot">
          <p:childTnLst>
            <p:seq>
              <p:cTn id="228" dur="indefinite" nodeType="mainSeq">
                <p:childTnLst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14232</TotalTime>
  <Application>LibreOffice/5.2.2.2$Linux_X86_64 LibreOffice_project/20m0$Build-2</Application>
  <Words>1288</Words>
  <Paragraphs>206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2014-02-24T17:00:45Z</dcterms:created>
  <dc:creator>Jessica Vitak</dc:creator>
  <dc:description/>
  <dc:language>en-US</dc:language>
  <cp:lastModifiedBy>Jonathan Brier</cp:lastModifiedBy>
  <cp:lastPrinted>2015-10-06T20:56:30Z</cp:lastPrinted>
  <dcterms:modified xsi:type="dcterms:W3CDTF">2017-03-31T13:18:23Z</dcterms:modified>
  <cp:revision>204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