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camp.com/community/tutorials/r-data-import-tutorial" TargetMode="External"/><Relationship Id="rId3" Type="http://schemas.openxmlformats.org/officeDocument/2006/relationships/hyperlink" Target="https://rstudio-pubs-static.s3.amazonaws.com/1776_dbaebbdbde8d46e693e5cb60c768ba92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pport.rstudio.com/hc/en-us/articles/200484448-Editing-and-Executing-Cod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tatmethods.net/management/merging.html" TargetMode="External"/><Relationship Id="rId3" Type="http://schemas.openxmlformats.org/officeDocument/2006/relationships/hyperlink" Target="http://www.statmethods.net/management/subset.html" TargetMode="External"/><Relationship Id="rId4" Type="http://schemas.openxmlformats.org/officeDocument/2006/relationships/hyperlink" Target="http://www.statmethods.net/input/missingdata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PBJ Demo (see slide)</a:t>
            </a:r>
          </a:p>
          <a:p>
            <a:pPr indent="-228600" lvl="0" marL="3429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sz="2200"/>
          </a:p>
          <a:p>
            <a:pPr indent="-139700" lvl="0" mar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Break - Team progress signup</a:t>
            </a:r>
          </a:p>
          <a:p>
            <a:pPr indent="-228600" lvl="0" marL="3429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Intro to R: based on Data carpentry - http://www.datacarpentry.org/R-ecology-lesson/01-intro-to-R.html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Read in files R vs Rstudio - read whales app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manipulate files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save scripts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install packages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drop column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distribution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reload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dissect the R script of the Whaler app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	what does it do?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how to integrate with git?</a:t>
            </a:r>
          </a:p>
          <a:p>
            <a:pPr indent="-1397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2200"/>
              <a:t>execute anova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core functions you may need to run method(functionName)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/>
              <a:t>Followed by getAnywhere(function.Extention) to view the source code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https://support.rstudio.com/hc/en-us/articles/200532077-Version-Control-with-Git-and-SVN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20 minutes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average age of sailor: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distribution of height of sailors in inches?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811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After the group activity bring the class back together for discussion on the Whaler R 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20 minutes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experiences have you run into where any of these have been an issue?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Estimating 20-30 minutes - may do two examples from the class and a third being the class optimized and improved version.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Random selection of the submissions to demo or volunteer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t/>
            </a:r>
            <a:endParaRPr sz="2200"/>
          </a:p>
          <a:p>
            <a:pPr indent="0" lvl="0" marL="254000" rtl="0">
              <a:spcBef>
                <a:spcPts val="440"/>
              </a:spcBef>
              <a:buNone/>
            </a:pPr>
            <a:r>
              <a:rPr lang="en-US" sz="2200"/>
              <a:t>Preparation statement of level of competency: </a:t>
            </a:r>
          </a:p>
          <a:p>
            <a:pPr indent="0" lvl="0" marL="254000" rtl="0">
              <a:spcBef>
                <a:spcPts val="440"/>
              </a:spcBef>
              <a:buNone/>
            </a:pPr>
            <a:r>
              <a:rPr lang="en-US" sz="2200"/>
              <a:t>“Tony: It’s no use, the man is a complete idiot.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Village idiot: If only. Now my father, he was a *complete* idiot. I’m still a half-wit.” - 10th Kingdom quote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t/>
            </a:r>
            <a:endParaRPr sz="2200"/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Materials on hand: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bread loaf sliced, a second loaf unsliced, and mini bagels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multiple knives, forks, and spoons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Jar of jelly, squeeze bottle of jelly, mixed jar of jelly and peanut butter in the same jar</a:t>
            </a:r>
          </a:p>
          <a:p>
            <a:pPr indent="-88900" lvl="0" marL="342900" rtl="0">
              <a:spcBef>
                <a:spcPts val="440"/>
              </a:spcBef>
              <a:buNone/>
            </a:pPr>
            <a:r>
              <a:rPr lang="en-US" sz="2200"/>
              <a:t>jar of peanut butter, container of individual sized servings peanut butter</a:t>
            </a:r>
          </a:p>
          <a:p>
            <a:pPr indent="-158750" lvl="0" marL="342900">
              <a:spcBef>
                <a:spcPts val="44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Empty values are represented as NA in R.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https://www.datacamp.com/community/tutorials/r-data-import-tutorial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https://rstudio-pubs-static.s3.amazonaws.com/1776_dbaebbdbde8d46e693e5cb60c768ba92.html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https://support.rstudio.com/hc/en-us/articles/200484448-Editing-and-Executing-Code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http://www.ats.ucla.edu/stat/r/faq/R_basics.htm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Merging datasets: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http://www.statmethods.net/management/merging.html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4444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# merge two data frames by ID</a:t>
            </a:r>
          </a:p>
          <a:p>
            <a:pPr lvl="0" algn="just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4444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total &lt;- merge(data frameA,data frameB,by="ID")</a:t>
            </a:r>
          </a:p>
          <a:p>
            <a:pPr lv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4444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# merge two data frames by ID and Country</a:t>
            </a:r>
          </a:p>
          <a:p>
            <a:pPr lvl="0" rtl="0" algn="just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4444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total &lt;- merge(data frameA,data frameB,by=c("ID","Country"))</a:t>
            </a:r>
          </a:p>
          <a:p>
            <a:pPr lvl="0" rtl="0" algn="just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just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44444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Note on Vertical Merge: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444444"/>
              </a:buClr>
              <a:buSzPct val="100000"/>
              <a:buFont typeface="Trebuchet MS"/>
              <a:buAutoNum type="arabicPeriod"/>
            </a:pPr>
            <a:r>
              <a:rPr lang="en-US" sz="1000" u="sng">
                <a:solidFill>
                  <a:srgbClr val="4082B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Delete</a:t>
            </a:r>
            <a:r>
              <a:rPr lang="en-US" sz="100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the extra variables in data frameFirst or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444444"/>
              </a:buClr>
              <a:buSzPct val="100000"/>
              <a:buFont typeface="Trebuchet MS"/>
              <a:buAutoNum type="arabicPeriod"/>
            </a:pPr>
            <a:r>
              <a:rPr lang="en-US" sz="100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Create the additional variables in data frameSecond or frameFirst whichever lacks the number of columns and </a:t>
            </a:r>
            <a:r>
              <a:rPr lang="en-US" sz="1000" u="sng">
                <a:solidFill>
                  <a:srgbClr val="4082B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set them to NA</a:t>
            </a:r>
            <a:r>
              <a:rPr lang="en-US" sz="100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(missing)</a:t>
            </a:r>
          </a:p>
          <a:p>
            <a:pPr lvl="0" rtl="0" algn="just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before joining them with </a:t>
            </a:r>
            <a:r>
              <a:rPr b="1" lang="en-US" sz="100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rbind( )</a:t>
            </a:r>
            <a:r>
              <a:rPr lang="en-US" sz="1000">
                <a:solidFill>
                  <a:srgbClr val="44444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algn="just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ill/everywhal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2564197"/>
            <a:ext cx="77445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INFM 600: Information Environments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85799" y="4705048"/>
            <a:ext cx="7744500" cy="18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2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-</a:t>
            </a:r>
            <a:r>
              <a:rPr b="0" i="0" lang="en-US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Wed Oct 26 &amp; Thurs Oct 27, 2016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i="1" lang="en-US" sz="24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Basic Descriptive Analysis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Andrea Wiggins | Jonathan Brier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school_logo_home.gif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10" y="-63500"/>
            <a:ext cx="4569000" cy="228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 rot="10800000">
            <a:off x="710071" y="4414760"/>
            <a:ext cx="7744500" cy="0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Libraries:</a:t>
            </a:r>
            <a:r>
              <a:rPr lang="en-US" sz="3600"/>
              <a:t>(not the ones with books)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CRAN Repositories are the host of the R libraries. You can choose the one you trust the most if it is closer or faster than the default.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Installing libraries: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install.packages("PackageName")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Example: install.packages("xlsx")</a:t>
            </a:r>
          </a:p>
        </p:txBody>
      </p:sp>
      <p:sp>
        <p:nvSpPr>
          <p:cNvPr id="167" name="Shape 16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Investigating R Commands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At times you may find something you don’t know or is not behaving as you’d expect.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Type the function without () and R will print the source code of the command or function.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example: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Input: methods(mean)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Output: function (x, ...)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UseMethod("mean")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&lt;bytecode: 0x2b9e640&gt;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&lt;environment: namespace:base&gt;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Alternative is to download the source from CRAN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5" name="Shape 175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Analysis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Summary(dataset) - summary of the dataset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Summary(variable) - summary of a variable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mean() - mean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sd() - standard deviation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min()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max()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aov(variable ~ variable, data=dataframename) - Analysis of Variance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Git Integration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 has git integration for tracking your script changes and Projects to track your environment configuraiton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Projects let you resume your workspace with data loaded and packages activated if you’re not configuring that all from the R script and running the script every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Git also is integrated into RStudio where you can commit from Rstudio’s Git tab the files you make changes 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Advanced R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Coming up in a few weeks plotting datasets.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Topics not covered today - Piping data which is expressing a series of operations to be performed.</a:t>
            </a:r>
          </a:p>
        </p:txBody>
      </p:sp>
      <p:sp>
        <p:nvSpPr>
          <p:cNvPr id="199" name="Shape 19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Activity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Now it is time to pair up with a person not sitting next to you that you have not worked with in the past week.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Use the Whalers dataset to: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Drop the </a:t>
            </a:r>
            <a:r>
              <a:rPr i="1" lang="en-US"/>
              <a:t>Remarks</a:t>
            </a:r>
            <a:r>
              <a:rPr lang="en-US"/>
              <a:t> column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What is the average age of all the sailors with reported ages?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is the distribution of height of sailors with reported heights in inches?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Figure out something you might want to do to clean or analyze and try your analysis. Internet search and R help is your friend.</a:t>
            </a:r>
          </a:p>
        </p:txBody>
      </p:sp>
      <p:sp>
        <p:nvSpPr>
          <p:cNvPr id="207" name="Shape 20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Extended Break of 15 minutes 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Please use the 5 extra minutes for Team Progress meeting Signup at the font.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Break</a:t>
            </a:r>
          </a:p>
        </p:txBody>
      </p:sp>
      <p:sp>
        <p:nvSpPr>
          <p:cNvPr id="214" name="Shape 2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groups of two open the R script and for the Whalers Dataset.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Visit: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https://github.com/dill/everywhaler</a:t>
            </a:r>
            <a:r>
              <a:rPr lang="en-US"/>
              <a:t> and download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the two R scripts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Identify three activities that the script does to clean the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Identify three activities that the script does to analyze the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What is the value of each of these actions?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Would you do anything differently?</a:t>
            </a:r>
          </a:p>
        </p:txBody>
      </p:sp>
      <p:sp>
        <p:nvSpPr>
          <p:cNvPr id="222" name="Shape 22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/>
              <a:t>Remainder of Class (if time)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Team project work time:</a:t>
            </a:r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Get in your teams and try loading your data in R.</a:t>
            </a:r>
          </a:p>
          <a:p>
            <a:pPr indent="-139700" lvl="0" marL="2540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If you’ve identified cleaning or combining, try that.</a:t>
            </a:r>
          </a:p>
          <a:p>
            <a:pPr indent="-139700" lvl="0" marL="2540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n-US"/>
              <a:t>I’m here to answer your data specific R questions</a:t>
            </a:r>
          </a:p>
        </p:txBody>
      </p:sp>
      <p:sp>
        <p:nvSpPr>
          <p:cNvPr id="229" name="Shape 22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Maintenance Items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Did everyone install R Studio? If not, please do so now.</a:t>
            </a:r>
          </a:p>
        </p:txBody>
      </p:sp>
      <p:sp>
        <p:nvSpPr>
          <p:cNvPr id="103" name="Shape 10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PBJ Protocol Demo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Assume you’ve never made a peanut butter and jelly sandwich before.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Think about: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What initial assumptions were made or needed to be specified?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What could be more specific for consistent products?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Discuss: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How might we improve this protocol to have more a consistent product?</a:t>
            </a:r>
          </a:p>
        </p:txBody>
      </p:sp>
      <p:sp>
        <p:nvSpPr>
          <p:cNvPr id="111" name="Shape 11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 to 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Terms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Reading in a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Adding a library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Using a library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Data manipulation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removing columns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removing entries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combining data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replacing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Descriptives and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Mean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Median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Standard Deviation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ANOVA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Git integration</a:t>
            </a:r>
          </a:p>
        </p:txBody>
      </p:sp>
      <p:sp>
        <p:nvSpPr>
          <p:cNvPr id="119" name="Shape 11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Terms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Frame - used to store data of equal lengths. Think of it as a matrix or table.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Package - extends the function of R by adding additional libraries and functions to R. Use a package with library(packagename)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Working directory - where R looks for files</a:t>
            </a:r>
          </a:p>
        </p:txBody>
      </p:sp>
      <p:sp>
        <p:nvSpPr>
          <p:cNvPr id="127" name="Shape 12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CSV: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variablename &lt;- read.csv(“/filepath/something.csv”)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alternate: variablename &lt;- read.csv(file.choose())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will prompt you to browse to find the file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XLSX: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variablename &lt;- read.xlsx("filename.xlsx")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Text: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df &lt;- read.table("&lt;FileName&gt;.txt", header = FALSE)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You can view the imported data with: View(variablename)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(optional) Attach the data frame to R so it can read the column headers without need of dataframe$header: attach(crewlist)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Reading in Files</a:t>
            </a:r>
          </a:p>
        </p:txBody>
      </p:sp>
      <p:sp>
        <p:nvSpPr>
          <p:cNvPr id="135" name="Shape 135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Saving and Resuming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Saving Project configuration RStudio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54000" rtl="0">
              <a:spcBef>
                <a:spcPts val="0"/>
              </a:spcBef>
              <a:buNone/>
            </a:pPr>
            <a:r>
              <a:rPr lang="en-US"/>
              <a:t>Saving R script R studio</a:t>
            </a:r>
          </a:p>
          <a:p>
            <a:pPr indent="0" lvl="0" marL="254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54000" rtl="0">
              <a:spcBef>
                <a:spcPts val="0"/>
              </a:spcBef>
              <a:buNone/>
            </a:pPr>
            <a:r>
              <a:rPr lang="en-US"/>
              <a:t>Resuming Project R Studio</a:t>
            </a:r>
          </a:p>
          <a:p>
            <a:pPr indent="0" lvl="0" marL="254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54000" rtl="0">
              <a:spcBef>
                <a:spcPts val="0"/>
              </a:spcBef>
              <a:buNone/>
            </a:pPr>
            <a:r>
              <a:rPr lang="en-US"/>
              <a:t>Loading R script R studio</a:t>
            </a:r>
          </a:p>
          <a:p>
            <a:pPr indent="0" lvl="0" marL="254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540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Removing data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Delete Column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US"/>
              <a:t>command: dataframe &lt;- dataframe[dataname$columnname]</a:t>
            </a:r>
          </a:p>
          <a:p>
            <a:pPr indent="-3556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US" sz="2000"/>
              <a:t>example: dataframe &lt;- dataframe[dataFrameDemo$dropMe</a:t>
            </a:r>
          </a:p>
          <a:p>
            <a:pPr indent="-355600" lvl="3" marL="1828800" rtl="0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drops dropMe column from dataset dataFrame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US"/>
              <a:t>command: dataframe &lt;- dataframe[-ColumnNumber]</a:t>
            </a:r>
          </a:p>
          <a:p>
            <a:pPr indent="-355600" lvl="2" marL="1371600" rtl="0">
              <a:spcBef>
                <a:spcPts val="400"/>
              </a:spcBef>
              <a:buSzPct val="100000"/>
              <a:buAutoNum type="romanLcPeriod"/>
            </a:pPr>
            <a:r>
              <a:rPr lang="en-US" sz="2000"/>
              <a:t>example: dataframe &lt;- dataframe[-4]</a:t>
            </a:r>
          </a:p>
          <a:p>
            <a:pPr indent="-355600" lvl="3" marL="1828800" rtl="0">
              <a:spcBef>
                <a:spcPts val="400"/>
              </a:spcBef>
              <a:buSzPct val="100000"/>
              <a:buAutoNum type="arabicPeriod"/>
            </a:pPr>
            <a:r>
              <a:rPr lang="en-US" sz="2000"/>
              <a:t>drops column 4</a:t>
            </a:r>
          </a:p>
          <a:p>
            <a:pPr indent="-355600" lvl="0" marL="457200" rtl="0">
              <a:spcBef>
                <a:spcPts val="400"/>
              </a:spcBef>
              <a:buSzPct val="100000"/>
              <a:buAutoNum type="arabicPeriod"/>
            </a:pPr>
            <a:r>
              <a:rPr lang="en-US" sz="2000"/>
              <a:t>Delete Row</a:t>
            </a:r>
          </a:p>
          <a:p>
            <a:pPr indent="-355600" lvl="1" marL="914400" rtl="0">
              <a:spcBef>
                <a:spcPts val="400"/>
              </a:spcBef>
              <a:buSzPct val="100000"/>
              <a:buAutoNum type="alphaLcPeriod"/>
            </a:pPr>
            <a:r>
              <a:rPr lang="en-US"/>
              <a:t>command: dataframe &lt;- dataframe[-ColumnNumber]</a:t>
            </a:r>
          </a:p>
          <a:p>
            <a:pPr indent="-355600" lvl="2" marL="1371600" rtl="0">
              <a:spcBef>
                <a:spcPts val="400"/>
              </a:spcBef>
              <a:buSzPct val="100000"/>
              <a:buAutoNum type="romanLcPeriod"/>
            </a:pPr>
            <a:r>
              <a:rPr lang="en-US" sz="2000"/>
              <a:t>example: dataframe &lt;- dataframe[-4,]</a:t>
            </a:r>
          </a:p>
          <a:p>
            <a:pPr indent="-355600" lvl="3" marL="1828800" rtl="0">
              <a:spcBef>
                <a:spcPts val="400"/>
              </a:spcBef>
              <a:buSzPct val="100000"/>
              <a:buAutoNum type="arabicPeriod"/>
            </a:pPr>
            <a:r>
              <a:rPr lang="en-US" sz="2000"/>
              <a:t>drops row 4 *note difference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Remove variable from R environment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US"/>
              <a:t>rm(VairableName)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Manipulating Data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Fill in all your blanks with NA to see them or run an analysis in a program that does not default to NA or handle blanks gracefully.</a:t>
            </a:r>
          </a:p>
          <a:p>
            <a:pPr indent="-88900" lvl="0" marL="800100" rtl="0">
              <a:spcBef>
                <a:spcPts val="0"/>
              </a:spcBef>
              <a:buNone/>
            </a:pPr>
            <a:r>
              <a:rPr lang="en-US"/>
              <a:t>Command: NameOfDataFrame[NameOfDataFrame==""]&lt;-NA</a:t>
            </a:r>
          </a:p>
          <a:p>
            <a:pPr indent="-88900" lvl="0" marL="8001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Merging Two or more datasets: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Horizontal merge (adding columns with matching key)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joinedData &lt;- merge(frameOriginal,frameMoreData,by="MatchingVariable")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Vertical Merge: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verticalJoinedData &lt;- rbind(frameFirst, data frameSecond)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Note: data frames must have the same columns!</a:t>
            </a:r>
          </a:p>
        </p:txBody>
      </p:sp>
      <p:sp>
        <p:nvSpPr>
          <p:cNvPr id="159" name="Shape 159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D ischool">
  <a:themeElements>
    <a:clrScheme name="Custom 12">
      <a:dk1>
        <a:srgbClr val="000000"/>
      </a:dk1>
      <a:lt1>
        <a:srgbClr val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