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2C70A28-C1CE-4526-8957-B4D91DCCD628}">
  <a:tblStyle styleId="{42C70A28-C1CE-4526-8957-B4D91DCCD62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2E7E6"/>
          </a:solidFill>
        </a:fill>
      </a:tcStyle>
    </a:wholeTbl>
    <a:band1H>
      <a:tcStyle>
        <a:fill>
          <a:solidFill>
            <a:srgbClr val="E3CACA"/>
          </a:solidFill>
        </a:fill>
      </a:tcStyle>
    </a:band1H>
    <a:band1V>
      <a:tcStyle>
        <a:fill>
          <a:solidFill>
            <a:srgbClr val="E3CACA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0C9C583A-B7CD-4B60-AEFA-CE7A423849B3}" styleName="Table_1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5">
              <a:alpha val="20000"/>
            </a:schemeClr>
          </a:solidFill>
        </a:fill>
      </a:tcStyle>
    </a:band1H>
    <a:band1V>
      <a:tcStyle>
        <a:fill>
          <a:solidFill>
            <a:schemeClr val="accent5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4.png"/><Relationship Id="rId2" Type="http://schemas.openxmlformats.org/officeDocument/2006/relationships/image" Target="../media/image00.png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3.amazonaws.com/capitalbikeshare-data/index.html" TargetMode="External"/><Relationship Id="rId4" Type="http://schemas.openxmlformats.org/officeDocument/2006/relationships/hyperlink" Target="http://dchr.dc.gov/page/holiday-schedules" TargetMode="External"/><Relationship Id="rId5" Type="http://schemas.openxmlformats.org/officeDocument/2006/relationships/hyperlink" Target="https://feeds.capitalbikeshare.com/stations/stations.xml" TargetMode="External"/><Relationship Id="rId6" Type="http://schemas.openxmlformats.org/officeDocument/2006/relationships/hyperlink" Target="https://www.wunderground.com/history/airport/KDCA/2010/10/1/CustomHistory.html?dayend=31&amp;monthend=12&amp;yearend=2010&amp;req_city=&amp;req_state=&amp;req_statename=&amp;reqdb.zip=&amp;reqdb.magic=&amp;reqdb.wmo=&amp;format=1" TargetMode="External"/><Relationship Id="rId7" Type="http://schemas.openxmlformats.org/officeDocument/2006/relationships/hyperlink" Target="https://www.wunderground.com/history/airport/KDCA/2011/1/1/CustomHistory.html?dayend=31&amp;monthend=12&amp;yearend=2011&amp;req_city=&amp;req_state=&amp;req_statename=&amp;reqdb.zip=&amp;reqdb.magic=&amp;reqdb.wmo=&amp;format=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underground.com/history/airport/KDCA/2012/1/1/CustomHistory.html?dayend=31&amp;monthend=12&amp;yearend=2012&amp;req_city=&amp;req_state=&amp;req_statename=&amp;reqdb.zip=&amp;reqdb.magic=&amp;reqdb.wmo=&amp;format=1" TargetMode="External"/><Relationship Id="rId4" Type="http://schemas.openxmlformats.org/officeDocument/2006/relationships/hyperlink" Target="https://www.wunderground.com/history/airport/KDCA/2013/1/1/CustomHistory.html?dayend=31&amp;monthend=12&amp;yearend=2013&amp;req_city=&amp;req_state=&amp;req_statename=&amp;reqdb.zip=&amp;reqdb.magic=&amp;reqdb.wmo=&amp;format=1" TargetMode="External"/><Relationship Id="rId5" Type="http://schemas.openxmlformats.org/officeDocument/2006/relationships/hyperlink" Target="https://www.wunderground.com/history/airport/KDCA/2014/1/1/CustomHistory.html?dayend=31&amp;monthend=12&amp;yearend=2014&amp;req_city=&amp;req_state=&amp;req_statename=&amp;reqdb.zip=&amp;reqdb.magic=&amp;reqdb.wmo=&amp;format=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underground.com/history/airport/KDCA/2015/1/1/CustomHistory.html?dayend=31&amp;monthend=12&amp;yearend=2015&amp;req_city=&amp;req_state=&amp;req_statename=&amp;reqdb.zip=&amp;reqdb.magic=&amp;reqdb.wmo=&amp;format=1" TargetMode="External"/><Relationship Id="rId4" Type="http://schemas.openxmlformats.org/officeDocument/2006/relationships/hyperlink" Target="https://www.wunderground.com/history/airport/KDCA/2016/1/1/CustomHistory.html?dayend=30&amp;monthend=6&amp;yearend=2016&amp;req_city=&amp;req_state=&amp;req_statename=&amp;reqdb.zip=&amp;reqdb.magic=&amp;reqdb.wmo=&amp;format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hyperlink" Target="http://www.google.com/url?q=http://www.nationalcherryblossomfestival.org/about/bloom-watch/&amp;sa=D&amp;sntz=1&amp;usg=AFQjCNHgpqlFNH6kIeGbLm4LnPrAghBbc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FABULOUS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1284" l="1423" r="10948" t="1403"/>
          <a:stretch/>
        </p:blipFill>
        <p:spPr>
          <a:xfrm>
            <a:off x="668710" y="703072"/>
            <a:ext cx="7344411" cy="53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8440003" y="1368330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Temperature has moderate positive linear relationship with Bike Ride Count.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6112" l="988" r="4722" t="1665"/>
          <a:stretch/>
        </p:blipFill>
        <p:spPr>
          <a:xfrm>
            <a:off x="661179" y="829992"/>
            <a:ext cx="7272997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8468139" y="1551211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Dew Point has moderate positive linear relationship with Bike Ride Count.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46110" y="1152983"/>
            <a:ext cx="8946541" cy="133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Ride Count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Ride Start Date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9380" y="1703949"/>
            <a:ext cx="663892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7695028" y="2841674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ctr" dir="5400000" dist="50800">
              <a:srgbClr val="000000"/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9811682" y="2208627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ctr" dir="5400000" dist="50800">
              <a:srgbClr val="000000"/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8705557" y="3655255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ctr" dir="5400000" dist="50800">
              <a:srgbClr val="000000"/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9" name="Shape 229"/>
          <p:cNvGraphicFramePr/>
          <p:nvPr/>
        </p:nvGraphicFramePr>
        <p:xfrm>
          <a:off x="646110" y="2605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435900"/>
                <a:gridCol w="591375"/>
                <a:gridCol w="1143325"/>
                <a:gridCol w="1163225"/>
              </a:tblGrid>
              <a:tr h="2519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Test of Homogeneity of Variances</a:t>
                      </a: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6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Ridership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440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Levene Statistic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df1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df2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Sig.</a:t>
                      </a:r>
                    </a:p>
                  </a:txBody>
                  <a:tcPr marT="9525" marB="0" marR="9525" marL="9525" anchor="b"/>
                </a:tc>
              </a:tr>
              <a:tr h="27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1467.671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50080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graphicFrame>
        <p:nvGraphicFramePr>
          <p:cNvPr id="230" name="Shape 230"/>
          <p:cNvGraphicFramePr/>
          <p:nvPr/>
        </p:nvGraphicFramePr>
        <p:xfrm>
          <a:off x="646110" y="4288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53650"/>
                <a:gridCol w="1176150"/>
                <a:gridCol w="308175"/>
                <a:gridCol w="971550"/>
                <a:gridCol w="717450"/>
                <a:gridCol w="548650"/>
              </a:tblGrid>
              <a:tr h="22560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ANOVA</a:t>
                      </a: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  <a:tc hMerge="1"/>
                <a:tc hMerge="1"/>
              </a:tr>
              <a:tr h="23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Ridership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39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 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Sum of Squares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df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Mean Square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Sig.</a:t>
                      </a:r>
                    </a:p>
                  </a:txBody>
                  <a:tcPr marT="9525" marB="0" marR="9525" marL="9525" anchor="b"/>
                </a:tc>
              </a:tr>
              <a:tr h="390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Between Groups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2135852486.596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92863151.591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2007.414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0.000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646110" y="5858217"/>
            <a:ext cx="4692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Hence we can say that office work hours do influence ride count !!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46110" y="1321399"/>
            <a:ext cx="8946541" cy="1506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Ride Count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Linear distance between 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646110" y="2975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222575"/>
                <a:gridCol w="1222575"/>
                <a:gridCol w="937300"/>
                <a:gridCol w="937300"/>
              </a:tblGrid>
              <a:tr h="200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Correlations</a:t>
                      </a: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333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</a:p>
                  </a:txBody>
                  <a:tcPr marT="9525" marB="0" marR="9525" marL="952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Ridership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Distance</a:t>
                      </a:r>
                    </a:p>
                  </a:txBody>
                  <a:tcPr marT="9525" marB="0" marR="9525" marL="9525" anchor="b"/>
                </a:tc>
              </a:tr>
              <a:tr h="4667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Ridership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Pearson Correlation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-.299</a:t>
                      </a:r>
                      <a:r>
                        <a:rPr baseline="30000" lang="en-US" sz="1400" u="none" cap="none" strike="noStrike"/>
                        <a:t>**</a:t>
                      </a:r>
                    </a:p>
                  </a:txBody>
                  <a:tcPr marT="9525" marB="0" marR="9525" marL="9525" anchor="ctr"/>
                </a:tc>
              </a:tr>
              <a:tr h="3048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Sig. (2-tailed)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</a:p>
                  </a:txBody>
                  <a:tcPr marT="9525" marB="0" marR="9525" marL="9525" anchor="ctr"/>
                </a:tc>
              </a:tr>
              <a:tr h="190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N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37650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37650</a:t>
                      </a:r>
                    </a:p>
                  </a:txBody>
                  <a:tcPr marT="9525" marB="0" marR="9525" marL="9525" anchor="ctr"/>
                </a:tc>
              </a:tr>
              <a:tr h="4572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Distance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Pearson Correlation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-.299</a:t>
                      </a:r>
                      <a:r>
                        <a:rPr baseline="30000" lang="en-US" sz="1400" u="none" cap="none" strike="noStrike"/>
                        <a:t>**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</a:tr>
              <a:tr h="3048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Sig. (2-tailed)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</a:p>
                  </a:txBody>
                  <a:tcPr marT="9525" marB="0" marR="9525" marL="9525" anchor="ctr"/>
                </a:tc>
              </a:tr>
              <a:tr h="2000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N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37650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37650</a:t>
                      </a:r>
                    </a:p>
                  </a:txBody>
                  <a:tcPr marT="9525" marB="0" marR="9525" marL="9525" anchor="ctr"/>
                </a:tc>
              </a:tr>
              <a:tr h="200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>
                          <a:solidFill>
                            <a:srgbClr val="4CB9C3"/>
                          </a:solidFill>
                        </a:rPr>
                        <a:t>**. Correlation is significant at the 0.01 level (2-tailed).</a:t>
                      </a:r>
                    </a:p>
                  </a:txBody>
                  <a:tcPr marT="9525" marB="0" marR="9525" marL="9525"/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5004" l="0" r="13691" t="91"/>
          <a:stretch/>
        </p:blipFill>
        <p:spPr>
          <a:xfrm>
            <a:off x="5329375" y="1779575"/>
            <a:ext cx="6576900" cy="4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46110" y="6107583"/>
            <a:ext cx="4683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negative relationship between ridership and distance.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46110" y="1349533"/>
            <a:ext cx="8946541" cy="1337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DC Holiday Dates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5496" l="0" r="13691" t="0"/>
          <a:stretch/>
        </p:blipFill>
        <p:spPr>
          <a:xfrm>
            <a:off x="5107025" y="1853250"/>
            <a:ext cx="6647400" cy="4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46110" y="3583746"/>
            <a:ext cx="3992149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seen in the graph, it is surprising that the number of ridership on holiday is smaller than the number on non-holiday, contrary to our expectations.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46110" y="24002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891150"/>
                <a:gridCol w="1808525"/>
                <a:gridCol w="1038325"/>
                <a:gridCol w="1038325"/>
                <a:gridCol w="726600"/>
                <a:gridCol w="715625"/>
                <a:gridCol w="821625"/>
                <a:gridCol w="1007175"/>
                <a:gridCol w="1055375"/>
                <a:gridCol w="830675"/>
                <a:gridCol w="830675"/>
              </a:tblGrid>
              <a:tr h="200025">
                <a:tc gridSpan="11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Independent Samples Test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gridSpan="2"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Levene's Test for Equality of Variances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t-test for Equality of Means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90500">
                <a:tc gridSpan="2" vMerge="1"/>
                <a:tc hMerge="1"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F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Sig.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t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df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Sig. 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(2-tailed)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Mean Difference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Std. Error Difference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95% Confidence Interval of the Difference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00025">
                <a:tc gridSpan="2" vMerge="1"/>
                <a:tc hMerge="1"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Lower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Upper</a:t>
                      </a:r>
                    </a:p>
                  </a:txBody>
                  <a:tcPr marT="9525" marB="0" marR="9525" marL="9525" anchor="b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Ridership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Equal variances assumed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8.248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.004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3.391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2109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.001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1416.788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417.828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597.390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2236.185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Equal variances not assumed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65.875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.005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1416.788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486.927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444.573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2389.003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DB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55" name="Shape 255"/>
          <p:cNvSpPr txBox="1"/>
          <p:nvPr/>
        </p:nvSpPr>
        <p:spPr>
          <a:xfrm>
            <a:off x="646110" y="1853248"/>
            <a:ext cx="9967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was normally distributed with slight skews but satisfies the assumptions for T-test: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46110" y="4982087"/>
            <a:ext cx="1076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P-Value is less than α (0.05), we reject null hypothesis. Hence, can say that a day being holiday/non-holiday influences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calculated is linear and not route based. Google MAP API restricts to process only 2500 elements for free. So for more accurate results Google MAP API would be useful.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has some outliers but considering the overall dataset size that can be accepted.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46110" y="1455683"/>
            <a:ext cx="10445958" cy="4746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b="1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Bikeshare: </a:t>
            </a: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W., C. (2016). Exploratory Data Analysis of Capital Bikeshare. Retrieved October 5, 2016, from </a:t>
            </a:r>
            <a:r>
              <a:rPr b="0" i="0" lang="en-US" sz="185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https://s3.amazonaws.com/capitalbikeshare-data/index.html</a:t>
            </a: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b="1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Schedule: </a:t>
            </a: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Schedules | dchr (A. Parihar, Trans.). (n.d.). Retrieved October 07, 2016, from </a:t>
            </a:r>
            <a:r>
              <a:rPr b="0" i="0" lang="en-US" sz="185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http://dchr.dc.gov/page/holiday-schedules</a:t>
            </a: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Details: Live XML - feeds.capitalbikeshare.com (Y. Liu, Trans.). (n.d.). Retrieved October 28, 2016, from </a:t>
            </a:r>
            <a:r>
              <a:rPr b="0" i="0" lang="en-US" sz="185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https://feeds.capitalbikeshare.com/stations/stations.xml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b="1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History: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b="1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2010</a:t>
            </a: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b="0" i="0" lang="en-US" sz="1665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https://www.wunderground.com/history/airport/KDCA/2010/10/1/CustomHistory.html?dayend=31&amp;monthend=12&amp;yearend=2010&amp;req_city=&amp;req_state=&amp;req_statename=&amp;reqdb.zip=&amp;reqdb.magic=&amp;reqdb.wmo=&amp;format=1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b="1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2011</a:t>
            </a: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b="0" i="0" lang="en-US" sz="1665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https://www.wunderground.com/history/airport/KDCA/2011/1/1/CustomHistory.html?dayend=31&amp;monthend=12&amp;yearend=2011&amp;req_city=&amp;req_state=&amp;req_statename=&amp;reqdb.zip=&amp;reqdb.magic=&amp;reqdb.wmo=&amp;format=1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46110" y="1443317"/>
            <a:ext cx="10028514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https://www.wunderground.com/history/airport/KDCA/2012/1/1/CustomHistory.html?dayend=31&amp;monthend=12&amp;yearend=2012&amp;req_city=&amp;req_state=&amp;req_statename=&amp;reqdb.zip=&amp;reqdb.magic=&amp;reqdb.wmo=&amp;format=1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https://www.wunderground.com/history/airport/KDCA/2013/1/1/CustomHistory.html?dayend=31&amp;monthend=12&amp;yearend=2013&amp;req_city=&amp;req_state=&amp;req_statename=&amp;reqdb.zip=&amp;reqdb.magic=&amp;reqdb.wmo=&amp;format=1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https://www.wunderground.com/history/airport/KDCA/2014/1/1/CustomHistory.html?dayend=31&amp;monthend=12&amp;yearend=2014&amp;req_city=&amp;req_state=&amp;req_statename=&amp;reqdb.zip=&amp;reqdb.magic=&amp;reqdb.wmo=&amp;format=1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UnderGround. Weather History for Washington, DC | Weather Underground. Retrieved October 9, 2016, from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https://www.wunderground.com/history/airport/KDCA/2015/1/1/CustomHistory.html?dayend=31&amp;monthend=12&amp;yearend=2015&amp;req_city=&amp;req_state=&amp;req_statename=&amp;reqdb.zip=&amp;reqdb.magic=&amp;reqdb.wmo=&amp;format=1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2016: Weather UnderGround. Weather History for Washington, DC | Weather Underground. Retrieved October 9, 2016, from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https://www.wunderground.com/history/airport/KDCA/2016/1/1/CustomHistory.html?dayend=30&amp;monthend=6&amp;yearend=2016&amp;req_city=&amp;req_state=&amp;req_statename=&amp;reqdb.zip=&amp;reqdb.magic=&amp;reqdb.wmo=&amp;format=1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2052918"/>
            <a:ext cx="10040938" cy="318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 puts over 3500 bicycles at your fingertips. </a:t>
            </a: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Services Over 400 stations across Washington, D.C., Arlington, Alexandria and Fairfax, VA, and Montgomery County, MD</a:t>
            </a:r>
            <a:r>
              <a:rPr lang="en-US"/>
              <a:t>.</a:t>
            </a: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Plans available for a day, 3 days, a month, a year, and have access to our fleet of bikes 24 hours a day, 365 days a year. </a:t>
            </a: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first 30 minutes of each trip are free.</a:t>
            </a: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project, in brief, aims to find out the possible factors that affect the bike ride count for Capital Bikeshare.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393638" y="159240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622729" y="3735944"/>
            <a:ext cx="9509096" cy="124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would love your Suggestions and Queries on this !!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Audience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research helps to draw line between the factors that affect the bike ride counts, the outcome of the research would be beneficial to Capital Bikeshare Business Team.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outcomes will help Capital Bikeshare to make informed decisions to improve business.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testing factors that may have  like: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conditions (Temperature and dew point)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of the day  (hourly trend)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of stations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Research Questions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temperature and dew point play any role in the increase or decrease in bike ride count</a:t>
            </a: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	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bike ride trend with respect to time.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lang="en-US" sz="2000"/>
              <a:t>s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tations involved in frequent to-fro bike rides.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distance between station influences bike ride count.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if social events have influence on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	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050303" y="1589091"/>
            <a:ext cx="952493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Capital Bikeshare.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bike-ride details for the period of 2010 to 2016.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total there are seven columns including the information of start date with time, end date with time, start station, end station, bike ID, etc.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15,000,000 rows of data.</a:t>
            </a: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created by us from the holiday list published on dc.gov.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minimalistic data set that contains details like date and event/holiday name for the years 2010 through 2016.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091041" y="1694222"/>
            <a:ext cx="9788992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</a:t>
            </a:r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provided by Capital Bikeshare.</a:t>
            </a:r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detailed information for 408 stations.</a:t>
            </a:r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 in XML format, converted to excel for usability.</a:t>
            </a:r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</a:t>
            </a:r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Weather Underground.</a:t>
            </a:r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the weather conditions in Washington D.C. Metro area from Oct 1, 2010 to Jun 30, 2016 (in total of 2100 rows).</a:t>
            </a:r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originally spreads in six different files for each year 2010 through 2016.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Processing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03312" y="2052917"/>
            <a:ext cx="9776722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Unnecessary columns were dropped.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Many of the values were formatted correctly, and some rows with missing values were dropped, as no significant change would be visible due to the huge datasets.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Huge datasets (eg. Bikeshare Data) were cleaned by SQL Server and stored in phpMyAdmin.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We extracted data in .csv format from phpMyAdmin as per the analyses test requirements.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 Analysis</a:t>
            </a:r>
          </a:p>
        </p:txBody>
      </p:sp>
      <p:pic>
        <p:nvPicPr>
          <p:cNvPr descr="*Output1 [Document1] - IBM SPSS Statistics Viewer" id="190" name="Shape 1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351" l="18298" r="24993" t="23064"/>
          <a:stretch/>
        </p:blipFill>
        <p:spPr>
          <a:xfrm>
            <a:off x="745958" y="1612232"/>
            <a:ext cx="7277099" cy="44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5936808" y="2418348"/>
            <a:ext cx="409073" cy="438004"/>
          </a:xfrm>
          <a:prstGeom prst="ellipse">
            <a:avLst/>
          </a:prstGeom>
          <a:noFill/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6892543" y="2856350"/>
            <a:ext cx="260267" cy="259826"/>
          </a:xfrm>
          <a:prstGeom prst="ellipse">
            <a:avLst/>
          </a:prstGeom>
          <a:noFill/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981073" y="2574758"/>
            <a:ext cx="409073" cy="438004"/>
          </a:xfrm>
          <a:prstGeom prst="ellipse">
            <a:avLst/>
          </a:prstGeom>
          <a:noFill/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637842" y="1923068"/>
            <a:ext cx="1007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Outliers</a:t>
            </a:r>
          </a:p>
        </p:txBody>
      </p:sp>
      <p:cxnSp>
        <p:nvCxnSpPr>
          <p:cNvPr id="195" name="Shape 195"/>
          <p:cNvCxnSpPr>
            <a:stCxn id="193" idx="7"/>
          </p:cNvCxnSpPr>
          <p:nvPr/>
        </p:nvCxnSpPr>
        <p:spPr>
          <a:xfrm flipH="1" rot="10800000">
            <a:off x="5330240" y="2286102"/>
            <a:ext cx="336600" cy="3528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>
            <a:stCxn id="194" idx="2"/>
            <a:endCxn id="191" idx="0"/>
          </p:cNvCxnSpPr>
          <p:nvPr/>
        </p:nvCxnSpPr>
        <p:spPr>
          <a:xfrm>
            <a:off x="6141345" y="2292400"/>
            <a:ext cx="0" cy="126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>
            <a:stCxn id="192" idx="1"/>
          </p:cNvCxnSpPr>
          <p:nvPr/>
        </p:nvCxnSpPr>
        <p:spPr>
          <a:xfrm rot="10800000">
            <a:off x="6644759" y="2286001"/>
            <a:ext cx="285900" cy="6084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8" name="Shape 198"/>
          <p:cNvGraphicFramePr/>
          <p:nvPr/>
        </p:nvGraphicFramePr>
        <p:xfrm>
          <a:off x="8227596" y="1612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{42C70A28-C1CE-4526-8957-B4D91DCCD628}</a:tableStyleId>
              </a:tblPr>
              <a:tblGrid>
                <a:gridCol w="1315825"/>
                <a:gridCol w="1072275"/>
                <a:gridCol w="1197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Date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Ride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Reason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2014/4/12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15755</a:t>
                      </a:r>
                    </a:p>
                  </a:txBody>
                  <a:tcPr marT="45725" marB="45725" marR="91450" marL="91450"/>
                </a:tc>
                <a:tc row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b="1" lang="en-US" sz="1800" u="none" cap="none" strike="noStrike"/>
                        <a:t>Cherry Blossom Festival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2014/4/13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14578</a:t>
                      </a:r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2015/4/11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16726</a:t>
                      </a:r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2015/4/12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15724</a:t>
                      </a:r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2015/4/18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16004</a:t>
                      </a:r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2016/3/26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14116</a:t>
                      </a: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99" name="Shape 199"/>
          <p:cNvSpPr txBox="1"/>
          <p:nvPr/>
        </p:nvSpPr>
        <p:spPr>
          <a:xfrm>
            <a:off x="8227596" y="4872789"/>
            <a:ext cx="376788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official Cherry Blossom Calendar:</a:t>
            </a: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http://www.nationalcherryblossomfestival.org/about/bloom-watch/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46110" y="1853249"/>
            <a:ext cx="8946541" cy="2082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Temperature, Dew Point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both the IV and DV are continuous (ratio) hence we performed Multiple Regression test to identify association between them.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6" name="Shape 206"/>
          <p:cNvGraphicFramePr/>
          <p:nvPr/>
        </p:nvGraphicFramePr>
        <p:xfrm>
          <a:off x="646112" y="4054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511400"/>
                <a:gridCol w="1163500"/>
                <a:gridCol w="833025"/>
                <a:gridCol w="808375"/>
                <a:gridCol w="1073425"/>
                <a:gridCol w="675850"/>
                <a:gridCol w="583100"/>
                <a:gridCol w="755375"/>
                <a:gridCol w="781875"/>
              </a:tblGrid>
              <a:tr h="200025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Coefficients</a:t>
                      </a:r>
                      <a:r>
                        <a:rPr baseline="30000" lang="en-US" sz="1100" u="none" cap="none" strike="noStrike"/>
                        <a:t>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28650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Model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Unstandardized Coefficients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Standardized Coefficients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Sig.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95.0% Confidence Interval for B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2385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B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Std. Error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Beta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Lower Bound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Upper Bound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(Constant)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-2144.664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224.145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 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-9.568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.000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-2584.232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-1705.096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8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mean_temperature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238.743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8.765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1.240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27.238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.000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221.554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255.932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mean_dew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-111.504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8.170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-.621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-13.649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.000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-127.525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-95.483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a. Dependent Variable: rides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7CD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