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7E6"/>
          </a:solidFill>
        </a:fill>
      </a:tcStyle>
    </a:wholeTbl>
    <a:band1H>
      <a:tcStyle>
        <a:tcBdr/>
        <a:fill>
          <a:solidFill>
            <a:srgbClr val="E3CACA"/>
          </a:solidFill>
        </a:fill>
      </a:tcStyle>
    </a:band1H>
    <a:band1V>
      <a:tcStyle>
        <a:tcBdr/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9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9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0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01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6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5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apitalbikeshare-data/index.html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5" Type="http://schemas.openxmlformats.org/officeDocument/2006/relationships/hyperlink" Target="https://feeds.capitalbikeshare.com/stations/stations.xml" TargetMode="External"/><Relationship Id="rId4" Type="http://schemas.openxmlformats.org/officeDocument/2006/relationships/hyperlink" Target="http://dchr.dc.gov/page/holiday-schedul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1423" t="1403" r="10948" b="1284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988" t="1665" r="4722" b="6112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Ride Start Date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4333825" cy="1234575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/>
                <a:gridCol w="591375"/>
                <a:gridCol w="1143325"/>
                <a:gridCol w="1163225"/>
              </a:tblGrid>
              <a:tr h="2519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Test of Homogeneity of Variances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</a:tr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Levene Statistic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Sig.</a:t>
                      </a:r>
                    </a:p>
                  </a:txBody>
                  <a:tcPr marL="9525" marR="9525" marT="9525" marB="0" anchor="b"/>
                </a:tc>
              </a:tr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1467.671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50080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4375625" cy="124755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/>
                <a:gridCol w="1176150"/>
                <a:gridCol w="308175"/>
                <a:gridCol w="971550"/>
                <a:gridCol w="717450"/>
                <a:gridCol w="548650"/>
              </a:tblGrid>
              <a:tr h="22560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</a:tr>
              <a:tr h="3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Sig.</a:t>
                      </a:r>
                    </a:p>
                  </a:txBody>
                  <a:tcPr marL="9525" marR="9525" marT="9525" marB="0" anchor="b"/>
                </a:tc>
              </a:tr>
              <a:tr h="3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Between Groups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2135852486.596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92863151.591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2007.414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0.000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Linear distance between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4319750" cy="29718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/>
                <a:gridCol w="1222575"/>
                <a:gridCol w="937300"/>
                <a:gridCol w="937300"/>
              </a:tblGrid>
              <a:tr h="2000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Correlations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Distance</a:t>
                      </a:r>
                    </a:p>
                  </a:txBody>
                  <a:tcPr marL="9525" marR="9525" marT="9525" marB="0" anchor="b"/>
                </a:tc>
              </a:tr>
              <a:tr h="4667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Ridership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-.299</a:t>
                      </a:r>
                      <a:r>
                        <a:rPr lang="en-US" sz="1400" u="none" strike="noStrike" cap="none" baseline="30000"/>
                        <a:t>**</a:t>
                      </a: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0.000</a:t>
                      </a: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37650</a:t>
                      </a:r>
                    </a:p>
                  </a:txBody>
                  <a:tcPr marL="9525" marR="9525" marT="9525" marB="0" anchor="ctr"/>
                </a:tc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Distance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-.299</a:t>
                      </a:r>
                      <a:r>
                        <a:rPr lang="en-US" sz="1400" u="none" strike="noStrike" cap="none" baseline="30000"/>
                        <a:t>**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37650</a:t>
                      </a:r>
                    </a:p>
                  </a:txBody>
                  <a:tcPr marL="9525" marR="9525" marT="9525" marB="0" anchor="ctr"/>
                </a:tc>
              </a:tr>
              <a:tr h="2000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t="91" r="13691" b="5004"/>
          <a:stretch/>
        </p:blipFill>
        <p:spPr>
          <a:xfrm>
            <a:off x="5329375" y="1779575"/>
            <a:ext cx="6576900" cy="4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68144" y="29848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dirty="0" smtClean="0"/>
              <a:t>P</a:t>
            </a:r>
            <a:r>
              <a:rPr lang="en-US" altLang="zh-CN" dirty="0" smtClean="0"/>
              <a:t>opular Bicycle Routes</a:t>
            </a:r>
            <a:endParaRPr lang="en-US"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" y="988357"/>
            <a:ext cx="8957586" cy="568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85" y="1699012"/>
            <a:ext cx="1445723" cy="1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8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13691" b="5496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10764075" cy="240411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/>
                <a:gridCol w="1808525"/>
                <a:gridCol w="1038325"/>
                <a:gridCol w="1038325"/>
                <a:gridCol w="726600"/>
                <a:gridCol w="715625"/>
                <a:gridCol w="821625"/>
                <a:gridCol w="1007175"/>
                <a:gridCol w="1055375"/>
                <a:gridCol w="830675"/>
                <a:gridCol w="830675"/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Independent Samples Test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rowSpan="3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Levene's Test for Equality of Variances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t-test for Equality of Means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Sig.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Sig. </a:t>
                      </a:r>
                      <a:br>
                        <a:rPr lang="en-US" sz="1400" u="none" strike="noStrike" cap="none"/>
                      </a:br>
                      <a:r>
                        <a:rPr lang="en-US" sz="1400" u="none" strike="noStrike" cap="none"/>
                        <a:t>(2-tailed)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Mean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Std. Error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95% Confidence Interval of the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Lower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Upper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Ridership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Equal variances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8.248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.004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3.391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2109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.001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417.828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597.390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2236.185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Equal variances not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2.910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65.875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.005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486.927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444.573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2389.003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dchr (A. Parihar, Trans.). (n.d.). Retrieved October 07, 2016, from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(n.d.). Retrieved October 28, 2016, from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lang="en-U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66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lang="en-U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66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/>
              <a:t>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UnderGround. Weather History for Washington, DC | Weather Underground. Retrieved October 9, 2016, from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/>
              <a:t>s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Unnecessary columns were dropped.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Many of the values were formatted correctly, and some rows with missing values were dropped, as no significant change would be visible due to the huge datasets.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Huge datasets (eg. Bikeshare Data) were cleaned by SQL Server and stored in phpMyAdmin.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We extracted data in .csv format from phpMyAdmin as per the analyses test requirements.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4" y="1342550"/>
            <a:ext cx="7299759" cy="5214113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sp>
        <p:nvSpPr>
          <p:cNvPr id="191" name="Shape 191"/>
          <p:cNvSpPr/>
          <p:nvPr/>
        </p:nvSpPr>
        <p:spPr>
          <a:xfrm>
            <a:off x="6328975" y="2197011"/>
            <a:ext cx="409073" cy="438004"/>
          </a:xfrm>
          <a:prstGeom prst="ellipse">
            <a:avLst/>
          </a:prstGeom>
          <a:noFill/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013103" y="2613168"/>
            <a:ext cx="260267" cy="259826"/>
          </a:xfrm>
          <a:prstGeom prst="ellipse">
            <a:avLst/>
          </a:prstGeom>
          <a:noFill/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316620" y="2394166"/>
            <a:ext cx="409073" cy="438004"/>
          </a:xfrm>
          <a:prstGeom prst="ellipse">
            <a:avLst/>
          </a:prstGeom>
          <a:noFill/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690590" y="1788707"/>
            <a:ext cx="1007007" cy="4217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Outliers</a:t>
            </a:r>
          </a:p>
        </p:txBody>
      </p:sp>
      <p:cxnSp>
        <p:nvCxnSpPr>
          <p:cNvPr id="195" name="Shape 195"/>
          <p:cNvCxnSpPr>
            <a:stCxn id="193" idx="7"/>
          </p:cNvCxnSpPr>
          <p:nvPr/>
        </p:nvCxnSpPr>
        <p:spPr>
          <a:xfrm flipV="1">
            <a:off x="5665786" y="2070079"/>
            <a:ext cx="973612" cy="388231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>
            <a:stCxn id="194" idx="1"/>
            <a:endCxn id="191" idx="0"/>
          </p:cNvCxnSpPr>
          <p:nvPr/>
        </p:nvCxnSpPr>
        <p:spPr>
          <a:xfrm flipH="1">
            <a:off x="6533512" y="1999572"/>
            <a:ext cx="157078" cy="197439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>
            <a:stCxn id="192" idx="1"/>
            <a:endCxn id="194" idx="1"/>
          </p:cNvCxnSpPr>
          <p:nvPr/>
        </p:nvCxnSpPr>
        <p:spPr>
          <a:xfrm flipH="1" flipV="1">
            <a:off x="6690590" y="1999572"/>
            <a:ext cx="360628" cy="651647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8" name="Shape 198"/>
          <p:cNvGraphicFramePr/>
          <p:nvPr/>
        </p:nvGraphicFramePr>
        <p:xfrm>
          <a:off x="8227596" y="1612232"/>
          <a:ext cx="3585875" cy="2865190"/>
        </p:xfrm>
        <a:graphic>
          <a:graphicData uri="http://schemas.openxmlformats.org/drawingml/2006/table">
            <a:tbl>
              <a:tblPr firstRow="1" bandRow="1">
                <a:noFill/>
                <a:tableStyleId>{42C70A28-C1CE-4526-8957-B4D91DCCD628}</a:tableStyleId>
              </a:tblPr>
              <a:tblGrid>
                <a:gridCol w="1315825"/>
                <a:gridCol w="1072275"/>
                <a:gridCol w="1197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Ride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Count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Reason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2014/4/12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15755</a:t>
                      </a:r>
                    </a:p>
                  </a:txBody>
                  <a:tcPr marL="91450" marR="91450" marT="45725" marB="457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/>
                        <a:t>Cherry Blossom Festival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2014/4/13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14578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2015/4/11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16726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2015/4/12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15724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2015/4/18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16004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2016/3/26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14116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/>
        </p:nvGraphicFramePr>
        <p:xfrm>
          <a:off x="646112" y="4054441"/>
          <a:ext cx="7185925" cy="234696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511400"/>
                <a:gridCol w="1163500"/>
                <a:gridCol w="833025"/>
                <a:gridCol w="808375"/>
                <a:gridCol w="1073425"/>
                <a:gridCol w="675850"/>
                <a:gridCol w="583100"/>
                <a:gridCol w="755375"/>
                <a:gridCol w="781875"/>
              </a:tblGrid>
              <a:tr h="200025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Coefficients</a:t>
                      </a:r>
                      <a:r>
                        <a:rPr lang="en-US" sz="1100" u="none" strike="noStrike" cap="none" baseline="30000"/>
                        <a:t>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Model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Unstandardized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Sig.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95.0% Confidence Interval for 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Std. Error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Beta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Lower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Upper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(Constant)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-2144.664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224.145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-9.568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-2584.232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-1705.096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mean_temperature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238.743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8.765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1.240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27.238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221.554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255.932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mean_dew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-111.504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8.170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-.621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-13.649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-127.525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-95.483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a. Dependent Variable: rides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1276</Words>
  <Application>Microsoft Office PowerPoint</Application>
  <PresentationFormat>宽屏</PresentationFormat>
  <Paragraphs>236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Noto Sans Symbols</vt:lpstr>
      <vt:lpstr>Century Gothic</vt:lpstr>
      <vt:lpstr>Arial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演示文稿</vt:lpstr>
      <vt:lpstr>PowerPoint 演示文稿</vt:lpstr>
      <vt:lpstr>Analysis</vt:lpstr>
      <vt:lpstr>Analysis</vt:lpstr>
      <vt:lpstr>Popular Bicycle Routes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YUE LIU</dc:creator>
  <cp:lastModifiedBy>YUE LIU</cp:lastModifiedBy>
  <cp:revision>4</cp:revision>
  <dcterms:modified xsi:type="dcterms:W3CDTF">2016-12-13T15:50:24Z</dcterms:modified>
</cp:coreProperties>
</file>