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tmp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6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42C70A28-C1CE-4526-8957-B4D91DCCD628}">
  <a:tblStyle styleId="{42C70A28-C1CE-4526-8957-B4D91DCCD628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2E7E6"/>
          </a:solidFill>
        </a:fill>
      </a:tcStyle>
    </a:wholeTbl>
    <a:band1H>
      <a:tcStyle>
        <a:tcBdr/>
        <a:fill>
          <a:solidFill>
            <a:srgbClr val="E3CACA"/>
          </a:solidFill>
        </a:fill>
      </a:tcStyle>
    </a:band1H>
    <a:band1V>
      <a:tcStyle>
        <a:tcBdr/>
        <a:fill>
          <a:solidFill>
            <a:srgbClr val="E3CACA"/>
          </a:solidFill>
        </a:fill>
      </a:tcStyle>
    </a:band1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0C9C583A-B7CD-4B60-AEFA-CE7A423849B3}" styleName="Table_1">
    <a:wholeTbl>
      <a:tcTxStyle b="off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/>
      <a:tcStyle>
        <a:tcBdr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9" autoAdjust="0"/>
    <p:restoredTop sz="87482" autoAdjust="0"/>
  </p:normalViewPr>
  <p:slideViewPr>
    <p:cSldViewPr snapToGrid="0">
      <p:cViewPr varScale="1">
        <p:scale>
          <a:sx n="82" d="100"/>
          <a:sy n="82" d="100"/>
        </p:scale>
        <p:origin x="-120" y="-2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639479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8097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1038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6712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1950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784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4099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4801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31072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63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1833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2621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00140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19636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6658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1976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1368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6280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1981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0648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6561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8918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154954" y="1447800"/>
            <a:ext cx="8825657" cy="33295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7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154955" y="4800587"/>
            <a:ext cx="8825657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24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pic" idx="2"/>
          </p:nvPr>
        </p:nvSpPr>
        <p:spPr>
          <a:xfrm>
            <a:off x="1154954" y="685800"/>
            <a:ext cx="8825657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1154955" y="5367325"/>
            <a:ext cx="8825655" cy="493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8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574800" y="1447800"/>
            <a:ext cx="7999315" cy="2323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8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930400" y="3771173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898295" y="971253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2200" b="0" i="0" dirty="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9330489" y="2613786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2200" b="0" i="0" dirty="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1154954" y="3124200"/>
            <a:ext cx="8825659" cy="1653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154954" y="4777380"/>
            <a:ext cx="8825659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5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652462" y="2667000"/>
            <a:ext cx="2927350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3"/>
          </p:nvPr>
        </p:nvSpPr>
        <p:spPr>
          <a:xfrm>
            <a:off x="3883658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4"/>
          </p:nvPr>
        </p:nvSpPr>
        <p:spPr>
          <a:xfrm>
            <a:off x="3873105" y="2667000"/>
            <a:ext cx="2946793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2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cxnSp>
        <p:nvCxnSpPr>
          <p:cNvPr id="110" name="Shape 110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Shape 111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52462" y="4250948"/>
            <a:ext cx="294004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pic" idx="2"/>
          </p:nvPr>
        </p:nvSpPr>
        <p:spPr>
          <a:xfrm>
            <a:off x="652462" y="2209800"/>
            <a:ext cx="2940049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19" name="Shape 119"/>
          <p:cNvSpPr txBox="1">
            <a:spLocks noGrp="1"/>
          </p:cNvSpPr>
          <p:nvPr>
            <p:ph type="body" idx="3"/>
          </p:nvPr>
        </p:nvSpPr>
        <p:spPr>
          <a:xfrm>
            <a:off x="652462" y="4827210"/>
            <a:ext cx="2940049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4"/>
          </p:nvPr>
        </p:nvSpPr>
        <p:spPr>
          <a:xfrm>
            <a:off x="3889375" y="4250948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pic" idx="5"/>
          </p:nvPr>
        </p:nvSpPr>
        <p:spPr>
          <a:xfrm>
            <a:off x="3889373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22" name="Shape 122"/>
          <p:cNvSpPr txBox="1">
            <a:spLocks noGrp="1"/>
          </p:cNvSpPr>
          <p:nvPr>
            <p:ph type="body" idx="6"/>
          </p:nvPr>
        </p:nvSpPr>
        <p:spPr>
          <a:xfrm>
            <a:off x="3888021" y="4827210"/>
            <a:ext cx="2934406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7"/>
          </p:nvPr>
        </p:nvSpPr>
        <p:spPr>
          <a:xfrm>
            <a:off x="7124700" y="4250948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2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9"/>
          </p:nvPr>
        </p:nvSpPr>
        <p:spPr>
          <a:xfrm>
            <a:off x="7124575" y="4827207"/>
            <a:ext cx="2935996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cxnSp>
        <p:nvCxnSpPr>
          <p:cNvPr id="126" name="Shape 126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Shape 127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0" cy="89465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615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 rot="5400000">
            <a:off x="6267450" y="2466974"/>
            <a:ext cx="5826124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 rot="5400000">
            <a:off x="1679574" y="-139698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615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615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154955" y="2861733"/>
            <a:ext cx="8825657" cy="19156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154954" y="4777380"/>
            <a:ext cx="8825657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717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5654492" y="2056091"/>
            <a:ext cx="4396340" cy="42002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717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1103312" y="1905000"/>
            <a:ext cx="4396337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717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5654494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4"/>
          </p:nvPr>
        </p:nvSpPr>
        <p:spPr>
          <a:xfrm>
            <a:off x="5654494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717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154953" y="1447800"/>
            <a:ext cx="3401063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24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615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1154953" y="3129280"/>
            <a:ext cx="3401062" cy="2895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153907" y="1854191"/>
            <a:ext cx="5092905" cy="1574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399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png"/><Relationship Id="rId21" Type="http://schemas.openxmlformats.org/officeDocument/2006/relationships/image" Target="../media/image3.png"/><Relationship Id="rId22" Type="http://schemas.openxmlformats.org/officeDocument/2006/relationships/image" Target="../media/image4.png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20">
            <a:alphaModFix/>
          </a:blip>
          <a:srcRect l="3613"/>
          <a:stretch/>
        </p:blipFill>
        <p:spPr>
          <a:xfrm>
            <a:off x="0" y="2669684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"/>
          <p:cNvPicPr preferRelativeResize="0"/>
          <p:nvPr/>
        </p:nvPicPr>
        <p:blipFill rotWithShape="1">
          <a:blip r:embed="rId21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/>
          <p:nvPr/>
        </p:nvSpPr>
        <p:spPr>
          <a:xfrm>
            <a:off x="8609011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22">
            <a:alphaModFix/>
          </a:blip>
          <a:srcRect t="28812"/>
          <a:stretch/>
        </p:blipFill>
        <p:spPr>
          <a:xfrm>
            <a:off x="7999411" y="0"/>
            <a:ext cx="1603386" cy="114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 rotWithShape="1">
          <a:blip r:embed="rId23">
            <a:alphaModFix/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615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3.amazonaws.com/capitalbikeshare-data/index.html" TargetMode="External"/><Relationship Id="rId4" Type="http://schemas.openxmlformats.org/officeDocument/2006/relationships/hyperlink" Target="http://dchr.dc.gov/page/holiday-schedules" TargetMode="External"/><Relationship Id="rId5" Type="http://schemas.openxmlformats.org/officeDocument/2006/relationships/hyperlink" Target="https://feeds.capitalbikeshare.com/stations/stations.xml" TargetMode="External"/><Relationship Id="rId6" Type="http://schemas.openxmlformats.org/officeDocument/2006/relationships/hyperlink" Target="https://www.wunderground.com/history/airport/KDCA/2010/10/1/CustomHistory.html?dayend=31&amp;monthend=12&amp;yearend=2010&amp;req_city=&amp;req_state=&amp;req_statename=&amp;reqdb.zip=&amp;reqdb.magic=&amp;reqdb.wmo=&amp;format=1" TargetMode="External"/><Relationship Id="rId7" Type="http://schemas.openxmlformats.org/officeDocument/2006/relationships/hyperlink" Target="https://www.wunderground.com/history/airport/KDCA/2011/1/1/CustomHistory.html?dayend=31&amp;monthend=12&amp;yearend=2011&amp;req_city=&amp;req_state=&amp;req_statename=&amp;reqdb.zip=&amp;reqdb.magic=&amp;reqdb.wmo=&amp;format=1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underground.com/history/airport/KDCA/2012/1/1/CustomHistory.html?dayend=31&amp;monthend=12&amp;yearend=2012&amp;req_city=&amp;req_state=&amp;req_statename=&amp;reqdb.zip=&amp;reqdb.magic=&amp;reqdb.wmo=&amp;format=1" TargetMode="External"/><Relationship Id="rId4" Type="http://schemas.openxmlformats.org/officeDocument/2006/relationships/hyperlink" Target="https://www.wunderground.com/history/airport/KDCA/2013/1/1/CustomHistory.html?dayend=31&amp;monthend=12&amp;yearend=2013&amp;req_city=&amp;req_state=&amp;req_statename=&amp;reqdb.zip=&amp;reqdb.magic=&amp;reqdb.wmo=&amp;format=1" TargetMode="External"/><Relationship Id="rId5" Type="http://schemas.openxmlformats.org/officeDocument/2006/relationships/hyperlink" Target="https://www.wunderground.com/history/airport/KDCA/2014/1/1/CustomHistory.html?dayend=31&amp;monthend=12&amp;yearend=2014&amp;req_city=&amp;req_state=&amp;req_statename=&amp;reqdb.zip=&amp;reqdb.magic=&amp;reqdb.wmo=&amp;format=1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underground.com/history/airport/KDCA/2015/1/1/CustomHistory.html?dayend=31&amp;monthend=12&amp;yearend=2015&amp;req_city=&amp;req_state=&amp;req_statename=&amp;reqdb.zip=&amp;reqdb.magic=&amp;reqdb.wmo=&amp;format=1" TargetMode="External"/><Relationship Id="rId4" Type="http://schemas.openxmlformats.org/officeDocument/2006/relationships/hyperlink" Target="https://www.wunderground.com/history/airport/KDCA/2016/1/1/CustomHistory.html?dayend=30&amp;monthend=6&amp;yearend=2016&amp;req_city=&amp;req_state=&amp;req_statename=&amp;reqdb.zip=&amp;reqdb.magic=&amp;reqdb.wmo=&amp;format=1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4" Type="http://schemas.openxmlformats.org/officeDocument/2006/relationships/hyperlink" Target="http://www.google.com/url?q=http://www.nationalcherryblossomfestival.org/about/bloom-watch/&amp;sa=D&amp;sntz=1&amp;usg=AFQjCNHgpqlFNH6kIeGbLm4LnPrAghBbcw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ctrTitle"/>
          </p:nvPr>
        </p:nvSpPr>
        <p:spPr>
          <a:xfrm>
            <a:off x="1154954" y="1447800"/>
            <a:ext cx="8825657" cy="33295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7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Capital Bikeshare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subTitle" idx="1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TEAM FABULOUS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 l="1423" t="1403" r="10948" b="1284"/>
          <a:stretch/>
        </p:blipFill>
        <p:spPr>
          <a:xfrm>
            <a:off x="668710" y="703072"/>
            <a:ext cx="7344411" cy="532737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x="8440003" y="1368330"/>
            <a:ext cx="3551583" cy="18155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Temperature has moderate positive linear relationship with Bike Ride Count.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None/>
            </a:pPr>
            <a:endParaRPr sz="3000" dirty="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Shape 217"/>
          <p:cNvPicPr preferRelativeResize="0"/>
          <p:nvPr/>
        </p:nvPicPr>
        <p:blipFill rotWithShape="1">
          <a:blip r:embed="rId3">
            <a:alphaModFix/>
          </a:blip>
          <a:srcRect l="988" t="1665" r="4722" b="6112"/>
          <a:stretch/>
        </p:blipFill>
        <p:spPr>
          <a:xfrm>
            <a:off x="661179" y="829992"/>
            <a:ext cx="7272997" cy="530352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/>
        </p:nvSpPr>
        <p:spPr>
          <a:xfrm>
            <a:off x="8468139" y="1551211"/>
            <a:ext cx="3551583" cy="18155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Dew Point has moderate positive linear relationship with Bike Ride Count.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None/>
            </a:pPr>
            <a:endParaRPr sz="3000" dirty="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0253" y="5845398"/>
            <a:ext cx="1744110" cy="261610"/>
          </a:xfrm>
          <a:prstGeom prst="rect">
            <a:avLst/>
          </a:prstGeom>
          <a:solidFill>
            <a:srgbClr val="ACD0EE"/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Dew_point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Analysis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46110" y="1152983"/>
            <a:ext cx="8946541" cy="1336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are the peak hours on bike trips in a day?</a:t>
            </a:r>
          </a:p>
          <a:p>
            <a:pPr lvl="1" indent="-285750"/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IV – </a:t>
            </a:r>
            <a:r>
              <a:rPr lang="en-US" dirty="0"/>
              <a:t>Ride Start </a:t>
            </a:r>
            <a:r>
              <a:rPr lang="en-US" dirty="0" smtClean="0"/>
              <a:t>T</a:t>
            </a:r>
            <a:r>
              <a:rPr lang="en-US" dirty="0" smtClean="0"/>
              <a:t>ime</a:t>
            </a:r>
            <a:endParaRPr lang="en-US" dirty="0"/>
          </a:p>
          <a:p>
            <a:pPr lvl="1" indent="-285750"/>
            <a:r>
              <a:rPr lang="en-US" sz="1800" b="0" i="0" u="none" strike="noStrike" cap="none" dirty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DV 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– </a:t>
            </a:r>
            <a:r>
              <a:rPr lang="en-US" dirty="0"/>
              <a:t>Ride Count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</a:pPr>
            <a:endParaRPr sz="18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19380" y="1703949"/>
            <a:ext cx="6638925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/>
          <p:nvPr/>
        </p:nvSpPr>
        <p:spPr>
          <a:xfrm>
            <a:off x="7695028" y="2841674"/>
            <a:ext cx="478300" cy="633045"/>
          </a:xfrm>
          <a:prstGeom prst="ellipse">
            <a:avLst/>
          </a:prstGeom>
          <a:solidFill>
            <a:schemeClr val="accent1">
              <a:alpha val="11764"/>
            </a:schemeClr>
          </a:solidFill>
          <a:ln w="19050" cap="rnd" cmpd="sng">
            <a:solidFill>
              <a:srgbClr val="800F0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50800" dir="5400000" algn="ctr" rotWithShape="0">
              <a:srgbClr val="000000"/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9811682" y="2208627"/>
            <a:ext cx="478300" cy="633045"/>
          </a:xfrm>
          <a:prstGeom prst="ellipse">
            <a:avLst/>
          </a:prstGeom>
          <a:solidFill>
            <a:schemeClr val="accent1">
              <a:alpha val="11764"/>
            </a:schemeClr>
          </a:solidFill>
          <a:ln w="19050" cap="rnd" cmpd="sng">
            <a:solidFill>
              <a:srgbClr val="800F0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50800" dir="5400000" algn="ctr" rotWithShape="0">
              <a:srgbClr val="000000"/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8705557" y="3655255"/>
            <a:ext cx="478300" cy="633045"/>
          </a:xfrm>
          <a:prstGeom prst="ellipse">
            <a:avLst/>
          </a:prstGeom>
          <a:solidFill>
            <a:schemeClr val="accent1">
              <a:alpha val="11764"/>
            </a:schemeClr>
          </a:solidFill>
          <a:ln w="19050" cap="rnd" cmpd="sng">
            <a:solidFill>
              <a:srgbClr val="800F0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50800" dir="5400000" algn="ctr" rotWithShape="0">
              <a:srgbClr val="000000"/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29" name="Shape 229"/>
          <p:cNvGraphicFramePr/>
          <p:nvPr/>
        </p:nvGraphicFramePr>
        <p:xfrm>
          <a:off x="646110" y="2605891"/>
          <a:ext cx="4333825" cy="1234575"/>
        </p:xfrm>
        <a:graphic>
          <a:graphicData uri="http://schemas.openxmlformats.org/drawingml/2006/table">
            <a:tbl>
              <a:tblPr>
                <a:noFill/>
                <a:tableStyleId>{0C9C583A-B7CD-4B60-AEFA-CE7A423849B3}</a:tableStyleId>
              </a:tblPr>
              <a:tblGrid>
                <a:gridCol w="1435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13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433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632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51950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Test of Homogeneity of Variances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4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Ridership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Levene Statistic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df1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df2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Sig.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7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1467.671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50080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0.000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0" name="Shape 230"/>
          <p:cNvGraphicFramePr/>
          <p:nvPr/>
        </p:nvGraphicFramePr>
        <p:xfrm>
          <a:off x="646110" y="4288301"/>
          <a:ext cx="4375625" cy="1247550"/>
        </p:xfrm>
        <a:graphic>
          <a:graphicData uri="http://schemas.openxmlformats.org/drawingml/2006/table">
            <a:tbl>
              <a:tblPr>
                <a:noFill/>
                <a:tableStyleId>{0C9C583A-B7CD-4B60-AEFA-CE7A423849B3}</a:tableStyleId>
              </a:tblPr>
              <a:tblGrid>
                <a:gridCol w="6536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61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81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715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74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4865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25600">
                <a:tc grid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ANOVA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6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Ridership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4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Sum of Squares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df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Mean Square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Sig.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0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Between Groups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2135852486.596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92863151.591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2007.414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0.000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1" name="Shape 231"/>
          <p:cNvSpPr txBox="1"/>
          <p:nvPr/>
        </p:nvSpPr>
        <p:spPr>
          <a:xfrm>
            <a:off x="646110" y="5858217"/>
            <a:ext cx="4692051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Hence we can say that office work hours do influence ride count !!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Analysis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46110" y="1321399"/>
            <a:ext cx="8946541" cy="15062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strongly/feebly the station location plays a role in bike trips?</a:t>
            </a:r>
          </a:p>
          <a:p>
            <a:pPr lvl="1" indent="-285750"/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IV </a:t>
            </a:r>
            <a:r>
              <a:rPr lang="en-US" dirty="0"/>
              <a:t>– Linear distance between </a:t>
            </a:r>
            <a:br>
              <a:rPr lang="en-US" dirty="0"/>
            </a:br>
            <a:r>
              <a:rPr lang="en-US" dirty="0"/>
              <a:t>stations</a:t>
            </a:r>
            <a:endParaRPr lang="en-US" sz="18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1" indent="-285750"/>
            <a:r>
              <a:rPr lang="en-US" sz="1800" b="0" i="0" u="none" strike="noStrike" cap="none" dirty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DV</a:t>
            </a:r>
            <a:r>
              <a:rPr lang="en-US" dirty="0" smtClean="0"/>
              <a:t>– </a:t>
            </a:r>
            <a:r>
              <a:rPr lang="en-US" dirty="0"/>
              <a:t>Ride Count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</a:pPr>
            <a:endParaRPr lang="en-US" sz="18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38" name="Shape 238"/>
          <p:cNvGraphicFramePr/>
          <p:nvPr/>
        </p:nvGraphicFramePr>
        <p:xfrm>
          <a:off x="646110" y="2975143"/>
          <a:ext cx="4319750" cy="2971799"/>
        </p:xfrm>
        <a:graphic>
          <a:graphicData uri="http://schemas.openxmlformats.org/drawingml/2006/table">
            <a:tbl>
              <a:tblPr>
                <a:noFill/>
                <a:tableStyleId>{0C9C583A-B7CD-4B60-AEFA-CE7A423849B3}</a:tableStyleId>
              </a:tblPr>
              <a:tblGrid>
                <a:gridCol w="12225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37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373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00025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Correlations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3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 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Ridership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Distance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6725"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Ridership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Pearson Correlation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-.299</a:t>
                      </a:r>
                      <a:r>
                        <a:rPr lang="en-US" sz="1400" u="none" strike="noStrike" cap="none" baseline="30000" dirty="0"/>
                        <a:t>**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Sig. (2-tailed)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0.000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37650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37650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7200"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Distance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Pearson Correlation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-.299</a:t>
                      </a:r>
                      <a:r>
                        <a:rPr lang="en-US" sz="1400" u="none" strike="noStrike" cap="none" baseline="30000" dirty="0"/>
                        <a:t>**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Sig. (2-tailed)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0.000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37650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37650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00025"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4CB9C3"/>
                          </a:solidFill>
                        </a:rPr>
                        <a:t>**. Correlation is significant at the 0.01 level (2-tailed).</a:t>
                      </a: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40" name="Shape 240"/>
          <p:cNvSpPr txBox="1"/>
          <p:nvPr/>
        </p:nvSpPr>
        <p:spPr>
          <a:xfrm>
            <a:off x="646110" y="6107583"/>
            <a:ext cx="4683273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There is a negative relationship between ridership and distance.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29383" y="1768148"/>
            <a:ext cx="6576900" cy="4662600"/>
            <a:chOff x="5329383" y="1768148"/>
            <a:chExt cx="6576900" cy="4662600"/>
          </a:xfrm>
        </p:grpSpPr>
        <p:pic>
          <p:nvPicPr>
            <p:cNvPr id="239" name="Shape 239"/>
            <p:cNvPicPr preferRelativeResize="0"/>
            <p:nvPr/>
          </p:nvPicPr>
          <p:blipFill rotWithShape="1">
            <a:blip r:embed="rId3">
              <a:alphaModFix/>
            </a:blip>
            <a:srcRect t="91" r="13691" b="5004"/>
            <a:stretch/>
          </p:blipFill>
          <p:spPr>
            <a:xfrm>
              <a:off x="5329383" y="1768148"/>
              <a:ext cx="6576900" cy="4662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TextBox 1"/>
            <p:cNvSpPr txBox="1"/>
            <p:nvPr/>
          </p:nvSpPr>
          <p:spPr>
            <a:xfrm>
              <a:off x="8306723" y="6105914"/>
              <a:ext cx="1744110" cy="261610"/>
            </a:xfrm>
            <a:prstGeom prst="rect">
              <a:avLst/>
            </a:prstGeom>
            <a:solidFill>
              <a:srgbClr val="ACD0EE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distance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668144" y="298482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dirty="0"/>
              <a:t>P</a:t>
            </a:r>
            <a:r>
              <a:rPr lang="en-US" altLang="zh-CN" dirty="0"/>
              <a:t>opular Bicycle Routes</a:t>
            </a:r>
            <a:endParaRPr lang="en-US" sz="4200" b="0" i="0" u="none" strike="noStrike" cap="none" dirty="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44" y="988357"/>
            <a:ext cx="8957586" cy="56826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385" y="1699012"/>
            <a:ext cx="1445723" cy="176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00853"/>
      </p:ext>
    </p:extLst>
  </p:cSld>
  <p:clrMapOvr>
    <a:masterClrMapping/>
  </p:clrMapOvr>
  <p:transition xmlns:p14="http://schemas.microsoft.com/office/powerpoint/2010/main"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Analysis</a:t>
            </a:r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46110" y="1349533"/>
            <a:ext cx="8946541" cy="13373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does the national holidays impact the bike ride counts?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IV – DC Holiday Dates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DV – Bike Ride Count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7" name="Shape 247"/>
          <p:cNvPicPr preferRelativeResize="0"/>
          <p:nvPr/>
        </p:nvPicPr>
        <p:blipFill rotWithShape="1">
          <a:blip r:embed="rId3">
            <a:alphaModFix/>
          </a:blip>
          <a:srcRect r="13691" b="5496"/>
          <a:stretch/>
        </p:blipFill>
        <p:spPr>
          <a:xfrm>
            <a:off x="5107025" y="1853250"/>
            <a:ext cx="6647400" cy="473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/>
          <p:nvPr/>
        </p:nvSpPr>
        <p:spPr>
          <a:xfrm>
            <a:off x="646110" y="3583746"/>
            <a:ext cx="3992149" cy="19389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en-US" sz="20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seen in the graph, it is surprising that the number of ridership on holiday is smaller than the number on non-holiday, contrary to our expectations.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Analysis</a:t>
            </a:r>
          </a:p>
        </p:txBody>
      </p:sp>
      <p:graphicFrame>
        <p:nvGraphicFramePr>
          <p:cNvPr id="254" name="Shape 254"/>
          <p:cNvGraphicFramePr/>
          <p:nvPr/>
        </p:nvGraphicFramePr>
        <p:xfrm>
          <a:off x="646110" y="2400278"/>
          <a:ext cx="10764075" cy="2404109"/>
        </p:xfrm>
        <a:graphic>
          <a:graphicData uri="http://schemas.openxmlformats.org/drawingml/2006/table">
            <a:tbl>
              <a:tblPr>
                <a:noFill/>
                <a:tableStyleId>{0C9C583A-B7CD-4B60-AEFA-CE7A423849B3}</a:tableStyleId>
              </a:tblPr>
              <a:tblGrid>
                <a:gridCol w="8911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85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383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383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6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1562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2162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00717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105537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83067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830675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200025">
                <a:tc gridSpan="1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Independent Samples Test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 rowSpan="3"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 err="1"/>
                        <a:t>Levene's</a:t>
                      </a:r>
                      <a:r>
                        <a:rPr lang="en-US" sz="1400" u="none" strike="noStrike" cap="none" dirty="0"/>
                        <a:t> Test for Equality of Variances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t-test for Equality of Means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05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F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Sig.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t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df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Sig. </a:t>
                      </a:r>
                      <a:br>
                        <a:rPr lang="en-US" sz="1400" u="none" strike="noStrike" cap="none" dirty="0"/>
                      </a:br>
                      <a:r>
                        <a:rPr lang="en-US" sz="1400" u="none" strike="noStrike" cap="none" dirty="0"/>
                        <a:t>(2-tailed)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Mean Difference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Std. Error Difference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95% Confidence Interval of the Difference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002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Lower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Upper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4325"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Ridership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Equal variances assumed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8.248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.004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3.391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2109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.001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1416.788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417.828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597.390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2236.185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4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Equal variances not assumed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 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 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2.910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65.875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.005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1416.788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486.927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444.573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2389.003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5" name="Shape 255"/>
          <p:cNvSpPr txBox="1"/>
          <p:nvPr/>
        </p:nvSpPr>
        <p:spPr>
          <a:xfrm>
            <a:off x="646110" y="1853248"/>
            <a:ext cx="996779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data was normally distributed with slight skews but satisfies the assumptions for T-test: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646110" y="4982087"/>
            <a:ext cx="10764012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the P-Value is less than α (0.05), we reject null hypothesis. Hence, can say that a day being holiday/non-holiday influences the bike ride count.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Assumptions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Distance calculated is linear and not route based. Google MAP API restricts to process only 2500 elements for free. So for more accurate results Google MAP API would be useful.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has some outliers but considering the overall dataset size that can be accepted.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References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46110" y="1455683"/>
            <a:ext cx="10445958" cy="47463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77894"/>
              <a:buFont typeface="Noto Sans Symbols"/>
              <a:buChar char="▶"/>
            </a:pPr>
            <a:r>
              <a:rPr lang="en-US" sz="185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Capital Bikeshare: </a:t>
            </a:r>
            <a:r>
              <a:rPr lang="en-US" sz="185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W., C. (2016). Exploratory Data Analysis of Capital Bikeshare. Retrieved October 5, 2016, from </a:t>
            </a:r>
            <a:r>
              <a:rPr lang="en-US" sz="1850" b="0" i="0" u="sng" strike="noStrike" cap="none" dirty="0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https://s3.amazonaws.com/capitalbikeshare-data/index.html</a:t>
            </a:r>
            <a:r>
              <a:rPr lang="en-US" sz="185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7894"/>
              <a:buFont typeface="Noto Sans Symbols"/>
              <a:buChar char="▶"/>
            </a:pPr>
            <a:r>
              <a:rPr lang="en-US" sz="185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Holiday Schedule: </a:t>
            </a:r>
            <a:r>
              <a:rPr lang="en-US" sz="185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Holiday Schedules | </a:t>
            </a:r>
            <a:r>
              <a:rPr lang="en-US" sz="185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dchr</a:t>
            </a:r>
            <a:r>
              <a:rPr lang="en-US" sz="185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(A. Parihar, Trans.). (</a:t>
            </a:r>
            <a:r>
              <a:rPr lang="en-US" sz="185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n.d.</a:t>
            </a:r>
            <a:r>
              <a:rPr lang="en-US" sz="185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). Retrieved October 07, 2016, from </a:t>
            </a:r>
            <a:r>
              <a:rPr lang="en-US" sz="1850" b="0" i="0" u="sng" strike="noStrike" cap="none" dirty="0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http://dchr.dc.gov/page/holiday-schedules</a:t>
            </a:r>
            <a:r>
              <a:rPr lang="en-US" sz="185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7894"/>
              <a:buFont typeface="Noto Sans Symbols"/>
              <a:buChar char="▶"/>
            </a:pPr>
            <a:r>
              <a:rPr lang="en-US" sz="185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Station Details: Live XML - feeds.capitalbikeshare.com (Y. Liu, Trans.). (</a:t>
            </a:r>
            <a:r>
              <a:rPr lang="en-US" sz="185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n.d.</a:t>
            </a:r>
            <a:r>
              <a:rPr lang="en-US" sz="185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). Retrieved October 28, 2016, from </a:t>
            </a:r>
            <a:r>
              <a:rPr lang="en-US" sz="1850" b="0" i="0" u="sng" strike="noStrike" cap="none" dirty="0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/>
              </a:rPr>
              <a:t>https://feeds.capitalbikeshare.com/stations/stations.xml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7894"/>
              <a:buFont typeface="Noto Sans Symbols"/>
              <a:buChar char="▶"/>
            </a:pPr>
            <a:r>
              <a:rPr lang="en-US" sz="185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Weather History: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8352"/>
              <a:buFont typeface="Noto Sans Symbols"/>
              <a:buChar char="▶"/>
            </a:pPr>
            <a:r>
              <a:rPr lang="en-US" sz="1665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2010</a:t>
            </a:r>
            <a:r>
              <a:rPr lang="en-US" sz="1665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Weather </a:t>
            </a:r>
            <a:r>
              <a:rPr lang="en-US" sz="1665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UnderGround</a:t>
            </a:r>
            <a:r>
              <a:rPr lang="en-US" sz="1665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Weather History for Washington, DC | Weather Underground. Retrieved October 9, 2016, from </a:t>
            </a:r>
            <a:r>
              <a:rPr lang="en-US" sz="1665" b="0" i="0" u="sng" strike="noStrike" cap="none" dirty="0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6"/>
              </a:rPr>
              <a:t>https://www.wunderground.com/history/airport/KDCA/2010/10/1/CustomHistory.html?dayend=31&amp;monthend=12&amp;yearend=2010&amp;req_city=&amp;req_state=&amp;req_statename=&amp;reqdb.zip=&amp;reqdb.magic=&amp;reqdb.wmo=&amp;format=1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8352"/>
              <a:buFont typeface="Noto Sans Symbols"/>
              <a:buChar char="▶"/>
            </a:pPr>
            <a:r>
              <a:rPr lang="en-US" sz="1665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2011</a:t>
            </a:r>
            <a:r>
              <a:rPr lang="en-US" sz="1665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Weather </a:t>
            </a:r>
            <a:r>
              <a:rPr lang="en-US" sz="1665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UnderGround</a:t>
            </a:r>
            <a:r>
              <a:rPr lang="en-US" sz="1665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Weather History for Washington, DC | Weather Underground. Retrieved October 9, 2016, from </a:t>
            </a:r>
            <a:r>
              <a:rPr lang="en-US" sz="1665" b="0" i="0" u="sng" strike="noStrike" cap="none" dirty="0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7"/>
              </a:rPr>
              <a:t>https://www.wunderground.com/history/airport/KDCA/2011/1/1/CustomHistory.html?dayend=31&amp;monthend=12&amp;yearend=2011&amp;req_city=&amp;req_state=&amp;req_statename=&amp;reqdb.zip=&amp;reqdb.magic=&amp;reqdb.wmo=&amp;format=1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8352"/>
              <a:buFont typeface="Noto Sans Symbols"/>
              <a:buNone/>
            </a:pPr>
            <a:endParaRPr sz="1665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References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46110" y="1443317"/>
            <a:ext cx="10028514" cy="41954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2012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Weather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UnderGround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Weather History for Washington, DC | Weather Underground. Retrieved October 9, 2016, from 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https://www.wunderground.com/history/airport/KDCA/2012/1/1/CustomHistory.html?dayend=31&amp;monthend=12&amp;yearend=2012&amp;req_city=&amp;req_state=&amp;req_statename=&amp;reqdb.zip=&amp;reqdb.magic=&amp;reqdb.wmo=&amp;format=1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2013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Weather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UnderGround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Weather History for Washington, DC | Weather Underground. Retrieved October 9, 2016, from 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https://www.wunderground.com/history/airport/KDCA/2013/1/1/CustomHistory.html?dayend=31&amp;monthend=12&amp;yearend=2013&amp;req_city=&amp;req_state=&amp;req_statename=&amp;reqdb.zip=&amp;reqdb.magic=&amp;reqdb.wmo=&amp;format=1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2014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Weather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UnderGround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Weather History for Washington, DC | Weather Underground. Retrieved October 9, 2016, from 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/>
              </a:rPr>
              <a:t>https://www.wunderground.com/history/airport/KDCA/2014/1/1/CustomHistory.html?dayend=31&amp;monthend=12&amp;yearend=2014&amp;req_city=&amp;req_state=&amp;req_statename=&amp;reqdb.zip=&amp;reqdb.magic=&amp;reqdb.wmo=&amp;format=1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10040938" cy="3185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Capital Bikeshare puts over 3500 bicycles at your fingertips. 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Services Over 400 stations across Washington, D.C., Arlington, Alexandria and Fairfax, VA, and Montgomery County, MD</a:t>
            </a:r>
            <a:r>
              <a:rPr lang="en-US" dirty="0"/>
              <a:t>.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Plans available for a day, 3 days, a month, a year, and have access to our fleet of bikes 24 hours a day, 365 days a year. 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first 30 minutes of each trip are free.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Our project, in brief, aims to find out the possible factors that affect the bike ride count for Capital Bikeshare.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References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2015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Weather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UnderGround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Weather History for Washington, DC | Weather Underground. Retrieved October 9, 2016, from 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https://www.wunderground.com/history/airport/KDCA/2015/1/1/CustomHistory.html?dayend=31&amp;monthend=12&amp;yearend=2015&amp;req_city=&amp;req_state=&amp;req_statename=&amp;reqdb.zip=&amp;reqdb.magic=&amp;reqdb.wmo=&amp;format=1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2016: Weather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UnderGround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Weather History for Washington, DC | Weather Underground. Retrieved October 9, 2016, from 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https://www.wunderground.com/history/airport/KDCA/2016/1/1/CustomHistory.html?dayend=30&amp;monthend=6&amp;yearend=2016&amp;req_city=&amp;req_state=&amp;req_statename=&amp;reqdb.zip=&amp;reqdb.magic=&amp;reqdb.wmo=&amp;format=1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1393638" y="1592404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54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Thank You!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1622729" y="3735944"/>
            <a:ext cx="9509096" cy="12468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would love your Suggestions and Queries on this !!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Target Audience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1104292" y="1853248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the research helps to draw line between the factors that affect the bike ride counts, the outcome of the research would be beneficial to Capital Bikeshare Business Team.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Research outcomes will help Capital Bikeshare to make informed decisions to improve business.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are testing factors that may have  like:</a:t>
            </a:r>
          </a:p>
          <a:p>
            <a:pPr marL="11430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Weather conditions (Temperature and dew point)</a:t>
            </a:r>
          </a:p>
          <a:p>
            <a:pPr marL="11430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Time of the day  (hourly trend)</a:t>
            </a:r>
          </a:p>
          <a:p>
            <a:pPr marL="11430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Location of stations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Research Questions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1104292" y="1853248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does the weather conditions effect bike trips?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temperature and dew point play any role in the increase or decrease in bike ride count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	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are the peak hours on bike trips in a day?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Identify bike ride trend with respect to time.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strongly/feebly the station location plays a role in bike trips?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Identify </a:t>
            </a:r>
            <a:r>
              <a:rPr lang="en-US" sz="2000" dirty="0"/>
              <a:t>s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tations involved in frequent to-fro bike rides.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distance between station influences bike ride count.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does the national holidays impact the bike ride counts?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Identify if social events have influence on the bike ride count.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Datasets	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1050303" y="1589091"/>
            <a:ext cx="9524931" cy="41954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Capital Bikeshare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These datasets were provided by Capital Bikeshare.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Contain bike-ride details for the period of 2010 to 2016.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total there are seven columns including the information of start date with time, end date with time, start station, end station, bike ID, etc. 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About 15,000,000 rows of data.</a:t>
            </a:r>
          </a:p>
          <a:p>
            <a: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Holiday Schedule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dataset was created by us from the holiday list published on dc.gov.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is a minimalistic data set that contains details like date and event/holiday name for the years 2010 through 2016. 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Datasets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1091041" y="1694222"/>
            <a:ext cx="9788992" cy="41954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Station Details</a:t>
            </a:r>
          </a:p>
          <a:p>
            <a:pPr marL="742950" marR="0" lvl="1" indent="-285750" algn="just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dataset was provided by Capital Bikeshare.</a:t>
            </a:r>
          </a:p>
          <a:p>
            <a:pPr marL="742950" marR="0" lvl="1" indent="-285750" algn="just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Contains detailed information for 408 stations.</a:t>
            </a:r>
          </a:p>
          <a:p>
            <a:pPr marL="742950" marR="0" lvl="1" indent="-285750" algn="just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Provided in XML format, converted to excel for usability.</a:t>
            </a:r>
          </a:p>
          <a:p>
            <a:pPr marL="742950" marR="0" lvl="1" indent="-285750" algn="just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Weather History</a:t>
            </a:r>
          </a:p>
          <a:p>
            <a:pPr marL="742950" marR="0" lvl="1" indent="-285750" algn="just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These datasets were provided by Weather Underground.</a:t>
            </a:r>
          </a:p>
          <a:p>
            <a:pPr marL="742950" marR="0" lvl="1" indent="-285750" algn="just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Contain the weather conditions in Washington D.C. Metro area from Oct 1, 2010 to Jun 30, 2016 (in total of 2100 rows).</a:t>
            </a:r>
          </a:p>
          <a:p>
            <a:pPr marL="742950" marR="0" lvl="1" indent="-285750" algn="just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Dataset originally spreads in six different files for each year 2010 through 2016.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Processing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1103312" y="2052917"/>
            <a:ext cx="9776722" cy="41954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US" sz="2400" dirty="0"/>
              <a:t>Unnecessary columns were dropped.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US" sz="2400" dirty="0"/>
              <a:t>Many of the values were formatted correctly, and some rows with missing values were dropped, as no significant change would be visible due to the huge datasets.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US" sz="2400" dirty="0"/>
              <a:t>Huge datasets (</a:t>
            </a:r>
            <a:r>
              <a:rPr lang="en-US" sz="2400" dirty="0" err="1"/>
              <a:t>eg</a:t>
            </a:r>
            <a:r>
              <a:rPr lang="en-US" sz="2400" dirty="0"/>
              <a:t>. Bikeshare Data) were cleaned by SQL Server and stored in </a:t>
            </a:r>
            <a:r>
              <a:rPr lang="en-US" sz="2400" dirty="0" err="1"/>
              <a:t>phpMyAdmin</a:t>
            </a:r>
            <a:r>
              <a:rPr lang="en-US" sz="2400" dirty="0"/>
              <a:t>.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US" sz="2400" dirty="0"/>
              <a:t>We extracted data in .csv format from </a:t>
            </a:r>
            <a:r>
              <a:rPr lang="en-US" sz="2400" dirty="0" err="1"/>
              <a:t>phpMyAdmin</a:t>
            </a:r>
            <a:r>
              <a:rPr lang="en-US" sz="2400" dirty="0"/>
              <a:t> as per the analyses test requirements.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4" descr="*Output1 [Document1] - IBM SPSS Statistics Viewer"/>
          <p:cNvPicPr>
            <a:picLocks noChangeAspect="1"/>
          </p:cNvPicPr>
          <p:nvPr/>
        </p:nvPicPr>
        <p:blipFill rotWithShape="1">
          <a:blip r:embed="rId3"/>
          <a:srcRect l="18298" t="23064" r="24994" b="11351"/>
          <a:stretch/>
        </p:blipFill>
        <p:spPr>
          <a:xfrm>
            <a:off x="745959" y="1612232"/>
            <a:ext cx="7277100" cy="448916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Outlier Analysis</a:t>
            </a:r>
          </a:p>
        </p:txBody>
      </p:sp>
      <p:graphicFrame>
        <p:nvGraphicFramePr>
          <p:cNvPr id="198" name="Shape 198"/>
          <p:cNvGraphicFramePr/>
          <p:nvPr/>
        </p:nvGraphicFramePr>
        <p:xfrm>
          <a:off x="8227596" y="1612232"/>
          <a:ext cx="3585875" cy="2865190"/>
        </p:xfrm>
        <a:graphic>
          <a:graphicData uri="http://schemas.openxmlformats.org/drawingml/2006/table">
            <a:tbl>
              <a:tblPr firstRow="1" bandRow="1">
                <a:noFill/>
                <a:tableStyleId>{42C70A28-C1CE-4526-8957-B4D91DCCD628}</a:tableStyleId>
              </a:tblPr>
              <a:tblGrid>
                <a:gridCol w="1315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72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77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 dirty="0"/>
                        <a:t>Date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 dirty="0"/>
                        <a:t>Ride</a:t>
                      </a:r>
                      <a:br>
                        <a:rPr lang="en-US" sz="1800" u="none" strike="noStrike" cap="none" dirty="0"/>
                      </a:br>
                      <a:r>
                        <a:rPr lang="en-US" sz="1800" u="none" strike="noStrike" cap="none" dirty="0"/>
                        <a:t>Count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 dirty="0"/>
                        <a:t>Reason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 dirty="0"/>
                        <a:t>2014/4/12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 dirty="0"/>
                        <a:t>15755</a:t>
                      </a:r>
                    </a:p>
                  </a:txBody>
                  <a:tcPr marL="91450" marR="91450" marT="45725" marB="45725"/>
                </a:tc>
                <a:tc row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b="1" u="none" strike="noStrike" cap="none" dirty="0"/>
                        <a:t>Cherry Blossom Festival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 dirty="0"/>
                        <a:t>2014/4/13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 dirty="0"/>
                        <a:t>14578</a:t>
                      </a: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 dirty="0"/>
                        <a:t>2015/4/11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 dirty="0"/>
                        <a:t>16726</a:t>
                      </a: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 dirty="0"/>
                        <a:t>2015/4/12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 dirty="0"/>
                        <a:t>15724</a:t>
                      </a: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 dirty="0"/>
                        <a:t>2015/4/18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 dirty="0"/>
                        <a:t>16004</a:t>
                      </a: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 dirty="0"/>
                        <a:t>2016/3/26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 dirty="0"/>
                        <a:t>14116</a:t>
                      </a: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9" name="Shape 199"/>
          <p:cNvSpPr txBox="1"/>
          <p:nvPr/>
        </p:nvSpPr>
        <p:spPr>
          <a:xfrm>
            <a:off x="8227596" y="4872789"/>
            <a:ext cx="3767887" cy="14773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Based on official Cherry Blossom Calendar:</a:t>
            </a:r>
            <a:b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800" u="sng" dirty="0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http://www.nationalcherryblossomfestival.org/about/bloom-watch/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42549" y="6165451"/>
            <a:ext cx="448392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SzPct val="25000"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en-US" dirty="0"/>
              <a:t>Ridership Distribution from 2010 to 2016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19462" y="1917307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Outliers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311860" y="2280238"/>
            <a:ext cx="336634" cy="352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2"/>
          </p:cNvCxnSpPr>
          <p:nvPr/>
        </p:nvCxnSpPr>
        <p:spPr>
          <a:xfrm>
            <a:off x="6065258" y="2255861"/>
            <a:ext cx="57708" cy="156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6626469" y="2280238"/>
            <a:ext cx="285810" cy="608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hape 226"/>
          <p:cNvSpPr/>
          <p:nvPr/>
        </p:nvSpPr>
        <p:spPr>
          <a:xfrm>
            <a:off x="5905990" y="2408543"/>
            <a:ext cx="431314" cy="438003"/>
          </a:xfrm>
          <a:prstGeom prst="ellipse">
            <a:avLst/>
          </a:prstGeom>
          <a:solidFill>
            <a:schemeClr val="accent1">
              <a:alpha val="11764"/>
            </a:schemeClr>
          </a:solidFill>
          <a:ln w="19050" cap="rnd" cmpd="sng">
            <a:solidFill>
              <a:srgbClr val="800F0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50800" dir="5400000" algn="ctr" rotWithShape="0">
              <a:srgbClr val="000000"/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" name="Shape 226"/>
          <p:cNvSpPr/>
          <p:nvPr/>
        </p:nvSpPr>
        <p:spPr>
          <a:xfrm>
            <a:off x="4977607" y="2580811"/>
            <a:ext cx="366252" cy="431952"/>
          </a:xfrm>
          <a:prstGeom prst="ellipse">
            <a:avLst/>
          </a:prstGeom>
          <a:solidFill>
            <a:schemeClr val="accent1">
              <a:alpha val="11764"/>
            </a:schemeClr>
          </a:solidFill>
          <a:ln w="19050" cap="rnd" cmpd="sng">
            <a:solidFill>
              <a:srgbClr val="800F0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50800" dir="5400000" algn="ctr" rotWithShape="0">
              <a:srgbClr val="000000"/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Shape 226"/>
          <p:cNvSpPr/>
          <p:nvPr/>
        </p:nvSpPr>
        <p:spPr>
          <a:xfrm>
            <a:off x="6870119" y="2846546"/>
            <a:ext cx="246697" cy="250523"/>
          </a:xfrm>
          <a:prstGeom prst="ellipse">
            <a:avLst/>
          </a:prstGeom>
          <a:solidFill>
            <a:schemeClr val="accent1">
              <a:alpha val="11764"/>
            </a:schemeClr>
          </a:solidFill>
          <a:ln w="19050" cap="rnd" cmpd="sng">
            <a:solidFill>
              <a:srgbClr val="800F0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50800" dir="5400000" algn="ctr" rotWithShape="0">
              <a:srgbClr val="000000"/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Analysis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46110" y="1853249"/>
            <a:ext cx="8946541" cy="20826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does the weather conditions effect bike trips?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IV – Temperature, Dew Point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DV – Bike Ride Count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both the IV and DV are continuous (ratio) hence we performed Multiple Regression test to identify association between them.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06" name="Shape 206"/>
          <p:cNvGraphicFramePr/>
          <p:nvPr>
            <p:extLst>
              <p:ext uri="{D42A27DB-BD31-4B8C-83A1-F6EECF244321}">
                <p14:modId xmlns:p14="http://schemas.microsoft.com/office/powerpoint/2010/main" val="2619295144"/>
              </p:ext>
            </p:extLst>
          </p:nvPr>
        </p:nvGraphicFramePr>
        <p:xfrm>
          <a:off x="1643272" y="3935895"/>
          <a:ext cx="8998223" cy="2286000"/>
        </p:xfrm>
        <a:graphic>
          <a:graphicData uri="http://schemas.openxmlformats.org/drawingml/2006/table">
            <a:tbl>
              <a:tblPr>
                <a:noFill/>
                <a:tableStyleId>{0C9C583A-B7CD-4B60-AEFA-CE7A423849B3}</a:tableStyleId>
              </a:tblPr>
              <a:tblGrid>
                <a:gridCol w="6403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569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311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1224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441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463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15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4588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97906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200025">
                <a:tc gridSpan="9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 err="1"/>
                        <a:t>Coefficients</a:t>
                      </a:r>
                      <a:r>
                        <a:rPr lang="en-US" sz="1100" u="none" strike="noStrike" cap="none" baseline="30000" dirty="0" err="1"/>
                        <a:t>a</a:t>
                      </a:r>
                      <a:endParaRPr lang="en-US" sz="1100" u="none" strike="noStrike" cap="none" baseline="30000" dirty="0"/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8650">
                <a:tc rowSpan="2"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Model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Unstandardized Coefficients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Standardized Coefficients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t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Sig.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95.0% Confidence Interval for B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385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B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Std. Error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Beta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Lower Bound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Upper Bound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4325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(Constant)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-2144.664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224.145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 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-9.568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.000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-2584.232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-1705.096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 err="1"/>
                        <a:t>mean_temperature</a:t>
                      </a:r>
                      <a:endParaRPr lang="en-US" sz="1100" u="none" strike="noStrike" cap="none" dirty="0"/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238.743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8.765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1.240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27.238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.000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221.554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255.932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4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 err="1"/>
                        <a:t>mean_dew</a:t>
                      </a:r>
                      <a:endParaRPr lang="en-US" sz="1100" u="none" strike="noStrike" cap="none" dirty="0"/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-111.504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8.170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-.621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-13.649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.000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-127.525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-95.483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00025">
                <a:tc gridSpan="9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a. Dependent Variable: rides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1641</Words>
  <Application>Microsoft Macintosh PowerPoint</Application>
  <PresentationFormat>自訂</PresentationFormat>
  <Paragraphs>239</Paragraphs>
  <Slides>21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3" baseType="lpstr">
      <vt:lpstr>Century Gothic</vt:lpstr>
      <vt:lpstr>Ion</vt:lpstr>
      <vt:lpstr>Capital Bikeshare</vt:lpstr>
      <vt:lpstr>Introduction</vt:lpstr>
      <vt:lpstr>Target Audience</vt:lpstr>
      <vt:lpstr> Research Questions</vt:lpstr>
      <vt:lpstr>Datasets </vt:lpstr>
      <vt:lpstr>Datasets</vt:lpstr>
      <vt:lpstr>Data Processing</vt:lpstr>
      <vt:lpstr>Outlier Analysis</vt:lpstr>
      <vt:lpstr>Analysis</vt:lpstr>
      <vt:lpstr>PowerPoint 簡報</vt:lpstr>
      <vt:lpstr>PowerPoint 簡報</vt:lpstr>
      <vt:lpstr>Analysis</vt:lpstr>
      <vt:lpstr>Analysis</vt:lpstr>
      <vt:lpstr>Popular Bicycle Routes</vt:lpstr>
      <vt:lpstr>Analysis</vt:lpstr>
      <vt:lpstr>Analysis</vt:lpstr>
      <vt:lpstr>Assumptions</vt:lpstr>
      <vt:lpstr>References</vt:lpstr>
      <vt:lpstr>References</vt:lpstr>
      <vt:lpstr>References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Capital Bikeshare</dc:title>
  <dc:creator>YUE LIU</dc:creator>
  <cp:lastModifiedBy>Masage Chin</cp:lastModifiedBy>
  <cp:revision>11</cp:revision>
  <dcterms:modified xsi:type="dcterms:W3CDTF">2016-12-14T20:38:44Z</dcterms:modified>
</cp:coreProperties>
</file>