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6" r:id="rId15"/>
    <p:sldId id="277" r:id="rId16"/>
    <p:sldId id="269" r:id="rId17"/>
    <p:sldId id="271" r:id="rId18"/>
    <p:sldId id="272" r:id="rId19"/>
    <p:sldId id="273" r:id="rId20"/>
    <p:sldId id="274" r:id="rId21"/>
    <p:sldId id="275" r:id="rId22"/>
  </p:sldIdLst>
  <p:sldSz cx="12192000" cy="6858000"/>
  <p:notesSz cx="6858000" cy="9144000"/>
  <p:embeddedFontLst>
    <p:embeddedFont>
      <p:font typeface="Century Gothic" panose="020B0502020202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C70A28-C1CE-4526-8957-B4D91DCCD628}">
  <a:tblStyle styleId="{42C70A28-C1CE-4526-8957-B4D91DCCD628}"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F2E7E6"/>
          </a:solidFill>
        </a:fill>
      </a:tcStyle>
    </a:wholeTbl>
    <a:band1H>
      <a:tcStyle>
        <a:tcBdr/>
        <a:fill>
          <a:solidFill>
            <a:srgbClr val="E3CACA"/>
          </a:solidFill>
        </a:fill>
      </a:tcStyle>
    </a:band1H>
    <a:band1V>
      <a:tcStyle>
        <a:tcBdr/>
        <a:fill>
          <a:solidFill>
            <a:srgbClr val="E3CACA"/>
          </a:solidFill>
        </a:fill>
      </a:tcStyle>
    </a:band1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0C9C583A-B7CD-4B60-AEFA-CE7A423849B3}" styleName="Table_1">
    <a:wholeTbl>
      <a:tcTxStyle b="off" i="off">
        <a:font>
          <a:latin typeface="Century Gothic"/>
          <a:ea typeface="Century Gothic"/>
          <a:cs typeface="Century Gothic"/>
        </a:font>
        <a:schemeClr val="lt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5"/>
              </a:solidFill>
              <a:prstDash val="solid"/>
              <a:round/>
              <a:headEnd type="none" w="med" len="med"/>
              <a:tailEnd type="none" w="med" len="med"/>
            </a:ln>
          </a:top>
          <a:bottom>
            <a:ln w="12700" cap="flat" cmpd="sng">
              <a:solidFill>
                <a:schemeClr val="accent5"/>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5"/>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5"/>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49" autoAdjust="0"/>
    <p:restoredTop sz="80932" autoAdjust="0"/>
  </p:normalViewPr>
  <p:slideViewPr>
    <p:cSldViewPr snapToGrid="0">
      <p:cViewPr varScale="1">
        <p:scale>
          <a:sx n="72" d="100"/>
          <a:sy n="72" d="100"/>
        </p:scale>
        <p:origin x="9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21639479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5" name="Shape 14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8097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09" name="Shape 20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1038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6712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1950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altLang="zh-CN" dirty="0" smtClean="0"/>
              <a:t>Our third research question is how strongly the station location plays a role in bike trips? For</a:t>
            </a:r>
            <a:r>
              <a:rPr lang="en-US" altLang="zh-CN" baseline="0" dirty="0" smtClean="0"/>
              <a:t> this research question, we aggregate all record by start station and end station by using database and then calculate the linear distance between two stations by using R. Therefore, our independent variable is linear distance between stations and dependent variable is ridership per start and end station. We use Pearson correlation to evaluate the relationship between those two variables. Since the p-value is extremely small and correlation coefficient is -0.299, we conclude that there is a negative relationship between ridership and distance. </a:t>
            </a:r>
            <a:endParaRPr dirty="0"/>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784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smtClean="0"/>
              <a:t>After</a:t>
            </a:r>
            <a:r>
              <a:rPr lang="en-US" baseline="0" dirty="0" smtClean="0"/>
              <a:t> that, we visualize the popular bicycle routes by using </a:t>
            </a:r>
            <a:r>
              <a:rPr lang="en-US" baseline="0" dirty="0" err="1" smtClean="0"/>
              <a:t>ggplot</a:t>
            </a:r>
            <a:r>
              <a:rPr lang="en-US" baseline="0" dirty="0" smtClean="0"/>
              <a:t>. However since we have about 30 thousands routes, it is not very visible if we show all of them in one picture. Therefore, we only focus on routes in DC area.  As </a:t>
            </a:r>
            <a:r>
              <a:rPr lang="en-US" baseline="0" dirty="0" err="1" smtClean="0"/>
              <a:t>Suyan</a:t>
            </a:r>
            <a:r>
              <a:rPr lang="en-US" baseline="0" dirty="0" smtClean="0"/>
              <a:t> mentioned earlier, we found the peak hours are 9 am and 5 pm and those commuter are the majority of Capital </a:t>
            </a:r>
            <a:r>
              <a:rPr lang="en-US" baseline="0" dirty="0" err="1" smtClean="0"/>
              <a:t>Bikeshare</a:t>
            </a:r>
            <a:r>
              <a:rPr lang="en-US" baseline="0" dirty="0" smtClean="0"/>
              <a:t> customers, so we are curious whether the popular bicycle routes could match the results of peak hours. Although the majority of Capital </a:t>
            </a:r>
            <a:r>
              <a:rPr lang="en-US" baseline="0" dirty="0" err="1" smtClean="0"/>
              <a:t>bikeshare</a:t>
            </a:r>
            <a:r>
              <a:rPr lang="en-US" baseline="0" dirty="0" smtClean="0"/>
              <a:t> customers are commuters, the most popular routes are around tourist attractions, like Lincoln memorial and Jefferson memorial. Including 6 outliers resulted from cherry </a:t>
            </a:r>
            <a:r>
              <a:rPr lang="en-US" baseline="0" dirty="0" err="1" smtClean="0"/>
              <a:t>bloosm</a:t>
            </a:r>
            <a:r>
              <a:rPr lang="en-US" baseline="0" dirty="0" smtClean="0"/>
              <a:t> festivals, Amit just mentioned, tourists are still very important for Capital </a:t>
            </a:r>
            <a:r>
              <a:rPr lang="en-US" baseline="0" dirty="0" err="1" smtClean="0"/>
              <a:t>bikeshare</a:t>
            </a:r>
            <a:r>
              <a:rPr lang="en-US" baseline="0" dirty="0" smtClean="0"/>
              <a:t> Co. As a  result, Capital </a:t>
            </a:r>
            <a:r>
              <a:rPr lang="en-US" baseline="0" dirty="0" err="1" smtClean="0"/>
              <a:t>bikeshare</a:t>
            </a:r>
            <a:r>
              <a:rPr lang="en-US" baseline="0" dirty="0" smtClean="0"/>
              <a:t> Co. should have two different pricing policy for tourists and commuters to stimulate and increase the demand.  For example, Capital </a:t>
            </a:r>
            <a:r>
              <a:rPr lang="en-US" baseline="0" dirty="0" err="1" smtClean="0"/>
              <a:t>bikeshare</a:t>
            </a:r>
            <a:r>
              <a:rPr lang="en-US" baseline="0" dirty="0" smtClean="0"/>
              <a:t> Co could provide a cheaper price for those tourists if they rent for 3 days and promise will return bikes to stations around tourist attractions.  As for those commuters, Capital </a:t>
            </a:r>
            <a:r>
              <a:rPr lang="en-US" baseline="0" dirty="0" err="1" smtClean="0"/>
              <a:t>bikeshare</a:t>
            </a:r>
            <a:r>
              <a:rPr lang="en-US" baseline="0" dirty="0" smtClean="0"/>
              <a:t> could also provide a cheaper price if they rent more than 3 days in a week or they rent and return bikes in a same station,</a:t>
            </a:r>
            <a:endParaRPr dirty="0"/>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4099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smtClean="0"/>
              <a:t>Our</a:t>
            </a:r>
            <a:r>
              <a:rPr lang="en-US" baseline="0" dirty="0" smtClean="0"/>
              <a:t> last research question is how does the national holiday impact the bike ride counts. For this research question, we categorized our records into two category, the ridership on holiday and on non-holiday.  Our IV is DC holiday dates and dv is the ridership. We use two sample t-test to solve this question and we found the p=value is about .004. So we conclude that the ridership on holiday and non-holiday are not equal. </a:t>
            </a:r>
            <a:endParaRPr dirty="0"/>
          </a:p>
        </p:txBody>
      </p:sp>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417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baseline="0" dirty="0" smtClean="0"/>
              <a:t> And then we use a bar graph to show the difference between these two groups. However, the result is contrary to our expectation that the number of ridership on holiday is smaller than the number on non-holiday. </a:t>
            </a:r>
          </a:p>
          <a:p>
            <a:pPr lvl="0">
              <a:spcBef>
                <a:spcPts val="0"/>
              </a:spcBef>
              <a:buNone/>
            </a:pPr>
            <a:r>
              <a:rPr lang="en-US" baseline="0" dirty="0" smtClean="0"/>
              <a:t>At beginning, we had no idea why we have such result. But we have two explanations: first, the major holidays are in the winter, like new year eve, </a:t>
            </a:r>
            <a:r>
              <a:rPr lang="en-US" baseline="0" dirty="0" err="1" smtClean="0"/>
              <a:t>chrismas</a:t>
            </a:r>
            <a:r>
              <a:rPr lang="en-US" baseline="0" dirty="0" smtClean="0"/>
              <a:t>, thanksgiving. People definitely do not rent bikes in the winter even they have holiday and do not need to work. Second, as we mentioned </a:t>
            </a:r>
            <a:r>
              <a:rPr lang="en-US" baseline="0" dirty="0" err="1" smtClean="0"/>
              <a:t>earier</a:t>
            </a:r>
            <a:r>
              <a:rPr lang="en-US" baseline="0" dirty="0" smtClean="0"/>
              <a:t>, both tourists and commuters are important to Capital </a:t>
            </a:r>
            <a:r>
              <a:rPr lang="en-US" baseline="0" dirty="0" err="1" smtClean="0"/>
              <a:t>bikeshare</a:t>
            </a:r>
            <a:r>
              <a:rPr lang="en-US" baseline="0" dirty="0" smtClean="0"/>
              <a:t> Co. But we do not know who are more important. Therefore, this result tells us compared to tourists, commuters use renting service more often. </a:t>
            </a:r>
            <a:endParaRPr dirty="0"/>
          </a:p>
        </p:txBody>
      </p:sp>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4801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altLang="zh-CN" baseline="0" dirty="0" smtClean="0"/>
              <a:t>However, there is a limitation that we should use actual distance, not linear distance, as our independent variable, then our result would be more reliable. Actually we have finished python code to connect Google Map API to calculate the actual distance and it is successful when we were testing the sample data. Google </a:t>
            </a:r>
            <a:r>
              <a:rPr lang="en-US" altLang="zh-CN" baseline="0" dirty="0" err="1" smtClean="0"/>
              <a:t>Api</a:t>
            </a:r>
            <a:r>
              <a:rPr lang="en-US" altLang="zh-CN" baseline="0" dirty="0" smtClean="0"/>
              <a:t> will charge us if we have more than 2500 elements. </a:t>
            </a:r>
          </a:p>
          <a:p>
            <a:pPr lvl="0">
              <a:spcBef>
                <a:spcPts val="0"/>
              </a:spcBef>
              <a:buNone/>
            </a:pPr>
            <a:endParaRPr lang="en-US" altLang="zh-CN" baseline="0" dirty="0" smtClean="0"/>
          </a:p>
          <a:p>
            <a:pPr lvl="0">
              <a:spcBef>
                <a:spcPts val="0"/>
              </a:spcBef>
              <a:buNone/>
            </a:pPr>
            <a:r>
              <a:rPr lang="en-US" altLang="zh-CN" baseline="0" dirty="0" smtClean="0"/>
              <a:t>The second limitation is about outliers.  </a:t>
            </a:r>
            <a:endParaRPr dirty="0"/>
          </a:p>
        </p:txBody>
      </p:sp>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63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183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2621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1" name="Shape 15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0014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1963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83" name="Shape 28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6658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7" name="Shape 15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1976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63" name="Shape 16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1368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6280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1981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0648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6561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918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1154954" y="1447800"/>
            <a:ext cx="8825657" cy="3329580"/>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Century Gothic"/>
              <a:buNone/>
              <a:defRPr sz="7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9" name="Shape 19"/>
          <p:cNvSpPr txBox="1">
            <a:spLocks noGrp="1"/>
          </p:cNvSpPr>
          <p:nvPr>
            <p:ph type="subTitle" idx="1"/>
          </p:nvPr>
        </p:nvSpPr>
        <p:spPr>
          <a:xfrm>
            <a:off x="1154954" y="4777380"/>
            <a:ext cx="8825657" cy="861420"/>
          </a:xfrm>
          <a:prstGeom prst="rect">
            <a:avLst/>
          </a:prstGeom>
          <a:noFill/>
          <a:ln>
            <a:noFill/>
          </a:ln>
        </p:spPr>
        <p:txBody>
          <a:bodyPr lIns="91425" tIns="91425" rIns="91425" bIns="91425" anchor="t" anchorCtr="0"/>
          <a:lstStyle>
            <a:lvl1pPr marL="0" marR="0" lvl="0" indent="0" algn="l" rtl="0">
              <a:spcBef>
                <a:spcPts val="1000"/>
              </a:spcBef>
              <a:spcAft>
                <a:spcPts val="0"/>
              </a:spcAft>
              <a:buClr>
                <a:srgbClr val="86D1D8"/>
              </a:buClr>
              <a:buFont typeface="Noto Sans Symbols"/>
              <a:buNone/>
              <a:defRPr sz="2000" b="0" i="0" u="none" strike="noStrike" cap="none">
                <a:solidFill>
                  <a:srgbClr val="86D1D8"/>
                </a:solidFill>
                <a:latin typeface="Century Gothic"/>
                <a:ea typeface="Century Gothic"/>
                <a:cs typeface="Century Gothic"/>
                <a:sym typeface="Century Gothic"/>
              </a:defRPr>
            </a:lvl1pPr>
            <a:lvl2pPr marL="457200" marR="0" lvl="1" indent="0" algn="ctr" rtl="0">
              <a:spcBef>
                <a:spcPts val="1000"/>
              </a:spcBef>
              <a:spcAft>
                <a:spcPts val="0"/>
              </a:spcAft>
              <a:buClr>
                <a:srgbClr val="86D1D8"/>
              </a:buClr>
              <a:buFont typeface="Noto Sans Symbols"/>
              <a:buNone/>
              <a:defRPr sz="1800" b="0" i="0" u="none" strike="noStrike" cap="none">
                <a:solidFill>
                  <a:schemeClr val="lt1"/>
                </a:solidFill>
                <a:latin typeface="Century Gothic"/>
                <a:ea typeface="Century Gothic"/>
                <a:cs typeface="Century Gothic"/>
                <a:sym typeface="Century Gothic"/>
              </a:defRPr>
            </a:lvl2pPr>
            <a:lvl3pPr marL="914400" marR="0" lvl="2" indent="0" algn="ctr"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3pPr>
            <a:lvl4pPr marL="1371600" marR="0" lvl="3" indent="0" algn="ctr"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4pPr>
            <a:lvl5pPr marL="1828800" marR="0" lvl="4" indent="0" algn="ctr"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5pPr>
            <a:lvl6pPr marL="2286000" marR="0" lvl="5" indent="0" algn="ctr"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6pPr>
            <a:lvl7pPr marL="2743200" marR="0" lvl="6" indent="0" algn="ctr"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7pPr>
            <a:lvl8pPr marL="3200400" marR="0" lvl="7" indent="0" algn="ctr"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8pPr>
            <a:lvl9pPr marL="3657600" marR="0" lvl="8" indent="0" algn="ctr"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20" name="Shape 20"/>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21" name="Shape 21"/>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22" name="Shape 22"/>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u="none" strike="noStrike" cap="none">
                <a:solidFill>
                  <a:schemeClr val="lt1"/>
                </a:solidFill>
                <a:latin typeface="Century Gothic"/>
                <a:ea typeface="Century Gothic"/>
                <a:cs typeface="Century Gothic"/>
                <a:sym typeface="Century Gothic"/>
              </a:rPr>
              <a:t>‹#›</a:t>
            </a:fld>
            <a:endParaRPr lang="en-US" sz="2800" b="0" i="0" u="none" strike="noStrike" cap="none" dirty="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154955" y="4800587"/>
            <a:ext cx="8825657" cy="566737"/>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Century Gothic"/>
              <a:buNone/>
              <a:defRPr sz="24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76" name="Shape 76"/>
          <p:cNvSpPr>
            <a:spLocks noGrp="1"/>
          </p:cNvSpPr>
          <p:nvPr>
            <p:ph type="pic" idx="2"/>
          </p:nvPr>
        </p:nvSpPr>
        <p:spPr>
          <a:xfrm>
            <a:off x="1154954" y="685800"/>
            <a:ext cx="8825657" cy="3640666"/>
          </a:xfrm>
          <a:prstGeom prst="roundRect">
            <a:avLst>
              <a:gd name="adj" fmla="val 1858"/>
            </a:avLst>
          </a:prstGeom>
          <a:noFill/>
          <a:ln>
            <a:noFill/>
          </a:ln>
          <a:effectLst>
            <a:outerShdw blurRad="50799" dist="50800" dir="5400000" algn="tl" rotWithShape="0">
              <a:srgbClr val="000000">
                <a:alpha val="42745"/>
              </a:srgbClr>
            </a:outerShdw>
          </a:effectLst>
        </p:spPr>
        <p:txBody>
          <a:bodyPr lIns="91425" tIns="91425" rIns="91425" bIns="91425" anchor="t" anchorCtr="0"/>
          <a:lstStyle>
            <a:lvl1pPr marL="0" marR="0" lvl="0" indent="0" algn="ctr"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dirty="0"/>
          </a:p>
        </p:txBody>
      </p:sp>
      <p:sp>
        <p:nvSpPr>
          <p:cNvPr id="77" name="Shape 77"/>
          <p:cNvSpPr txBox="1">
            <a:spLocks noGrp="1"/>
          </p:cNvSpPr>
          <p:nvPr>
            <p:ph type="body" idx="1"/>
          </p:nvPr>
        </p:nvSpPr>
        <p:spPr>
          <a:xfrm>
            <a:off x="1154955" y="5367325"/>
            <a:ext cx="8825655" cy="493711"/>
          </a:xfrm>
          <a:prstGeom prst="rect">
            <a:avLst/>
          </a:prstGeom>
          <a:noFill/>
          <a:ln>
            <a:noFill/>
          </a:ln>
        </p:spPr>
        <p:txBody>
          <a:bodyPr lIns="91425" tIns="91425" rIns="91425" bIns="91425" anchor="t" anchorCtr="0"/>
          <a:lstStyle>
            <a:lvl1pPr marL="0" marR="0" lvl="0" indent="0" algn="l" rtl="0">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78" name="Shape 78"/>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79" name="Shape 79"/>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80" name="Shape 80"/>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a:solidFill>
                  <a:schemeClr val="lt1"/>
                </a:solidFill>
                <a:latin typeface="Century Gothic"/>
                <a:ea typeface="Century Gothic"/>
                <a:cs typeface="Century Gothic"/>
                <a:sym typeface="Century Gothic"/>
              </a:rPr>
              <a:t>‹#›</a:t>
            </a:fld>
            <a:endParaRPr lang="en-US" sz="2800" b="0" i="0" dirty="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1154954" y="1447800"/>
            <a:ext cx="8825659" cy="1981199"/>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Century Gothic"/>
              <a:buNone/>
              <a:defRPr sz="48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83" name="Shape 83"/>
          <p:cNvSpPr txBox="1">
            <a:spLocks noGrp="1"/>
          </p:cNvSpPr>
          <p:nvPr>
            <p:ph type="body" idx="1"/>
          </p:nvPr>
        </p:nvSpPr>
        <p:spPr>
          <a:xfrm>
            <a:off x="1154954" y="3657600"/>
            <a:ext cx="8825659" cy="2362200"/>
          </a:xfrm>
          <a:prstGeom prst="rect">
            <a:avLst/>
          </a:prstGeom>
          <a:noFill/>
          <a:ln>
            <a:noFill/>
          </a:ln>
        </p:spPr>
        <p:txBody>
          <a:bodyPr lIns="91425" tIns="91425" rIns="91425" bIns="91425" anchor="ctr" anchorCtr="0"/>
          <a:lstStyle>
            <a:lvl1pPr marL="0" marR="0" lvl="0" indent="0" algn="l" rtl="0">
              <a:spcBef>
                <a:spcPts val="1000"/>
              </a:spcBef>
              <a:spcAft>
                <a:spcPts val="0"/>
              </a:spcAft>
              <a:buClr>
                <a:srgbClr val="86D1D8"/>
              </a:buClr>
              <a:buFont typeface="Noto Sans Symbols"/>
              <a:buNone/>
              <a:defRPr sz="1800" b="0" i="0" u="none" strike="noStrike" cap="none">
                <a:solidFill>
                  <a:schemeClr val="lt1"/>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84" name="Shape 84"/>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85" name="Shape 85"/>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86" name="Shape 86"/>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a:solidFill>
                  <a:schemeClr val="lt1"/>
                </a:solidFill>
                <a:latin typeface="Century Gothic"/>
                <a:ea typeface="Century Gothic"/>
                <a:cs typeface="Century Gothic"/>
                <a:sym typeface="Century Gothic"/>
              </a:rPr>
              <a:t>‹#›</a:t>
            </a:fld>
            <a:endParaRPr lang="en-US" sz="2800" b="0" i="0" dirty="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1574800" y="1447800"/>
            <a:ext cx="7999315" cy="2323373"/>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Century Gothic"/>
              <a:buNone/>
              <a:defRPr sz="48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89" name="Shape 89"/>
          <p:cNvSpPr txBox="1">
            <a:spLocks noGrp="1"/>
          </p:cNvSpPr>
          <p:nvPr>
            <p:ph type="body" idx="1"/>
          </p:nvPr>
        </p:nvSpPr>
        <p:spPr>
          <a:xfrm>
            <a:off x="1930400" y="3771173"/>
            <a:ext cx="7279649" cy="342174"/>
          </a:xfrm>
          <a:prstGeom prst="rect">
            <a:avLst/>
          </a:prstGeom>
          <a:noFill/>
          <a:ln>
            <a:noFill/>
          </a:ln>
        </p:spPr>
        <p:txBody>
          <a:bodyPr lIns="91425" tIns="91425" rIns="91425" bIns="91425" anchor="t" anchorCtr="0"/>
          <a:lstStyle>
            <a:lvl1pPr marL="0" marR="0" lvl="0" indent="0" algn="l" rtl="0">
              <a:spcBef>
                <a:spcPts val="1000"/>
              </a:spcBef>
              <a:spcAft>
                <a:spcPts val="0"/>
              </a:spcAft>
              <a:buClr>
                <a:srgbClr val="86D1D8"/>
              </a:buClr>
              <a:buFont typeface="Noto Sans Symbols"/>
              <a:buNone/>
              <a:defRPr sz="1400" b="0" i="0" u="none" strike="noStrike" cap="small">
                <a:solidFill>
                  <a:srgbClr val="86D1D8"/>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90" name="Shape 90"/>
          <p:cNvSpPr txBox="1">
            <a:spLocks noGrp="1"/>
          </p:cNvSpPr>
          <p:nvPr>
            <p:ph type="body" idx="2"/>
          </p:nvPr>
        </p:nvSpPr>
        <p:spPr>
          <a:xfrm>
            <a:off x="1154954" y="4350657"/>
            <a:ext cx="8825659" cy="1676399"/>
          </a:xfrm>
          <a:prstGeom prst="rect">
            <a:avLst/>
          </a:prstGeom>
          <a:noFill/>
          <a:ln>
            <a:noFill/>
          </a:ln>
        </p:spPr>
        <p:txBody>
          <a:bodyPr lIns="91425" tIns="91425" rIns="91425" bIns="91425" anchor="ctr" anchorCtr="0"/>
          <a:lstStyle>
            <a:lvl1pPr marL="0" marR="0" lvl="0" indent="0" algn="l" rtl="0">
              <a:spcBef>
                <a:spcPts val="1000"/>
              </a:spcBef>
              <a:spcAft>
                <a:spcPts val="0"/>
              </a:spcAft>
              <a:buClr>
                <a:srgbClr val="86D1D8"/>
              </a:buClr>
              <a:buFont typeface="Noto Sans Symbols"/>
              <a:buNone/>
              <a:defRPr sz="1800" b="0" i="0" u="none" strike="noStrike" cap="none">
                <a:solidFill>
                  <a:schemeClr val="lt1"/>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91" name="Shape 91"/>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92" name="Shape 92"/>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93" name="Shape 93"/>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a:solidFill>
                  <a:schemeClr val="lt1"/>
                </a:solidFill>
                <a:latin typeface="Century Gothic"/>
                <a:ea typeface="Century Gothic"/>
                <a:cs typeface="Century Gothic"/>
                <a:sym typeface="Century Gothic"/>
              </a:rPr>
              <a:t>‹#›</a:t>
            </a:fld>
            <a:endParaRPr lang="en-US" sz="2800" b="0" i="0" dirty="0">
              <a:solidFill>
                <a:schemeClr val="lt1"/>
              </a:solidFill>
              <a:latin typeface="Century Gothic"/>
              <a:ea typeface="Century Gothic"/>
              <a:cs typeface="Century Gothic"/>
              <a:sym typeface="Century Gothic"/>
            </a:endParaRPr>
          </a:p>
        </p:txBody>
      </p:sp>
      <p:sp>
        <p:nvSpPr>
          <p:cNvPr id="94" name="Shape 94"/>
          <p:cNvSpPr txBox="1"/>
          <p:nvPr/>
        </p:nvSpPr>
        <p:spPr>
          <a:xfrm>
            <a:off x="898295" y="971253"/>
            <a:ext cx="801912" cy="196976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2200" b="0" i="0" dirty="0">
                <a:solidFill>
                  <a:srgbClr val="86D1D8"/>
                </a:solidFill>
                <a:latin typeface="Arial"/>
                <a:ea typeface="Arial"/>
                <a:cs typeface="Arial"/>
                <a:sym typeface="Arial"/>
              </a:rPr>
              <a:t>“</a:t>
            </a:r>
          </a:p>
        </p:txBody>
      </p:sp>
      <p:sp>
        <p:nvSpPr>
          <p:cNvPr id="95" name="Shape 95"/>
          <p:cNvSpPr txBox="1"/>
          <p:nvPr/>
        </p:nvSpPr>
        <p:spPr>
          <a:xfrm>
            <a:off x="9330489" y="2613786"/>
            <a:ext cx="801912" cy="196976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2200" b="0" i="0" dirty="0">
                <a:solidFill>
                  <a:srgbClr val="86D1D8"/>
                </a:solidFill>
                <a:latin typeface="Arial"/>
                <a:ea typeface="Arial"/>
                <a:cs typeface="Arial"/>
                <a:sym typeface="Aria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ame Car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1154954" y="3124200"/>
            <a:ext cx="8825659" cy="1653180"/>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Century Gothic"/>
              <a:buNone/>
              <a:defRPr sz="40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98" name="Shape 98"/>
          <p:cNvSpPr txBox="1">
            <a:spLocks noGrp="1"/>
          </p:cNvSpPr>
          <p:nvPr>
            <p:ph type="body" idx="1"/>
          </p:nvPr>
        </p:nvSpPr>
        <p:spPr>
          <a:xfrm>
            <a:off x="1154954" y="4777380"/>
            <a:ext cx="8825659" cy="860399"/>
          </a:xfrm>
          <a:prstGeom prst="rect">
            <a:avLst/>
          </a:prstGeom>
          <a:noFill/>
          <a:ln>
            <a:noFill/>
          </a:ln>
        </p:spPr>
        <p:txBody>
          <a:bodyPr lIns="91425" tIns="91425" rIns="91425" bIns="91425" anchor="t" anchorCtr="0"/>
          <a:lstStyle>
            <a:lvl1pPr marL="0" marR="0" lvl="0" indent="0" algn="l" rtl="0">
              <a:spcBef>
                <a:spcPts val="1000"/>
              </a:spcBef>
              <a:spcAft>
                <a:spcPts val="0"/>
              </a:spcAft>
              <a:buClr>
                <a:srgbClr val="86D1D8"/>
              </a:buClr>
              <a:buFont typeface="Noto Sans Symbols"/>
              <a:buNone/>
              <a:defRPr sz="2000" b="0" i="0" u="none" strike="noStrike" cap="none">
                <a:solidFill>
                  <a:srgbClr val="86D1D8"/>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99" name="Shape 99"/>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100" name="Shape 100"/>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101" name="Shape 101"/>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a:solidFill>
                  <a:schemeClr val="lt1"/>
                </a:solidFill>
                <a:latin typeface="Century Gothic"/>
                <a:ea typeface="Century Gothic"/>
                <a:cs typeface="Century Gothic"/>
                <a:sym typeface="Century Gothic"/>
              </a:rPr>
              <a:t>‹#›</a:t>
            </a:fld>
            <a:endParaRPr lang="en-US" sz="2800" b="0" i="0" dirty="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 Column">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46110" y="452718"/>
            <a:ext cx="9404723" cy="1400530"/>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Century Gothic"/>
              <a:buNone/>
              <a:defRPr sz="4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04" name="Shape 104"/>
          <p:cNvSpPr txBox="1">
            <a:spLocks noGrp="1"/>
          </p:cNvSpPr>
          <p:nvPr>
            <p:ph type="body" idx="1"/>
          </p:nvPr>
        </p:nvSpPr>
        <p:spPr>
          <a:xfrm>
            <a:off x="632947" y="1981200"/>
            <a:ext cx="2946865"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rgbClr val="86D1D8"/>
              </a:buClr>
              <a:buFont typeface="Noto Sans Symbols"/>
              <a:buNone/>
              <a:defRPr sz="2400" b="0" i="0" u="none" strike="noStrike" cap="none">
                <a:solidFill>
                  <a:srgbClr val="86D1D8"/>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2000" b="1"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800" b="1"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05" name="Shape 105"/>
          <p:cNvSpPr txBox="1">
            <a:spLocks noGrp="1"/>
          </p:cNvSpPr>
          <p:nvPr>
            <p:ph type="body" idx="2"/>
          </p:nvPr>
        </p:nvSpPr>
        <p:spPr>
          <a:xfrm>
            <a:off x="652462" y="2667000"/>
            <a:ext cx="2927350" cy="3589337"/>
          </a:xfrm>
          <a:prstGeom prst="rect">
            <a:avLst/>
          </a:prstGeom>
          <a:noFill/>
          <a:ln>
            <a:noFill/>
          </a:ln>
        </p:spPr>
        <p:txBody>
          <a:bodyPr lIns="91425" tIns="91425" rIns="91425" bIns="91425" anchor="t" anchorCtr="0"/>
          <a:lstStyle>
            <a:lvl1pPr marL="0" marR="0" lvl="0"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06" name="Shape 106"/>
          <p:cNvSpPr txBox="1">
            <a:spLocks noGrp="1"/>
          </p:cNvSpPr>
          <p:nvPr>
            <p:ph type="body" idx="3"/>
          </p:nvPr>
        </p:nvSpPr>
        <p:spPr>
          <a:xfrm>
            <a:off x="3883658" y="1981200"/>
            <a:ext cx="2936241"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rgbClr val="86D1D8"/>
              </a:buClr>
              <a:buFont typeface="Noto Sans Symbols"/>
              <a:buNone/>
              <a:defRPr sz="2400" b="0" i="0" u="none" strike="noStrike" cap="none">
                <a:solidFill>
                  <a:srgbClr val="86D1D8"/>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2000" b="1"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800" b="1"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07" name="Shape 107"/>
          <p:cNvSpPr txBox="1">
            <a:spLocks noGrp="1"/>
          </p:cNvSpPr>
          <p:nvPr>
            <p:ph type="body" idx="4"/>
          </p:nvPr>
        </p:nvSpPr>
        <p:spPr>
          <a:xfrm>
            <a:off x="3873105" y="2667000"/>
            <a:ext cx="2946793" cy="3589337"/>
          </a:xfrm>
          <a:prstGeom prst="rect">
            <a:avLst/>
          </a:prstGeom>
          <a:noFill/>
          <a:ln>
            <a:noFill/>
          </a:ln>
        </p:spPr>
        <p:txBody>
          <a:bodyPr lIns="91425" tIns="91425" rIns="91425" bIns="91425" anchor="t" anchorCtr="0"/>
          <a:lstStyle>
            <a:lvl1pPr marL="0" marR="0" lvl="0"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08" name="Shape 108"/>
          <p:cNvSpPr txBox="1">
            <a:spLocks noGrp="1"/>
          </p:cNvSpPr>
          <p:nvPr>
            <p:ph type="body" idx="5"/>
          </p:nvPr>
        </p:nvSpPr>
        <p:spPr>
          <a:xfrm>
            <a:off x="7124700" y="1981200"/>
            <a:ext cx="2932112"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rgbClr val="86D1D8"/>
              </a:buClr>
              <a:buFont typeface="Noto Sans Symbols"/>
              <a:buNone/>
              <a:defRPr sz="2400" b="0" i="0" u="none" strike="noStrike" cap="none">
                <a:solidFill>
                  <a:srgbClr val="86D1D8"/>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2000" b="1"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800" b="1"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09" name="Shape 109"/>
          <p:cNvSpPr txBox="1">
            <a:spLocks noGrp="1"/>
          </p:cNvSpPr>
          <p:nvPr>
            <p:ph type="body" idx="6"/>
          </p:nvPr>
        </p:nvSpPr>
        <p:spPr>
          <a:xfrm>
            <a:off x="7124700" y="2667000"/>
            <a:ext cx="2932112" cy="3589337"/>
          </a:xfrm>
          <a:prstGeom prst="rect">
            <a:avLst/>
          </a:prstGeom>
          <a:noFill/>
          <a:ln>
            <a:noFill/>
          </a:ln>
        </p:spPr>
        <p:txBody>
          <a:bodyPr lIns="91425" tIns="91425" rIns="91425" bIns="91425" anchor="t" anchorCtr="0"/>
          <a:lstStyle>
            <a:lvl1pPr marL="0" marR="0" lvl="0"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cxnSp>
        <p:nvCxnSpPr>
          <p:cNvPr id="110" name="Shape 110"/>
          <p:cNvCxnSpPr/>
          <p:nvPr/>
        </p:nvCxnSpPr>
        <p:spPr>
          <a:xfrm>
            <a:off x="3726142" y="2133600"/>
            <a:ext cx="0" cy="3962399"/>
          </a:xfrm>
          <a:prstGeom prst="straightConnector1">
            <a:avLst/>
          </a:prstGeom>
          <a:noFill/>
          <a:ln w="12700" cap="flat" cmpd="sng">
            <a:solidFill>
              <a:srgbClr val="86D1D8">
                <a:alpha val="40000"/>
              </a:srgbClr>
            </a:solidFill>
            <a:prstDash val="solid"/>
            <a:round/>
            <a:headEnd type="none" w="med" len="med"/>
            <a:tailEnd type="none" w="med" len="med"/>
          </a:ln>
        </p:spPr>
      </p:cxnSp>
      <p:cxnSp>
        <p:nvCxnSpPr>
          <p:cNvPr id="111" name="Shape 111"/>
          <p:cNvCxnSpPr/>
          <p:nvPr/>
        </p:nvCxnSpPr>
        <p:spPr>
          <a:xfrm>
            <a:off x="6962227" y="2133600"/>
            <a:ext cx="0" cy="3966881"/>
          </a:xfrm>
          <a:prstGeom prst="straightConnector1">
            <a:avLst/>
          </a:prstGeom>
          <a:noFill/>
          <a:ln w="12700" cap="flat" cmpd="sng">
            <a:solidFill>
              <a:srgbClr val="86D1D8">
                <a:alpha val="40000"/>
              </a:srgbClr>
            </a:solidFill>
            <a:prstDash val="solid"/>
            <a:round/>
            <a:headEnd type="none" w="med" len="med"/>
            <a:tailEnd type="none" w="med" len="med"/>
          </a:ln>
        </p:spPr>
      </p:cxnSp>
      <p:sp>
        <p:nvSpPr>
          <p:cNvPr id="112" name="Shape 112"/>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113" name="Shape 113"/>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114" name="Shape 114"/>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a:solidFill>
                  <a:schemeClr val="lt1"/>
                </a:solidFill>
                <a:latin typeface="Century Gothic"/>
                <a:ea typeface="Century Gothic"/>
                <a:cs typeface="Century Gothic"/>
                <a:sym typeface="Century Gothic"/>
              </a:rPr>
              <a:t>‹#›</a:t>
            </a:fld>
            <a:endParaRPr lang="en-US" sz="2800" b="0" i="0" dirty="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 Picture Column">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646110" y="452718"/>
            <a:ext cx="9404723" cy="1400530"/>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Century Gothic"/>
              <a:buNone/>
              <a:defRPr sz="4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17" name="Shape 117"/>
          <p:cNvSpPr txBox="1">
            <a:spLocks noGrp="1"/>
          </p:cNvSpPr>
          <p:nvPr>
            <p:ph type="body" idx="1"/>
          </p:nvPr>
        </p:nvSpPr>
        <p:spPr>
          <a:xfrm>
            <a:off x="652462" y="4250948"/>
            <a:ext cx="2940049"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rgbClr val="86D1D8"/>
              </a:buClr>
              <a:buFont typeface="Noto Sans Symbols"/>
              <a:buNone/>
              <a:defRPr sz="2400" b="0" i="0" u="none" strike="noStrike" cap="none">
                <a:solidFill>
                  <a:srgbClr val="86D1D8"/>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2000" b="1"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800" b="1"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18" name="Shape 118"/>
          <p:cNvSpPr>
            <a:spLocks noGrp="1"/>
          </p:cNvSpPr>
          <p:nvPr>
            <p:ph type="pic" idx="2"/>
          </p:nvPr>
        </p:nvSpPr>
        <p:spPr>
          <a:xfrm>
            <a:off x="652462" y="2209800"/>
            <a:ext cx="2940049" cy="1524000"/>
          </a:xfrm>
          <a:prstGeom prst="roundRect">
            <a:avLst>
              <a:gd name="adj" fmla="val 1858"/>
            </a:avLst>
          </a:prstGeom>
          <a:noFill/>
          <a:ln>
            <a:noFill/>
          </a:ln>
          <a:effectLst>
            <a:outerShdw blurRad="50799" dist="50800" dir="5400000" algn="tl" rotWithShape="0">
              <a:srgbClr val="000000">
                <a:alpha val="42745"/>
              </a:srgbClr>
            </a:outerShdw>
          </a:effectLst>
        </p:spPr>
        <p:txBody>
          <a:bodyPr lIns="91425" tIns="91425" rIns="91425" bIns="91425" anchor="t" anchorCtr="0"/>
          <a:lstStyle>
            <a:lvl1pPr marL="0" marR="0" lvl="0" indent="0" algn="ctr"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dirty="0"/>
          </a:p>
        </p:txBody>
      </p:sp>
      <p:sp>
        <p:nvSpPr>
          <p:cNvPr id="119" name="Shape 119"/>
          <p:cNvSpPr txBox="1">
            <a:spLocks noGrp="1"/>
          </p:cNvSpPr>
          <p:nvPr>
            <p:ph type="body" idx="3"/>
          </p:nvPr>
        </p:nvSpPr>
        <p:spPr>
          <a:xfrm>
            <a:off x="652462" y="4827210"/>
            <a:ext cx="2940049" cy="659188"/>
          </a:xfrm>
          <a:prstGeom prst="rect">
            <a:avLst/>
          </a:prstGeom>
          <a:noFill/>
          <a:ln>
            <a:noFill/>
          </a:ln>
        </p:spPr>
        <p:txBody>
          <a:bodyPr lIns="91425" tIns="91425" rIns="91425" bIns="91425" anchor="t" anchorCtr="0"/>
          <a:lstStyle>
            <a:lvl1pPr marL="0" marR="0" lvl="0"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20" name="Shape 120"/>
          <p:cNvSpPr txBox="1">
            <a:spLocks noGrp="1"/>
          </p:cNvSpPr>
          <p:nvPr>
            <p:ph type="body" idx="4"/>
          </p:nvPr>
        </p:nvSpPr>
        <p:spPr>
          <a:xfrm>
            <a:off x="3889375" y="4250948"/>
            <a:ext cx="2930525"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rgbClr val="86D1D8"/>
              </a:buClr>
              <a:buFont typeface="Noto Sans Symbols"/>
              <a:buNone/>
              <a:defRPr sz="2400" b="0" i="0" u="none" strike="noStrike" cap="none">
                <a:solidFill>
                  <a:srgbClr val="86D1D8"/>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2000" b="1"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800" b="1"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21" name="Shape 121"/>
          <p:cNvSpPr>
            <a:spLocks noGrp="1"/>
          </p:cNvSpPr>
          <p:nvPr>
            <p:ph type="pic" idx="5"/>
          </p:nvPr>
        </p:nvSpPr>
        <p:spPr>
          <a:xfrm>
            <a:off x="3889373" y="2209800"/>
            <a:ext cx="2930525" cy="1524000"/>
          </a:xfrm>
          <a:prstGeom prst="roundRect">
            <a:avLst>
              <a:gd name="adj" fmla="val 1858"/>
            </a:avLst>
          </a:prstGeom>
          <a:noFill/>
          <a:ln>
            <a:noFill/>
          </a:ln>
          <a:effectLst>
            <a:outerShdw blurRad="50799" dist="50800" dir="5400000" algn="tl" rotWithShape="0">
              <a:srgbClr val="000000">
                <a:alpha val="42745"/>
              </a:srgbClr>
            </a:outerShdw>
          </a:effectLst>
        </p:spPr>
        <p:txBody>
          <a:bodyPr lIns="91425" tIns="91425" rIns="91425" bIns="91425" anchor="t" anchorCtr="0"/>
          <a:lstStyle>
            <a:lvl1pPr marL="0" marR="0" lvl="0" indent="0" algn="ctr"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dirty="0"/>
          </a:p>
        </p:txBody>
      </p:sp>
      <p:sp>
        <p:nvSpPr>
          <p:cNvPr id="122" name="Shape 122"/>
          <p:cNvSpPr txBox="1">
            <a:spLocks noGrp="1"/>
          </p:cNvSpPr>
          <p:nvPr>
            <p:ph type="body" idx="6"/>
          </p:nvPr>
        </p:nvSpPr>
        <p:spPr>
          <a:xfrm>
            <a:off x="3888021" y="4827210"/>
            <a:ext cx="2934406" cy="659188"/>
          </a:xfrm>
          <a:prstGeom prst="rect">
            <a:avLst/>
          </a:prstGeom>
          <a:noFill/>
          <a:ln>
            <a:noFill/>
          </a:ln>
        </p:spPr>
        <p:txBody>
          <a:bodyPr lIns="91425" tIns="91425" rIns="91425" bIns="91425" anchor="t" anchorCtr="0"/>
          <a:lstStyle>
            <a:lvl1pPr marL="0" marR="0" lvl="0"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23" name="Shape 123"/>
          <p:cNvSpPr txBox="1">
            <a:spLocks noGrp="1"/>
          </p:cNvSpPr>
          <p:nvPr>
            <p:ph type="body" idx="7"/>
          </p:nvPr>
        </p:nvSpPr>
        <p:spPr>
          <a:xfrm>
            <a:off x="7124700" y="4250948"/>
            <a:ext cx="2932112"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rgbClr val="86D1D8"/>
              </a:buClr>
              <a:buFont typeface="Noto Sans Symbols"/>
              <a:buNone/>
              <a:defRPr sz="2400" b="0" i="0" u="none" strike="noStrike" cap="none">
                <a:solidFill>
                  <a:srgbClr val="86D1D8"/>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2000" b="1"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800" b="1"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24" name="Shape 124"/>
          <p:cNvSpPr>
            <a:spLocks noGrp="1"/>
          </p:cNvSpPr>
          <p:nvPr>
            <p:ph type="pic" idx="8"/>
          </p:nvPr>
        </p:nvSpPr>
        <p:spPr>
          <a:xfrm>
            <a:off x="7124699" y="2209800"/>
            <a:ext cx="2932112" cy="1524000"/>
          </a:xfrm>
          <a:prstGeom prst="roundRect">
            <a:avLst>
              <a:gd name="adj" fmla="val 1858"/>
            </a:avLst>
          </a:prstGeom>
          <a:noFill/>
          <a:ln>
            <a:noFill/>
          </a:ln>
          <a:effectLst>
            <a:outerShdw blurRad="50799" dist="50800" dir="5400000" algn="tl" rotWithShape="0">
              <a:srgbClr val="000000">
                <a:alpha val="42745"/>
              </a:srgbClr>
            </a:outerShdw>
          </a:effectLst>
        </p:spPr>
        <p:txBody>
          <a:bodyPr lIns="91425" tIns="91425" rIns="91425" bIns="91425" anchor="t" anchorCtr="0"/>
          <a:lstStyle>
            <a:lvl1pPr marL="0" marR="0" lvl="0" indent="0" algn="ctr"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dirty="0"/>
          </a:p>
        </p:txBody>
      </p:sp>
      <p:sp>
        <p:nvSpPr>
          <p:cNvPr id="125" name="Shape 125"/>
          <p:cNvSpPr txBox="1">
            <a:spLocks noGrp="1"/>
          </p:cNvSpPr>
          <p:nvPr>
            <p:ph type="body" idx="9"/>
          </p:nvPr>
        </p:nvSpPr>
        <p:spPr>
          <a:xfrm>
            <a:off x="7124575" y="4827207"/>
            <a:ext cx="2935996" cy="659188"/>
          </a:xfrm>
          <a:prstGeom prst="rect">
            <a:avLst/>
          </a:prstGeom>
          <a:noFill/>
          <a:ln>
            <a:noFill/>
          </a:ln>
        </p:spPr>
        <p:txBody>
          <a:bodyPr lIns="91425" tIns="91425" rIns="91425" bIns="91425" anchor="t" anchorCtr="0"/>
          <a:lstStyle>
            <a:lvl1pPr marL="0" marR="0" lvl="0"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cxnSp>
        <p:nvCxnSpPr>
          <p:cNvPr id="126" name="Shape 126"/>
          <p:cNvCxnSpPr/>
          <p:nvPr/>
        </p:nvCxnSpPr>
        <p:spPr>
          <a:xfrm>
            <a:off x="3726142" y="2133600"/>
            <a:ext cx="0" cy="3962399"/>
          </a:xfrm>
          <a:prstGeom prst="straightConnector1">
            <a:avLst/>
          </a:prstGeom>
          <a:noFill/>
          <a:ln w="12700" cap="flat" cmpd="sng">
            <a:solidFill>
              <a:srgbClr val="86D1D8">
                <a:alpha val="40000"/>
              </a:srgbClr>
            </a:solidFill>
            <a:prstDash val="solid"/>
            <a:round/>
            <a:headEnd type="none" w="med" len="med"/>
            <a:tailEnd type="none" w="med" len="med"/>
          </a:ln>
        </p:spPr>
      </p:cxnSp>
      <p:cxnSp>
        <p:nvCxnSpPr>
          <p:cNvPr id="127" name="Shape 127"/>
          <p:cNvCxnSpPr/>
          <p:nvPr/>
        </p:nvCxnSpPr>
        <p:spPr>
          <a:xfrm>
            <a:off x="6962227" y="2133600"/>
            <a:ext cx="0" cy="3966881"/>
          </a:xfrm>
          <a:prstGeom prst="straightConnector1">
            <a:avLst/>
          </a:prstGeom>
          <a:noFill/>
          <a:ln w="12700" cap="flat" cmpd="sng">
            <a:solidFill>
              <a:srgbClr val="86D1D8">
                <a:alpha val="40000"/>
              </a:srgbClr>
            </a:solidFill>
            <a:prstDash val="solid"/>
            <a:round/>
            <a:headEnd type="none" w="med" len="med"/>
            <a:tailEnd type="none" w="med" len="med"/>
          </a:ln>
        </p:spPr>
      </p:cxnSp>
      <p:sp>
        <p:nvSpPr>
          <p:cNvPr id="128" name="Shape 128"/>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129" name="Shape 129"/>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130" name="Shape 130"/>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a:solidFill>
                  <a:schemeClr val="lt1"/>
                </a:solidFill>
                <a:latin typeface="Century Gothic"/>
                <a:ea typeface="Century Gothic"/>
                <a:cs typeface="Century Gothic"/>
                <a:sym typeface="Century Gothic"/>
              </a:rPr>
              <a:t>‹#›</a:t>
            </a:fld>
            <a:endParaRPr lang="en-US" sz="2800" b="0" i="0" dirty="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646110" y="452718"/>
            <a:ext cx="9404723" cy="1400530"/>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Century Gothic"/>
              <a:buNone/>
              <a:defRPr sz="4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33" name="Shape 133"/>
          <p:cNvSpPr txBox="1">
            <a:spLocks noGrp="1"/>
          </p:cNvSpPr>
          <p:nvPr>
            <p:ph type="body" idx="1"/>
          </p:nvPr>
        </p:nvSpPr>
        <p:spPr>
          <a:xfrm rot="5400000">
            <a:off x="3478842" y="-322612"/>
            <a:ext cx="4195480" cy="8946541"/>
          </a:xfrm>
          <a:prstGeom prst="rect">
            <a:avLst/>
          </a:prstGeom>
          <a:noFill/>
          <a:ln>
            <a:noFill/>
          </a:ln>
        </p:spPr>
        <p:txBody>
          <a:bodyPr lIns="91425" tIns="91425" rIns="91425" bIns="91425" anchor="t" anchorCtr="0"/>
          <a:lstStyle>
            <a:lvl1pPr marL="342900" marR="0" lvl="0" indent="-241300" algn="l" rtl="0">
              <a:spcBef>
                <a:spcPts val="1000"/>
              </a:spcBef>
              <a:spcAft>
                <a:spcPts val="0"/>
              </a:spcAft>
              <a:buClr>
                <a:srgbClr val="86D1D8"/>
              </a:buClr>
              <a:buSzPct val="800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742950" marR="0" lvl="1" indent="-194309" algn="l" rtl="0">
              <a:spcBef>
                <a:spcPts val="1000"/>
              </a:spcBef>
              <a:spcAft>
                <a:spcPts val="0"/>
              </a:spcAft>
              <a:buClr>
                <a:srgbClr val="86D1D8"/>
              </a:buClr>
              <a:buSzPct val="79999"/>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143000" marR="0" lvl="2" indent="-147319" algn="l" rtl="0">
              <a:spcBef>
                <a:spcPts val="1000"/>
              </a:spcBef>
              <a:spcAft>
                <a:spcPts val="0"/>
              </a:spcAft>
              <a:buClr>
                <a:srgbClr val="86D1D8"/>
              </a:buClr>
              <a:buSzPct val="8000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600200" marR="0" lvl="3" indent="-157480"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057400" marR="0" lvl="4"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506000" marR="0" lvl="5" indent="-1615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2971800" marR="0" lvl="6"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429000" marR="0" lvl="7"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3886200" marR="0" lvl="8"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34" name="Shape 134"/>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135" name="Shape 135"/>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136" name="Shape 136"/>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a:solidFill>
                  <a:schemeClr val="lt1"/>
                </a:solidFill>
                <a:latin typeface="Century Gothic"/>
                <a:ea typeface="Century Gothic"/>
                <a:cs typeface="Century Gothic"/>
                <a:sym typeface="Century Gothic"/>
              </a:rPr>
              <a:t>‹#›</a:t>
            </a:fld>
            <a:endParaRPr lang="en-US" sz="2800" b="0" i="0" dirty="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rot="5400000">
            <a:off x="6267450" y="2466974"/>
            <a:ext cx="5826124" cy="1752600"/>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Century Gothic"/>
              <a:buNone/>
              <a:defRPr sz="4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39" name="Shape 139"/>
          <p:cNvSpPr txBox="1">
            <a:spLocks noGrp="1"/>
          </p:cNvSpPr>
          <p:nvPr>
            <p:ph type="body" idx="1"/>
          </p:nvPr>
        </p:nvSpPr>
        <p:spPr>
          <a:xfrm rot="5400000">
            <a:off x="1679574" y="-139698"/>
            <a:ext cx="5368924" cy="7423149"/>
          </a:xfrm>
          <a:prstGeom prst="rect">
            <a:avLst/>
          </a:prstGeom>
          <a:noFill/>
          <a:ln>
            <a:noFill/>
          </a:ln>
        </p:spPr>
        <p:txBody>
          <a:bodyPr lIns="91425" tIns="91425" rIns="91425" bIns="91425" anchor="t" anchorCtr="0"/>
          <a:lstStyle>
            <a:lvl1pPr marL="342900" marR="0" lvl="0" indent="-241300" algn="l" rtl="0">
              <a:spcBef>
                <a:spcPts val="1000"/>
              </a:spcBef>
              <a:spcAft>
                <a:spcPts val="0"/>
              </a:spcAft>
              <a:buClr>
                <a:srgbClr val="86D1D8"/>
              </a:buClr>
              <a:buSzPct val="800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742950" marR="0" lvl="1" indent="-194309" algn="l" rtl="0">
              <a:spcBef>
                <a:spcPts val="1000"/>
              </a:spcBef>
              <a:spcAft>
                <a:spcPts val="0"/>
              </a:spcAft>
              <a:buClr>
                <a:srgbClr val="86D1D8"/>
              </a:buClr>
              <a:buSzPct val="79999"/>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143000" marR="0" lvl="2" indent="-147319" algn="l" rtl="0">
              <a:spcBef>
                <a:spcPts val="1000"/>
              </a:spcBef>
              <a:spcAft>
                <a:spcPts val="0"/>
              </a:spcAft>
              <a:buClr>
                <a:srgbClr val="86D1D8"/>
              </a:buClr>
              <a:buSzPct val="8000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600200" marR="0" lvl="3" indent="-157480"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057400" marR="0" lvl="4"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506000" marR="0" lvl="5" indent="-1615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2971800" marR="0" lvl="6"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429000" marR="0" lvl="7"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3886200" marR="0" lvl="8"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0" name="Shape 140"/>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141" name="Shape 141"/>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142" name="Shape 142"/>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a:solidFill>
                  <a:schemeClr val="lt1"/>
                </a:solidFill>
                <a:latin typeface="Century Gothic"/>
                <a:ea typeface="Century Gothic"/>
                <a:cs typeface="Century Gothic"/>
                <a:sym typeface="Century Gothic"/>
              </a:rPr>
              <a:t>‹#›</a:t>
            </a:fld>
            <a:endParaRPr lang="en-US" sz="2800" b="0" i="0" dirty="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646110" y="452718"/>
            <a:ext cx="9404723" cy="1400530"/>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Century Gothic"/>
              <a:buNone/>
              <a:defRPr sz="4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25" name="Shape 25"/>
          <p:cNvSpPr txBox="1">
            <a:spLocks noGrp="1"/>
          </p:cNvSpPr>
          <p:nvPr>
            <p:ph type="body" idx="1"/>
          </p:nvPr>
        </p:nvSpPr>
        <p:spPr>
          <a:xfrm>
            <a:off x="1103312" y="2052917"/>
            <a:ext cx="8946541" cy="4195480"/>
          </a:xfrm>
          <a:prstGeom prst="rect">
            <a:avLst/>
          </a:prstGeom>
          <a:noFill/>
          <a:ln>
            <a:noFill/>
          </a:ln>
        </p:spPr>
        <p:txBody>
          <a:bodyPr lIns="91425" tIns="91425" rIns="91425" bIns="91425" anchor="t" anchorCtr="0"/>
          <a:lstStyle>
            <a:lvl1pPr marL="342900" marR="0" lvl="0" indent="-241300" algn="l" rtl="0">
              <a:spcBef>
                <a:spcPts val="1000"/>
              </a:spcBef>
              <a:spcAft>
                <a:spcPts val="0"/>
              </a:spcAft>
              <a:buClr>
                <a:srgbClr val="86D1D8"/>
              </a:buClr>
              <a:buSzPct val="800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742950" marR="0" lvl="1" indent="-194309" algn="l" rtl="0">
              <a:spcBef>
                <a:spcPts val="1000"/>
              </a:spcBef>
              <a:spcAft>
                <a:spcPts val="0"/>
              </a:spcAft>
              <a:buClr>
                <a:srgbClr val="86D1D8"/>
              </a:buClr>
              <a:buSzPct val="79999"/>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143000" marR="0" lvl="2" indent="-147319" algn="l" rtl="0">
              <a:spcBef>
                <a:spcPts val="1000"/>
              </a:spcBef>
              <a:spcAft>
                <a:spcPts val="0"/>
              </a:spcAft>
              <a:buClr>
                <a:srgbClr val="86D1D8"/>
              </a:buClr>
              <a:buSzPct val="8000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600200" marR="0" lvl="3" indent="-157480"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057400" marR="0" lvl="4"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506000" marR="0" lvl="5" indent="-1615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2971800" marR="0" lvl="6"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429000" marR="0" lvl="7"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3886200" marR="0" lvl="8"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26" name="Shape 26"/>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27" name="Shape 27"/>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28" name="Shape 28"/>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u="none" strike="noStrike" cap="none">
                <a:solidFill>
                  <a:schemeClr val="lt1"/>
                </a:solidFill>
                <a:latin typeface="Century Gothic"/>
                <a:ea typeface="Century Gothic"/>
                <a:cs typeface="Century Gothic"/>
                <a:sym typeface="Century Gothic"/>
              </a:rPr>
              <a:t>‹#›</a:t>
            </a:fld>
            <a:endParaRPr lang="en-US" sz="2800" b="0" i="0" u="none" strike="noStrike" cap="none" dirty="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154955" y="2861733"/>
            <a:ext cx="8825657" cy="1915646"/>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Century Gothic"/>
              <a:buNone/>
              <a:defRPr sz="40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31" name="Shape 31"/>
          <p:cNvSpPr txBox="1">
            <a:spLocks noGrp="1"/>
          </p:cNvSpPr>
          <p:nvPr>
            <p:ph type="body" idx="1"/>
          </p:nvPr>
        </p:nvSpPr>
        <p:spPr>
          <a:xfrm>
            <a:off x="1154954" y="4777380"/>
            <a:ext cx="8825657" cy="860399"/>
          </a:xfrm>
          <a:prstGeom prst="rect">
            <a:avLst/>
          </a:prstGeom>
          <a:noFill/>
          <a:ln>
            <a:noFill/>
          </a:ln>
        </p:spPr>
        <p:txBody>
          <a:bodyPr lIns="91425" tIns="91425" rIns="91425" bIns="91425" anchor="t" anchorCtr="0"/>
          <a:lstStyle>
            <a:lvl1pPr marL="0" marR="0" lvl="0" indent="0" algn="l" rtl="0">
              <a:spcBef>
                <a:spcPts val="1000"/>
              </a:spcBef>
              <a:spcAft>
                <a:spcPts val="0"/>
              </a:spcAft>
              <a:buClr>
                <a:srgbClr val="86D1D8"/>
              </a:buClr>
              <a:buFont typeface="Noto Sans Symbols"/>
              <a:buNone/>
              <a:defRPr sz="2000" b="0" i="0" u="none" strike="noStrike" cap="none">
                <a:solidFill>
                  <a:srgbClr val="86D1D8"/>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32" name="Shape 32"/>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33" name="Shape 33"/>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34" name="Shape 34"/>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a:solidFill>
                  <a:schemeClr val="lt1"/>
                </a:solidFill>
                <a:latin typeface="Century Gothic"/>
                <a:ea typeface="Century Gothic"/>
                <a:cs typeface="Century Gothic"/>
                <a:sym typeface="Century Gothic"/>
              </a:rPr>
              <a:t>‹#›</a:t>
            </a:fld>
            <a:endParaRPr lang="en-US" sz="2800" b="0" i="0" dirty="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646110" y="452718"/>
            <a:ext cx="9404723" cy="1400530"/>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Century Gothic"/>
              <a:buNone/>
              <a:defRPr sz="4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37" name="Shape 37"/>
          <p:cNvSpPr txBox="1">
            <a:spLocks noGrp="1"/>
          </p:cNvSpPr>
          <p:nvPr>
            <p:ph type="body" idx="1"/>
          </p:nvPr>
        </p:nvSpPr>
        <p:spPr>
          <a:xfrm>
            <a:off x="1103312" y="2060575"/>
            <a:ext cx="4396339" cy="419576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rgbClr val="86D1D8"/>
              </a:buClr>
              <a:buSzPct val="79999"/>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742950" marR="0" lvl="1" indent="-204469" algn="l" rtl="0">
              <a:spcBef>
                <a:spcPts val="1000"/>
              </a:spcBef>
              <a:spcAft>
                <a:spcPts val="0"/>
              </a:spcAft>
              <a:buClr>
                <a:srgbClr val="86D1D8"/>
              </a:buClr>
              <a:buSzPct val="800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143000" marR="0" lvl="2" indent="-157480"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600200" marR="0" lvl="3" indent="-167639"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057400" marR="0" lvl="4" indent="-167639"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506000" marR="0" lvl="5" indent="-171739"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2971800" marR="0" lvl="6" indent="-167639"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429000" marR="0" lvl="7" indent="-167640"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3886200" marR="0" lvl="8" indent="-167640"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38" name="Shape 38"/>
          <p:cNvSpPr txBox="1">
            <a:spLocks noGrp="1"/>
          </p:cNvSpPr>
          <p:nvPr>
            <p:ph type="body" idx="2"/>
          </p:nvPr>
        </p:nvSpPr>
        <p:spPr>
          <a:xfrm>
            <a:off x="5654492" y="2056091"/>
            <a:ext cx="4396340" cy="4200244"/>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rgbClr val="86D1D8"/>
              </a:buClr>
              <a:buSzPct val="79999"/>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742950" marR="0" lvl="1" indent="-204469" algn="l" rtl="0">
              <a:spcBef>
                <a:spcPts val="1000"/>
              </a:spcBef>
              <a:spcAft>
                <a:spcPts val="0"/>
              </a:spcAft>
              <a:buClr>
                <a:srgbClr val="86D1D8"/>
              </a:buClr>
              <a:buSzPct val="800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143000" marR="0" lvl="2" indent="-157480"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600200" marR="0" lvl="3" indent="-167639"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057400" marR="0" lvl="4" indent="-167639"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506000" marR="0" lvl="5" indent="-171739"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2971800" marR="0" lvl="6" indent="-167639"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429000" marR="0" lvl="7" indent="-167640"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3886200" marR="0" lvl="8" indent="-167640"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39" name="Shape 39"/>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40" name="Shape 40"/>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41" name="Shape 41"/>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a:solidFill>
                  <a:schemeClr val="lt1"/>
                </a:solidFill>
                <a:latin typeface="Century Gothic"/>
                <a:ea typeface="Century Gothic"/>
                <a:cs typeface="Century Gothic"/>
                <a:sym typeface="Century Gothic"/>
              </a:rPr>
              <a:t>‹#›</a:t>
            </a:fld>
            <a:endParaRPr lang="en-US" sz="2800" b="0" i="0" dirty="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646110" y="452718"/>
            <a:ext cx="9404723" cy="1400530"/>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Century Gothic"/>
              <a:buNone/>
              <a:defRPr sz="4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44" name="Shape 44"/>
          <p:cNvSpPr txBox="1">
            <a:spLocks noGrp="1"/>
          </p:cNvSpPr>
          <p:nvPr>
            <p:ph type="body" idx="1"/>
          </p:nvPr>
        </p:nvSpPr>
        <p:spPr>
          <a:xfrm>
            <a:off x="1103312" y="1905000"/>
            <a:ext cx="4396337"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rgbClr val="86D1D8"/>
              </a:buClr>
              <a:buFont typeface="Noto Sans Symbols"/>
              <a:buNone/>
              <a:defRPr sz="2400" b="0" i="0" u="none" strike="noStrike" cap="none">
                <a:solidFill>
                  <a:srgbClr val="86D1D8"/>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2000" b="1"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800" b="1"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45" name="Shape 45"/>
          <p:cNvSpPr txBox="1">
            <a:spLocks noGrp="1"/>
          </p:cNvSpPr>
          <p:nvPr>
            <p:ph type="body" idx="2"/>
          </p:nvPr>
        </p:nvSpPr>
        <p:spPr>
          <a:xfrm>
            <a:off x="1103312" y="2514600"/>
            <a:ext cx="4396339" cy="3741738"/>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rgbClr val="86D1D8"/>
              </a:buClr>
              <a:buSzPct val="79999"/>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742950" marR="0" lvl="1" indent="-204469" algn="l" rtl="0">
              <a:spcBef>
                <a:spcPts val="1000"/>
              </a:spcBef>
              <a:spcAft>
                <a:spcPts val="0"/>
              </a:spcAft>
              <a:buClr>
                <a:srgbClr val="86D1D8"/>
              </a:buClr>
              <a:buSzPct val="800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143000" marR="0" lvl="2" indent="-157480"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600200" marR="0" lvl="3" indent="-167639"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057400" marR="0" lvl="4" indent="-167639"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506000" marR="0" lvl="5" indent="-171739"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2971800" marR="0" lvl="6" indent="-167639"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429000" marR="0" lvl="7" indent="-167640"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3886200" marR="0" lvl="8" indent="-167640"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46" name="Shape 46"/>
          <p:cNvSpPr txBox="1">
            <a:spLocks noGrp="1"/>
          </p:cNvSpPr>
          <p:nvPr>
            <p:ph type="body" idx="3"/>
          </p:nvPr>
        </p:nvSpPr>
        <p:spPr>
          <a:xfrm>
            <a:off x="5654494" y="1905000"/>
            <a:ext cx="4396339"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rgbClr val="86D1D8"/>
              </a:buClr>
              <a:buFont typeface="Noto Sans Symbols"/>
              <a:buNone/>
              <a:defRPr sz="2400" b="0" i="0" u="none" strike="noStrike" cap="none">
                <a:solidFill>
                  <a:srgbClr val="86D1D8"/>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2000" b="1"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800" b="1"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47" name="Shape 47"/>
          <p:cNvSpPr txBox="1">
            <a:spLocks noGrp="1"/>
          </p:cNvSpPr>
          <p:nvPr>
            <p:ph type="body" idx="4"/>
          </p:nvPr>
        </p:nvSpPr>
        <p:spPr>
          <a:xfrm>
            <a:off x="5654494" y="2514600"/>
            <a:ext cx="4396339" cy="3741738"/>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rgbClr val="86D1D8"/>
              </a:buClr>
              <a:buSzPct val="79999"/>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742950" marR="0" lvl="1" indent="-204469" algn="l" rtl="0">
              <a:spcBef>
                <a:spcPts val="1000"/>
              </a:spcBef>
              <a:spcAft>
                <a:spcPts val="0"/>
              </a:spcAft>
              <a:buClr>
                <a:srgbClr val="86D1D8"/>
              </a:buClr>
              <a:buSzPct val="800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143000" marR="0" lvl="2" indent="-157480"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600200" marR="0" lvl="3" indent="-167639"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057400" marR="0" lvl="4" indent="-167639"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506000" marR="0" lvl="5" indent="-171739"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2971800" marR="0" lvl="6" indent="-167639"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429000" marR="0" lvl="7" indent="-167640"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3886200" marR="0" lvl="8" indent="-167640"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48" name="Shape 48"/>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49" name="Shape 49"/>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50" name="Shape 50"/>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a:solidFill>
                  <a:schemeClr val="lt1"/>
                </a:solidFill>
                <a:latin typeface="Century Gothic"/>
                <a:ea typeface="Century Gothic"/>
                <a:cs typeface="Century Gothic"/>
                <a:sym typeface="Century Gothic"/>
              </a:rPr>
              <a:t>‹#›</a:t>
            </a:fld>
            <a:endParaRPr lang="en-US" sz="2800" b="0" i="0" dirty="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46110" y="452718"/>
            <a:ext cx="9404723" cy="1400530"/>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Century Gothic"/>
              <a:buNone/>
              <a:defRPr sz="4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53" name="Shape 53"/>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54" name="Shape 54"/>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55" name="Shape 55"/>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a:solidFill>
                  <a:schemeClr val="lt1"/>
                </a:solidFill>
                <a:latin typeface="Century Gothic"/>
                <a:ea typeface="Century Gothic"/>
                <a:cs typeface="Century Gothic"/>
                <a:sym typeface="Century Gothic"/>
              </a:rPr>
              <a:t>‹#›</a:t>
            </a:fld>
            <a:endParaRPr lang="en-US" sz="2800" b="0" i="0" dirty="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6"/>
        <p:cNvGrpSpPr/>
        <p:nvPr/>
      </p:nvGrpSpPr>
      <p:grpSpPr>
        <a:xfrm>
          <a:off x="0" y="0"/>
          <a:ext cx="0" cy="0"/>
          <a:chOff x="0" y="0"/>
          <a:chExt cx="0" cy="0"/>
        </a:xfrm>
      </p:grpSpPr>
      <p:sp>
        <p:nvSpPr>
          <p:cNvPr id="57" name="Shape 57"/>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58" name="Shape 58"/>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59" name="Shape 59"/>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a:solidFill>
                  <a:schemeClr val="lt1"/>
                </a:solidFill>
                <a:latin typeface="Century Gothic"/>
                <a:ea typeface="Century Gothic"/>
                <a:cs typeface="Century Gothic"/>
                <a:sym typeface="Century Gothic"/>
              </a:rPr>
              <a:t>‹#›</a:t>
            </a:fld>
            <a:endParaRPr lang="en-US" sz="2800" b="0" i="0" dirty="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1154953" y="1447800"/>
            <a:ext cx="3401063" cy="1447800"/>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Century Gothic"/>
              <a:buNone/>
              <a:defRPr sz="24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62" name="Shape 62"/>
          <p:cNvSpPr txBox="1">
            <a:spLocks noGrp="1"/>
          </p:cNvSpPr>
          <p:nvPr>
            <p:ph type="body" idx="1"/>
          </p:nvPr>
        </p:nvSpPr>
        <p:spPr>
          <a:xfrm>
            <a:off x="4784616" y="1447800"/>
            <a:ext cx="5195997" cy="4572000"/>
          </a:xfrm>
          <a:prstGeom prst="rect">
            <a:avLst/>
          </a:prstGeom>
          <a:noFill/>
          <a:ln>
            <a:noFill/>
          </a:ln>
        </p:spPr>
        <p:txBody>
          <a:bodyPr lIns="91425" tIns="91425" rIns="91425" bIns="91425" anchor="ctr" anchorCtr="0"/>
          <a:lstStyle>
            <a:lvl1pPr marL="342900" marR="0" lvl="0" indent="-241300" algn="l" rtl="0">
              <a:spcBef>
                <a:spcPts val="1000"/>
              </a:spcBef>
              <a:spcAft>
                <a:spcPts val="0"/>
              </a:spcAft>
              <a:buClr>
                <a:srgbClr val="86D1D8"/>
              </a:buClr>
              <a:buSzPct val="800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742950" marR="0" lvl="1" indent="-194309" algn="l" rtl="0">
              <a:spcBef>
                <a:spcPts val="1000"/>
              </a:spcBef>
              <a:spcAft>
                <a:spcPts val="0"/>
              </a:spcAft>
              <a:buClr>
                <a:srgbClr val="86D1D8"/>
              </a:buClr>
              <a:buSzPct val="79999"/>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143000" marR="0" lvl="2" indent="-147319" algn="l" rtl="0">
              <a:spcBef>
                <a:spcPts val="1000"/>
              </a:spcBef>
              <a:spcAft>
                <a:spcPts val="0"/>
              </a:spcAft>
              <a:buClr>
                <a:srgbClr val="86D1D8"/>
              </a:buClr>
              <a:buSzPct val="8000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600200" marR="0" lvl="3" indent="-157480"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057400" marR="0" lvl="4"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506000" marR="0" lvl="5" indent="-1615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2971800" marR="0" lvl="6"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429000" marR="0" lvl="7"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3886200" marR="0" lvl="8"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63" name="Shape 63"/>
          <p:cNvSpPr txBox="1">
            <a:spLocks noGrp="1"/>
          </p:cNvSpPr>
          <p:nvPr>
            <p:ph type="body" idx="2"/>
          </p:nvPr>
        </p:nvSpPr>
        <p:spPr>
          <a:xfrm>
            <a:off x="1154953" y="3129280"/>
            <a:ext cx="3401062" cy="2895598"/>
          </a:xfrm>
          <a:prstGeom prst="rect">
            <a:avLst/>
          </a:prstGeom>
          <a:noFill/>
          <a:ln>
            <a:noFill/>
          </a:ln>
        </p:spPr>
        <p:txBody>
          <a:bodyPr lIns="91425" tIns="91425" rIns="91425" bIns="91425" anchor="t" anchorCtr="0"/>
          <a:lstStyle>
            <a:lvl1pPr marL="0" marR="0" lvl="0"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64" name="Shape 64"/>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65" name="Shape 65"/>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66" name="Shape 66"/>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a:solidFill>
                  <a:schemeClr val="lt1"/>
                </a:solidFill>
                <a:latin typeface="Century Gothic"/>
                <a:ea typeface="Century Gothic"/>
                <a:cs typeface="Century Gothic"/>
                <a:sym typeface="Century Gothic"/>
              </a:rPr>
              <a:t>‹#›</a:t>
            </a:fld>
            <a:endParaRPr lang="en-US" sz="2800" b="0" i="0" dirty="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1153907" y="1854191"/>
            <a:ext cx="5092905" cy="1574808"/>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69" name="Shape 69"/>
          <p:cNvSpPr>
            <a:spLocks noGrp="1"/>
          </p:cNvSpPr>
          <p:nvPr>
            <p:ph type="pic" idx="2"/>
          </p:nvPr>
        </p:nvSpPr>
        <p:spPr>
          <a:xfrm>
            <a:off x="6949546" y="1143000"/>
            <a:ext cx="3200399" cy="4572000"/>
          </a:xfrm>
          <a:prstGeom prst="roundRect">
            <a:avLst>
              <a:gd name="adj" fmla="val 1858"/>
            </a:avLst>
          </a:prstGeom>
          <a:noFill/>
          <a:ln>
            <a:noFill/>
          </a:ln>
          <a:effectLst>
            <a:outerShdw blurRad="50799" dist="50800" dir="5400000" algn="tl" rotWithShape="0">
              <a:srgbClr val="000000">
                <a:alpha val="42745"/>
              </a:srgbClr>
            </a:outerShdw>
          </a:effectLst>
        </p:spPr>
        <p:txBody>
          <a:bodyPr lIns="91425" tIns="91425" rIns="91425" bIns="91425" anchor="t" anchorCtr="0"/>
          <a:lstStyle>
            <a:lvl1pPr marL="0" marR="0" lvl="0" indent="0" algn="ctr"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dirty="0"/>
          </a:p>
        </p:txBody>
      </p:sp>
      <p:sp>
        <p:nvSpPr>
          <p:cNvPr id="70" name="Shape 70"/>
          <p:cNvSpPr txBox="1">
            <a:spLocks noGrp="1"/>
          </p:cNvSpPr>
          <p:nvPr>
            <p:ph type="body" idx="1"/>
          </p:nvPr>
        </p:nvSpPr>
        <p:spPr>
          <a:xfrm>
            <a:off x="1154954" y="3657600"/>
            <a:ext cx="5084979" cy="1371599"/>
          </a:xfrm>
          <a:prstGeom prst="rect">
            <a:avLst/>
          </a:prstGeom>
          <a:noFill/>
          <a:ln>
            <a:noFill/>
          </a:ln>
        </p:spPr>
        <p:txBody>
          <a:bodyPr lIns="91425" tIns="91425" rIns="91425" bIns="91425" anchor="t" anchorCtr="0"/>
          <a:lstStyle>
            <a:lvl1pPr marL="0" marR="0" lvl="0"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71" name="Shape 71"/>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72" name="Shape 72"/>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73" name="Shape 73"/>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a:solidFill>
                  <a:schemeClr val="lt1"/>
                </a:solidFill>
                <a:latin typeface="Century Gothic"/>
                <a:ea typeface="Century Gothic"/>
                <a:cs typeface="Century Gothic"/>
                <a:sym typeface="Century Gothic"/>
              </a:rPr>
              <a:t>‹#›</a:t>
            </a:fld>
            <a:endParaRPr lang="en-US" sz="2800" b="0" i="0" dirty="0">
              <a:solidFill>
                <a:schemeClr val="lt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alphaModFix/>
          </a:blip>
          <a:stretch>
            <a:fillRect/>
          </a:stretch>
        </a:blip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20">
            <a:alphaModFix/>
          </a:blip>
          <a:srcRect l="3613"/>
          <a:stretch/>
        </p:blipFill>
        <p:spPr>
          <a:xfrm>
            <a:off x="0" y="2669684"/>
            <a:ext cx="4037012" cy="4188315"/>
          </a:xfrm>
          <a:prstGeom prst="rect">
            <a:avLst/>
          </a:prstGeom>
          <a:noFill/>
          <a:ln>
            <a:noFill/>
          </a:ln>
        </p:spPr>
      </p:pic>
      <p:pic>
        <p:nvPicPr>
          <p:cNvPr id="7" name="Shape 7"/>
          <p:cNvPicPr preferRelativeResize="0"/>
          <p:nvPr/>
        </p:nvPicPr>
        <p:blipFill rotWithShape="1">
          <a:blip r:embed="rId21">
            <a:alphaModFix/>
          </a:blip>
          <a:srcRect l="35640"/>
          <a:stretch/>
        </p:blipFill>
        <p:spPr>
          <a:xfrm>
            <a:off x="0" y="2892347"/>
            <a:ext cx="1522412" cy="2365453"/>
          </a:xfrm>
          <a:prstGeom prst="rect">
            <a:avLst/>
          </a:prstGeom>
          <a:noFill/>
          <a:ln>
            <a:noFill/>
          </a:ln>
        </p:spPr>
      </p:pic>
      <p:sp>
        <p:nvSpPr>
          <p:cNvPr id="8" name="Shape 8"/>
          <p:cNvSpPr/>
          <p:nvPr/>
        </p:nvSpPr>
        <p:spPr>
          <a:xfrm>
            <a:off x="8609011"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l="50000" t="50000" r="50000" b="50000"/>
            </a:path>
            <a:tileRect/>
          </a:gradFill>
          <a:ln>
            <a:noFill/>
          </a:ln>
        </p:spPr>
        <p:txBody>
          <a:bodyPr lIns="91425" tIns="91425" rIns="91425" bIns="91425" anchor="ctr" anchorCtr="0">
            <a:noAutofit/>
          </a:bodyPr>
          <a:lstStyle/>
          <a:p>
            <a:pPr lvl="0">
              <a:spcBef>
                <a:spcPts val="0"/>
              </a:spcBef>
              <a:buNone/>
            </a:pPr>
            <a:endParaRPr dirty="0"/>
          </a:p>
        </p:txBody>
      </p:sp>
      <p:pic>
        <p:nvPicPr>
          <p:cNvPr id="9" name="Shape 9"/>
          <p:cNvPicPr preferRelativeResize="0"/>
          <p:nvPr/>
        </p:nvPicPr>
        <p:blipFill rotWithShape="1">
          <a:blip r:embed="rId22">
            <a:alphaModFix/>
          </a:blip>
          <a:srcRect t="28812"/>
          <a:stretch/>
        </p:blipFill>
        <p:spPr>
          <a:xfrm>
            <a:off x="7999411" y="0"/>
            <a:ext cx="1603386" cy="1141406"/>
          </a:xfrm>
          <a:prstGeom prst="rect">
            <a:avLst/>
          </a:prstGeom>
          <a:noFill/>
          <a:ln>
            <a:noFill/>
          </a:ln>
        </p:spPr>
      </p:pic>
      <p:pic>
        <p:nvPicPr>
          <p:cNvPr id="10" name="Shape 10"/>
          <p:cNvPicPr preferRelativeResize="0"/>
          <p:nvPr/>
        </p:nvPicPr>
        <p:blipFill rotWithShape="1">
          <a:blip r:embed="rId23">
            <a:alphaModFix/>
          </a:blip>
          <a:srcRect b="23320"/>
          <a:stretch/>
        </p:blipFill>
        <p:spPr>
          <a:xfrm>
            <a:off x="8605878" y="6096000"/>
            <a:ext cx="993734" cy="762000"/>
          </a:xfrm>
          <a:prstGeom prst="rect">
            <a:avLst/>
          </a:prstGeom>
          <a:noFill/>
          <a:ln>
            <a:noFill/>
          </a:ln>
        </p:spPr>
      </p:pic>
      <p:sp>
        <p:nvSpPr>
          <p:cNvPr id="11" name="Shape 11"/>
          <p:cNvSpPr/>
          <p:nvPr/>
        </p:nvSpPr>
        <p:spPr>
          <a:xfrm>
            <a:off x="10437811" y="0"/>
            <a:ext cx="685799" cy="1143000"/>
          </a:xfrm>
          <a:prstGeom prst="rect">
            <a:avLst/>
          </a:prstGeom>
          <a:solidFill>
            <a:schemeClr val="accent1"/>
          </a:solidFill>
          <a:ln>
            <a:noFill/>
          </a:ln>
          <a:effectLst>
            <a:outerShdw blurRad="38100" dist="25400" dir="5400000" rotWithShape="0">
              <a:srgbClr val="000000">
                <a:alpha val="44705"/>
              </a:srgbClr>
            </a:outerShdw>
          </a:effectLst>
        </p:spPr>
        <p:txBody>
          <a:bodyPr lIns="91425" tIns="91425" rIns="91425" bIns="91425" anchor="ctr" anchorCtr="0">
            <a:noAutofit/>
          </a:bodyPr>
          <a:lstStyle/>
          <a:p>
            <a:pPr lvl="0">
              <a:spcBef>
                <a:spcPts val="0"/>
              </a:spcBef>
              <a:buNone/>
            </a:pPr>
            <a:endParaRPr dirty="0"/>
          </a:p>
        </p:txBody>
      </p:sp>
      <p:sp>
        <p:nvSpPr>
          <p:cNvPr id="12" name="Shape 12"/>
          <p:cNvSpPr txBox="1">
            <a:spLocks noGrp="1"/>
          </p:cNvSpPr>
          <p:nvPr>
            <p:ph type="title"/>
          </p:nvPr>
        </p:nvSpPr>
        <p:spPr>
          <a:xfrm>
            <a:off x="646110" y="452718"/>
            <a:ext cx="9404723" cy="1400530"/>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Century Gothic"/>
              <a:buNone/>
              <a:defRPr sz="4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3" name="Shape 13"/>
          <p:cNvSpPr txBox="1">
            <a:spLocks noGrp="1"/>
          </p:cNvSpPr>
          <p:nvPr>
            <p:ph type="body" idx="1"/>
          </p:nvPr>
        </p:nvSpPr>
        <p:spPr>
          <a:xfrm>
            <a:off x="1103312" y="2052917"/>
            <a:ext cx="8946541" cy="4195480"/>
          </a:xfrm>
          <a:prstGeom prst="rect">
            <a:avLst/>
          </a:prstGeom>
          <a:noFill/>
          <a:ln>
            <a:noFill/>
          </a:ln>
        </p:spPr>
        <p:txBody>
          <a:bodyPr lIns="91425" tIns="91425" rIns="91425" bIns="91425" anchor="t" anchorCtr="0"/>
          <a:lstStyle>
            <a:lvl1pPr marL="342900" marR="0" lvl="0" indent="-241300" algn="l" rtl="0">
              <a:spcBef>
                <a:spcPts val="1000"/>
              </a:spcBef>
              <a:spcAft>
                <a:spcPts val="0"/>
              </a:spcAft>
              <a:buClr>
                <a:srgbClr val="86D1D8"/>
              </a:buClr>
              <a:buSzPct val="800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742950" marR="0" lvl="1" indent="-194309" algn="l" rtl="0">
              <a:spcBef>
                <a:spcPts val="1000"/>
              </a:spcBef>
              <a:spcAft>
                <a:spcPts val="0"/>
              </a:spcAft>
              <a:buClr>
                <a:srgbClr val="86D1D8"/>
              </a:buClr>
              <a:buSzPct val="79999"/>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143000" marR="0" lvl="2" indent="-147319" algn="l" rtl="0">
              <a:spcBef>
                <a:spcPts val="1000"/>
              </a:spcBef>
              <a:spcAft>
                <a:spcPts val="0"/>
              </a:spcAft>
              <a:buClr>
                <a:srgbClr val="86D1D8"/>
              </a:buClr>
              <a:buSzPct val="8000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600200" marR="0" lvl="3" indent="-157480"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057400" marR="0" lvl="4"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506000" marR="0" lvl="5" indent="-1615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2971800" marR="0" lvl="6"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429000" marR="0" lvl="7"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3886200" marR="0" lvl="8"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 name="Shape 14"/>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15" name="Shape 15"/>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16" name="Shape 16"/>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u="none" strike="noStrike" cap="none">
                <a:solidFill>
                  <a:schemeClr val="lt1"/>
                </a:solidFill>
                <a:latin typeface="Century Gothic"/>
                <a:ea typeface="Century Gothic"/>
                <a:cs typeface="Century Gothic"/>
                <a:sym typeface="Century Gothic"/>
              </a:rPr>
              <a:t>‹#›</a:t>
            </a:fld>
            <a:endParaRPr lang="en-US" sz="2800" b="0" i="0" u="none" strike="noStrike" cap="none" dirty="0">
              <a:solidFill>
                <a:schemeClr val="lt1"/>
              </a:solidFill>
              <a:latin typeface="Century Gothic"/>
              <a:ea typeface="Century Gothic"/>
              <a:cs typeface="Century Gothic"/>
              <a:sym typeface="Century Gothic"/>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3.amazonaws.com/capitalbikeshare-data/index.html" TargetMode="External"/><Relationship Id="rId7" Type="http://schemas.openxmlformats.org/officeDocument/2006/relationships/hyperlink" Target="https://www.wunderground.com/history/airport/KDCA/2011/1/1/CustomHistory.html?dayend=31&amp;monthend=12&amp;yearend=2011&amp;req_city=&amp;req_state=&amp;req_statename=&amp;reqdb.zip=&amp;reqdb.magic=&amp;reqdb.wmo=&amp;format=1"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www.wunderground.com/history/airport/KDCA/2010/10/1/CustomHistory.html?dayend=31&amp;monthend=12&amp;yearend=2010&amp;req_city=&amp;req_state=&amp;req_statename=&amp;reqdb.zip=&amp;reqdb.magic=&amp;reqdb.wmo=&amp;format=1" TargetMode="External"/><Relationship Id="rId5" Type="http://schemas.openxmlformats.org/officeDocument/2006/relationships/hyperlink" Target="https://feeds.capitalbikeshare.com/stations/stations.xml" TargetMode="External"/><Relationship Id="rId4" Type="http://schemas.openxmlformats.org/officeDocument/2006/relationships/hyperlink" Target="http://dchr.dc.gov/page/holiday-schedule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wunderground.com/history/airport/KDCA/2012/1/1/CustomHistory.html?dayend=31&amp;monthend=12&amp;yearend=2012&amp;req_city=&amp;req_state=&amp;req_statename=&amp;reqdb.zip=&amp;reqdb.magic=&amp;reqdb.wmo=&amp;format=1"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www.wunderground.com/history/airport/KDCA/2014/1/1/CustomHistory.html?dayend=31&amp;monthend=12&amp;yearend=2014&amp;req_city=&amp;req_state=&amp;req_statename=&amp;reqdb.zip=&amp;reqdb.magic=&amp;reqdb.wmo=&amp;format=1" TargetMode="External"/><Relationship Id="rId4" Type="http://schemas.openxmlformats.org/officeDocument/2006/relationships/hyperlink" Target="https://www.wunderground.com/history/airport/KDCA/2013/1/1/CustomHistory.html?dayend=31&amp;monthend=12&amp;yearend=2013&amp;req_city=&amp;req_state=&amp;req_statename=&amp;reqdb.zip=&amp;reqdb.magic=&amp;reqdb.wmo=&amp;format=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wunderground.com/history/airport/KDCA/2015/1/1/CustomHistory.html?dayend=31&amp;monthend=12&amp;yearend=2015&amp;req_city=&amp;req_state=&amp;req_statename=&amp;reqdb.zip=&amp;reqdb.magic=&amp;reqdb.wmo=&amp;format=1"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www.wunderground.com/history/airport/KDCA/2016/1/1/CustomHistory.html?dayend=30&amp;monthend=6&amp;yearend=2016&amp;req_city=&amp;req_state=&amp;req_statename=&amp;reqdb.zip=&amp;reqdb.magic=&amp;reqdb.wmo=&amp;format=1"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google.com/url?q=http://www.nationalcherryblossomfestival.org/about/bloom-watch/&amp;sa=D&amp;sntz=1&amp;usg=AFQjCNHgpqlFNH6kIeGbLm4LnPrAghBbcw"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ctrTitle"/>
          </p:nvPr>
        </p:nvSpPr>
        <p:spPr>
          <a:xfrm>
            <a:off x="1154954" y="1447800"/>
            <a:ext cx="8825657" cy="3329580"/>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Century Gothic"/>
              <a:buNone/>
            </a:pPr>
            <a:r>
              <a:rPr lang="en-US" sz="7200" b="0" i="0" u="none" strike="noStrike" cap="none" dirty="0">
                <a:solidFill>
                  <a:schemeClr val="lt2"/>
                </a:solidFill>
                <a:latin typeface="Century Gothic"/>
                <a:ea typeface="Century Gothic"/>
                <a:cs typeface="Century Gothic"/>
                <a:sym typeface="Century Gothic"/>
              </a:rPr>
              <a:t>Capital Bikeshare</a:t>
            </a:r>
          </a:p>
        </p:txBody>
      </p:sp>
      <p:sp>
        <p:nvSpPr>
          <p:cNvPr id="148" name="Shape 148"/>
          <p:cNvSpPr txBox="1">
            <a:spLocks noGrp="1"/>
          </p:cNvSpPr>
          <p:nvPr>
            <p:ph type="subTitle" idx="1"/>
          </p:nvPr>
        </p:nvSpPr>
        <p:spPr>
          <a:xfrm>
            <a:off x="1154954" y="4777380"/>
            <a:ext cx="8825657" cy="8614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86D1D8"/>
              </a:buClr>
              <a:buSzPct val="25000"/>
              <a:buFont typeface="Noto Sans Symbols"/>
              <a:buNone/>
            </a:pPr>
            <a:r>
              <a:rPr lang="en-US" sz="2000" b="0" i="0" u="none" strike="noStrike" cap="none" dirty="0">
                <a:solidFill>
                  <a:srgbClr val="86D1D8"/>
                </a:solidFill>
                <a:latin typeface="Century Gothic"/>
                <a:ea typeface="Century Gothic"/>
                <a:cs typeface="Century Gothic"/>
                <a:sym typeface="Century Gothic"/>
              </a:rPr>
              <a:t>TEAM FABULOUS</a:t>
            </a: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Shape 211"/>
          <p:cNvPicPr preferRelativeResize="0"/>
          <p:nvPr/>
        </p:nvPicPr>
        <p:blipFill rotWithShape="1">
          <a:blip r:embed="rId3">
            <a:alphaModFix/>
          </a:blip>
          <a:srcRect l="1423" t="1403" r="10948" b="1284"/>
          <a:stretch/>
        </p:blipFill>
        <p:spPr>
          <a:xfrm>
            <a:off x="668710" y="703072"/>
            <a:ext cx="7344411" cy="5327374"/>
          </a:xfrm>
          <a:prstGeom prst="rect">
            <a:avLst/>
          </a:prstGeom>
          <a:noFill/>
          <a:ln>
            <a:noFill/>
          </a:ln>
        </p:spPr>
      </p:pic>
      <p:sp>
        <p:nvSpPr>
          <p:cNvPr id="212" name="Shape 212"/>
          <p:cNvSpPr txBox="1"/>
          <p:nvPr/>
        </p:nvSpPr>
        <p:spPr>
          <a:xfrm>
            <a:off x="8440003" y="1368330"/>
            <a:ext cx="3551583" cy="1815547"/>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spcAft>
                <a:spcPts val="0"/>
              </a:spcAft>
              <a:buSzPct val="25000"/>
              <a:buNone/>
            </a:pPr>
            <a:r>
              <a:rPr lang="en-US" sz="2400" dirty="0">
                <a:solidFill>
                  <a:schemeClr val="lt2"/>
                </a:solidFill>
                <a:latin typeface="Century Gothic"/>
                <a:ea typeface="Century Gothic"/>
                <a:cs typeface="Century Gothic"/>
                <a:sym typeface="Century Gothic"/>
              </a:rPr>
              <a:t>Temperature has moderate positive linear relationship with Bike Ride Count.</a:t>
            </a:r>
          </a:p>
          <a:p>
            <a:pPr marL="0" marR="0" lvl="0" indent="0" algn="l" rtl="0">
              <a:lnSpc>
                <a:spcPct val="80000"/>
              </a:lnSpc>
              <a:spcBef>
                <a:spcPts val="0"/>
              </a:spcBef>
              <a:buNone/>
            </a:pPr>
            <a:endParaRPr sz="3000" dirty="0">
              <a:solidFill>
                <a:schemeClr val="lt2"/>
              </a:solidFill>
              <a:latin typeface="Century Gothic"/>
              <a:ea typeface="Century Gothic"/>
              <a:cs typeface="Century Gothic"/>
              <a:sym typeface="Century Gothic"/>
            </a:endParaRP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Shape 217"/>
          <p:cNvPicPr preferRelativeResize="0"/>
          <p:nvPr/>
        </p:nvPicPr>
        <p:blipFill rotWithShape="1">
          <a:blip r:embed="rId3">
            <a:alphaModFix/>
          </a:blip>
          <a:srcRect l="988" t="1665" r="4722" b="6112"/>
          <a:stretch/>
        </p:blipFill>
        <p:spPr>
          <a:xfrm>
            <a:off x="661179" y="829992"/>
            <a:ext cx="7272997" cy="5303520"/>
          </a:xfrm>
          <a:prstGeom prst="rect">
            <a:avLst/>
          </a:prstGeom>
          <a:noFill/>
          <a:ln>
            <a:noFill/>
          </a:ln>
        </p:spPr>
      </p:pic>
      <p:sp>
        <p:nvSpPr>
          <p:cNvPr id="218" name="Shape 218"/>
          <p:cNvSpPr txBox="1"/>
          <p:nvPr/>
        </p:nvSpPr>
        <p:spPr>
          <a:xfrm>
            <a:off x="8468139" y="1551211"/>
            <a:ext cx="3551583" cy="1815547"/>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spcAft>
                <a:spcPts val="0"/>
              </a:spcAft>
              <a:buSzPct val="25000"/>
              <a:buNone/>
            </a:pPr>
            <a:r>
              <a:rPr lang="en-US" sz="2400" dirty="0">
                <a:solidFill>
                  <a:schemeClr val="lt2"/>
                </a:solidFill>
                <a:latin typeface="Century Gothic"/>
                <a:ea typeface="Century Gothic"/>
                <a:cs typeface="Century Gothic"/>
                <a:sym typeface="Century Gothic"/>
              </a:rPr>
              <a:t>Dew Point has moderate positive linear relationship with Bike Ride Count.</a:t>
            </a:r>
          </a:p>
          <a:p>
            <a:pPr marL="0" marR="0" lvl="0" indent="0" algn="l" rtl="0">
              <a:lnSpc>
                <a:spcPct val="80000"/>
              </a:lnSpc>
              <a:spcBef>
                <a:spcPts val="0"/>
              </a:spcBef>
              <a:buNone/>
            </a:pPr>
            <a:endParaRPr sz="3000" dirty="0">
              <a:solidFill>
                <a:schemeClr val="lt2"/>
              </a:solidFill>
              <a:latin typeface="Century Gothic"/>
              <a:ea typeface="Century Gothic"/>
              <a:cs typeface="Century Gothic"/>
              <a:sym typeface="Century Gothic"/>
            </a:endParaRPr>
          </a:p>
        </p:txBody>
      </p:sp>
      <p:sp>
        <p:nvSpPr>
          <p:cNvPr id="4" name="TextBox 3"/>
          <p:cNvSpPr txBox="1"/>
          <p:nvPr/>
        </p:nvSpPr>
        <p:spPr>
          <a:xfrm>
            <a:off x="3920253" y="5845398"/>
            <a:ext cx="1744110" cy="261610"/>
          </a:xfrm>
          <a:prstGeom prst="rect">
            <a:avLst/>
          </a:prstGeom>
          <a:solidFill>
            <a:srgbClr val="ACD0EE"/>
          </a:solidFill>
        </p:spPr>
        <p:txBody>
          <a:bodyPr wrap="square" rtlCol="0">
            <a:spAutoFit/>
          </a:bodyPr>
          <a:lstStyle/>
          <a:p>
            <a:r>
              <a:rPr lang="en-US" sz="1100" b="1" dirty="0"/>
              <a:t>Dew_point</a:t>
            </a:r>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sz="4200" b="0" i="0" u="none" strike="noStrike" cap="none" dirty="0">
                <a:solidFill>
                  <a:schemeClr val="lt2"/>
                </a:solidFill>
                <a:latin typeface="Century Gothic"/>
                <a:ea typeface="Century Gothic"/>
                <a:cs typeface="Century Gothic"/>
                <a:sym typeface="Century Gothic"/>
              </a:rPr>
              <a:t>Analysis</a:t>
            </a:r>
          </a:p>
        </p:txBody>
      </p:sp>
      <p:sp>
        <p:nvSpPr>
          <p:cNvPr id="224" name="Shape 224"/>
          <p:cNvSpPr txBox="1">
            <a:spLocks noGrp="1"/>
          </p:cNvSpPr>
          <p:nvPr>
            <p:ph type="body" idx="1"/>
          </p:nvPr>
        </p:nvSpPr>
        <p:spPr>
          <a:xfrm>
            <a:off x="646110" y="1152983"/>
            <a:ext cx="8946541" cy="133699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86D1D8"/>
              </a:buClr>
              <a:buSzPct val="80000"/>
              <a:buFont typeface="Noto Sans Symbols"/>
              <a:buChar char="▶"/>
            </a:pPr>
            <a:r>
              <a:rPr lang="en-US" sz="2000" b="1" i="0" u="none" strike="noStrike" cap="none" dirty="0">
                <a:solidFill>
                  <a:schemeClr val="lt1"/>
                </a:solidFill>
                <a:latin typeface="Century Gothic"/>
                <a:ea typeface="Century Gothic"/>
                <a:cs typeface="Century Gothic"/>
                <a:sym typeface="Century Gothic"/>
              </a:rPr>
              <a:t>What are the peak hours on bike trips in a day?</a:t>
            </a:r>
          </a:p>
          <a:p>
            <a:pPr lvl="1" indent="-285750"/>
            <a:r>
              <a:rPr lang="en-US" sz="1800" b="0" i="0" u="none" strike="noStrike" cap="none" dirty="0">
                <a:solidFill>
                  <a:schemeClr val="lt1"/>
                </a:solidFill>
                <a:latin typeface="Century Gothic"/>
                <a:ea typeface="Century Gothic"/>
                <a:cs typeface="Century Gothic"/>
                <a:sym typeface="Century Gothic"/>
              </a:rPr>
              <a:t>IV – </a:t>
            </a:r>
            <a:r>
              <a:rPr lang="en-US" dirty="0"/>
              <a:t>Ride Start Date</a:t>
            </a:r>
          </a:p>
          <a:p>
            <a:pPr lvl="1" indent="-285750"/>
            <a:r>
              <a:rPr lang="en-US" sz="1800" b="0" i="0" u="none" strike="noStrike" cap="none" dirty="0" smtClean="0">
                <a:solidFill>
                  <a:schemeClr val="lt1"/>
                </a:solidFill>
                <a:latin typeface="Century Gothic"/>
                <a:ea typeface="Century Gothic"/>
                <a:cs typeface="Century Gothic"/>
                <a:sym typeface="Century Gothic"/>
              </a:rPr>
              <a:t>DV </a:t>
            </a:r>
            <a:r>
              <a:rPr lang="en-US" sz="1800" b="0" i="0" u="none" strike="noStrike" cap="none" dirty="0">
                <a:solidFill>
                  <a:schemeClr val="lt1"/>
                </a:solidFill>
                <a:latin typeface="Century Gothic"/>
                <a:ea typeface="Century Gothic"/>
                <a:cs typeface="Century Gothic"/>
                <a:sym typeface="Century Gothic"/>
              </a:rPr>
              <a:t>– </a:t>
            </a:r>
            <a:r>
              <a:rPr lang="en-US" dirty="0"/>
              <a:t>Ride Count</a:t>
            </a:r>
          </a:p>
          <a:p>
            <a:pPr marL="742950" marR="0" lvl="1" indent="-285750" algn="l" rtl="0">
              <a:spcBef>
                <a:spcPts val="1000"/>
              </a:spcBef>
              <a:spcAft>
                <a:spcPts val="0"/>
              </a:spcAft>
              <a:buClr>
                <a:srgbClr val="86D1D8"/>
              </a:buClr>
              <a:buSzPct val="79999"/>
              <a:buFont typeface="Noto Sans Symbols"/>
              <a:buChar char="▶"/>
            </a:pPr>
            <a:endParaRPr sz="1800" b="0" i="0" u="none" strike="noStrike" cap="none" dirty="0">
              <a:solidFill>
                <a:schemeClr val="lt1"/>
              </a:solidFill>
              <a:latin typeface="Century Gothic"/>
              <a:ea typeface="Century Gothic"/>
              <a:cs typeface="Century Gothic"/>
              <a:sym typeface="Century Gothic"/>
            </a:endParaRPr>
          </a:p>
        </p:txBody>
      </p:sp>
      <p:pic>
        <p:nvPicPr>
          <p:cNvPr id="225" name="Shape 225"/>
          <p:cNvPicPr preferRelativeResize="0"/>
          <p:nvPr/>
        </p:nvPicPr>
        <p:blipFill rotWithShape="1">
          <a:blip r:embed="rId3">
            <a:alphaModFix/>
          </a:blip>
          <a:srcRect/>
          <a:stretch/>
        </p:blipFill>
        <p:spPr>
          <a:xfrm>
            <a:off x="5119380" y="1703949"/>
            <a:ext cx="6638925" cy="4800600"/>
          </a:xfrm>
          <a:prstGeom prst="rect">
            <a:avLst/>
          </a:prstGeom>
          <a:noFill/>
          <a:ln>
            <a:noFill/>
          </a:ln>
        </p:spPr>
      </p:pic>
      <p:sp>
        <p:nvSpPr>
          <p:cNvPr id="226" name="Shape 226"/>
          <p:cNvSpPr/>
          <p:nvPr/>
        </p:nvSpPr>
        <p:spPr>
          <a:xfrm>
            <a:off x="7695028" y="2841674"/>
            <a:ext cx="478300" cy="633045"/>
          </a:xfrm>
          <a:prstGeom prst="ellipse">
            <a:avLst/>
          </a:prstGeom>
          <a:solidFill>
            <a:schemeClr val="accent1">
              <a:alpha val="11764"/>
            </a:schemeClr>
          </a:solidFill>
          <a:ln w="19050" cap="rnd" cmpd="sng">
            <a:solidFill>
              <a:srgbClr val="800F0D"/>
            </a:solidFill>
            <a:prstDash val="solid"/>
            <a:round/>
            <a:headEnd type="none" w="med" len="med"/>
            <a:tailEnd type="none" w="med" len="med"/>
          </a:ln>
          <a:effectLst>
            <a:outerShdw blurRad="50799" dist="50800" dir="5400000" algn="ctr" rotWithShape="0">
              <a:srgbClr val="000000"/>
            </a:outerShdw>
          </a:effectLst>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entury Gothic"/>
              <a:ea typeface="Century Gothic"/>
              <a:cs typeface="Century Gothic"/>
              <a:sym typeface="Century Gothic"/>
            </a:endParaRPr>
          </a:p>
        </p:txBody>
      </p:sp>
      <p:sp>
        <p:nvSpPr>
          <p:cNvPr id="227" name="Shape 227"/>
          <p:cNvSpPr/>
          <p:nvPr/>
        </p:nvSpPr>
        <p:spPr>
          <a:xfrm>
            <a:off x="9811682" y="2208627"/>
            <a:ext cx="478300" cy="633045"/>
          </a:xfrm>
          <a:prstGeom prst="ellipse">
            <a:avLst/>
          </a:prstGeom>
          <a:solidFill>
            <a:schemeClr val="accent1">
              <a:alpha val="11764"/>
            </a:schemeClr>
          </a:solidFill>
          <a:ln w="19050" cap="rnd" cmpd="sng">
            <a:solidFill>
              <a:srgbClr val="800F0D"/>
            </a:solidFill>
            <a:prstDash val="solid"/>
            <a:round/>
            <a:headEnd type="none" w="med" len="med"/>
            <a:tailEnd type="none" w="med" len="med"/>
          </a:ln>
          <a:effectLst>
            <a:outerShdw blurRad="50799" dist="50800" dir="5400000" algn="ctr" rotWithShape="0">
              <a:srgbClr val="000000"/>
            </a:outerShdw>
          </a:effectLst>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entury Gothic"/>
              <a:ea typeface="Century Gothic"/>
              <a:cs typeface="Century Gothic"/>
              <a:sym typeface="Century Gothic"/>
            </a:endParaRPr>
          </a:p>
        </p:txBody>
      </p:sp>
      <p:sp>
        <p:nvSpPr>
          <p:cNvPr id="228" name="Shape 228"/>
          <p:cNvSpPr/>
          <p:nvPr/>
        </p:nvSpPr>
        <p:spPr>
          <a:xfrm>
            <a:off x="8705557" y="3655255"/>
            <a:ext cx="478300" cy="633045"/>
          </a:xfrm>
          <a:prstGeom prst="ellipse">
            <a:avLst/>
          </a:prstGeom>
          <a:solidFill>
            <a:schemeClr val="accent1">
              <a:alpha val="11764"/>
            </a:schemeClr>
          </a:solidFill>
          <a:ln w="19050" cap="rnd" cmpd="sng">
            <a:solidFill>
              <a:srgbClr val="800F0D"/>
            </a:solidFill>
            <a:prstDash val="solid"/>
            <a:round/>
            <a:headEnd type="none" w="med" len="med"/>
            <a:tailEnd type="none" w="med" len="med"/>
          </a:ln>
          <a:effectLst>
            <a:outerShdw blurRad="50799" dist="50800" dir="5400000" algn="ctr" rotWithShape="0">
              <a:srgbClr val="000000"/>
            </a:outerShdw>
          </a:effectLst>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entury Gothic"/>
              <a:ea typeface="Century Gothic"/>
              <a:cs typeface="Century Gothic"/>
              <a:sym typeface="Century Gothic"/>
            </a:endParaRPr>
          </a:p>
        </p:txBody>
      </p:sp>
      <p:graphicFrame>
        <p:nvGraphicFramePr>
          <p:cNvPr id="229" name="Shape 229"/>
          <p:cNvGraphicFramePr/>
          <p:nvPr/>
        </p:nvGraphicFramePr>
        <p:xfrm>
          <a:off x="646110" y="2605891"/>
          <a:ext cx="4333825" cy="1234575"/>
        </p:xfrm>
        <a:graphic>
          <a:graphicData uri="http://schemas.openxmlformats.org/drawingml/2006/table">
            <a:tbl>
              <a:tblPr>
                <a:noFill/>
                <a:tableStyleId>{0C9C583A-B7CD-4B60-AEFA-CE7A423849B3}</a:tableStyleId>
              </a:tblPr>
              <a:tblGrid>
                <a:gridCol w="1435900">
                  <a:extLst>
                    <a:ext uri="{9D8B030D-6E8A-4147-A177-3AD203B41FA5}">
                      <a16:colId xmlns="" xmlns:a16="http://schemas.microsoft.com/office/drawing/2014/main" val="20000"/>
                    </a:ext>
                  </a:extLst>
                </a:gridCol>
                <a:gridCol w="591375">
                  <a:extLst>
                    <a:ext uri="{9D8B030D-6E8A-4147-A177-3AD203B41FA5}">
                      <a16:colId xmlns="" xmlns:a16="http://schemas.microsoft.com/office/drawing/2014/main" val="20001"/>
                    </a:ext>
                  </a:extLst>
                </a:gridCol>
                <a:gridCol w="1143325">
                  <a:extLst>
                    <a:ext uri="{9D8B030D-6E8A-4147-A177-3AD203B41FA5}">
                      <a16:colId xmlns="" xmlns:a16="http://schemas.microsoft.com/office/drawing/2014/main" val="20002"/>
                    </a:ext>
                  </a:extLst>
                </a:gridCol>
                <a:gridCol w="1163225">
                  <a:extLst>
                    <a:ext uri="{9D8B030D-6E8A-4147-A177-3AD203B41FA5}">
                      <a16:colId xmlns="" xmlns:a16="http://schemas.microsoft.com/office/drawing/2014/main" val="20003"/>
                    </a:ext>
                  </a:extLst>
                </a:gridCol>
              </a:tblGrid>
              <a:tr h="251950">
                <a:tc gridSpan="4">
                  <a:txBody>
                    <a:bodyPr/>
                    <a:lstStyle/>
                    <a:p>
                      <a:pPr marL="0" marR="0" lvl="0" indent="0" algn="ctr" rtl="0">
                        <a:spcBef>
                          <a:spcPts val="0"/>
                        </a:spcBef>
                        <a:buSzPct val="25000"/>
                        <a:buNone/>
                      </a:pPr>
                      <a:r>
                        <a:rPr lang="en-US" sz="1400" u="none" strike="noStrike" cap="none" dirty="0"/>
                        <a:t>Test of Homogeneity of Variances</a:t>
                      </a: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264550">
                <a:tc>
                  <a:txBody>
                    <a:bodyPr/>
                    <a:lstStyle/>
                    <a:p>
                      <a:pPr marL="0" marR="0" lvl="0" indent="0" algn="l" rtl="0">
                        <a:spcBef>
                          <a:spcPts val="0"/>
                        </a:spcBef>
                        <a:buSzPct val="25000"/>
                        <a:buNone/>
                      </a:pPr>
                      <a:r>
                        <a:rPr lang="en-US" sz="1400" u="none" strike="noStrike" cap="none" dirty="0"/>
                        <a:t>Ridership</a:t>
                      </a:r>
                    </a:p>
                  </a:txBody>
                  <a:tcPr marL="9525" marR="9525" marT="9525" marB="0" anchor="b"/>
                </a:tc>
                <a:tc>
                  <a:txBody>
                    <a:bodyPr/>
                    <a:lstStyle/>
                    <a:p>
                      <a:pPr marL="0" marR="0" lvl="0" indent="0" algn="l" rtl="0">
                        <a:spcBef>
                          <a:spcPts val="0"/>
                        </a:spcBef>
                        <a:buSzPct val="25000"/>
                        <a:buNone/>
                      </a:pPr>
                      <a:endParaRPr sz="1600" b="0" i="0" u="none" strike="noStrike" cap="none" dirty="0">
                        <a:solidFill>
                          <a:srgbClr val="000000"/>
                        </a:solidFill>
                        <a:latin typeface="Arial"/>
                        <a:ea typeface="Arial"/>
                        <a:cs typeface="Arial"/>
                        <a:sym typeface="Arial"/>
                      </a:endParaRPr>
                    </a:p>
                  </a:txBody>
                  <a:tcPr marL="9525" marR="9525" marT="9525" marB="0" anchor="b"/>
                </a:tc>
                <a:tc>
                  <a:txBody>
                    <a:bodyPr/>
                    <a:lstStyle/>
                    <a:p>
                      <a:pPr marL="0" marR="0" lvl="0" indent="0" algn="l" rtl="0">
                        <a:spcBef>
                          <a:spcPts val="0"/>
                        </a:spcBef>
                        <a:buSzPct val="25000"/>
                        <a:buNone/>
                      </a:pPr>
                      <a:endParaRPr sz="1600" b="0" i="0" u="none" strike="noStrike" cap="none" dirty="0">
                        <a:solidFill>
                          <a:srgbClr val="000000"/>
                        </a:solidFill>
                        <a:latin typeface="Arial"/>
                        <a:ea typeface="Arial"/>
                        <a:cs typeface="Arial"/>
                        <a:sym typeface="Arial"/>
                      </a:endParaRPr>
                    </a:p>
                  </a:txBody>
                  <a:tcPr marL="9525" marR="9525" marT="9525" marB="0" anchor="b"/>
                </a:tc>
                <a:tc>
                  <a:txBody>
                    <a:bodyPr/>
                    <a:lstStyle/>
                    <a:p>
                      <a:pPr marL="0" marR="0" lvl="0" indent="0" algn="l" rtl="0">
                        <a:spcBef>
                          <a:spcPts val="0"/>
                        </a:spcBef>
                        <a:buSzPct val="25000"/>
                        <a:buNone/>
                      </a:pPr>
                      <a:endParaRPr sz="1600" b="0" i="0" u="none" strike="noStrike" cap="none" dirty="0">
                        <a:solidFill>
                          <a:srgbClr val="000000"/>
                        </a:solidFill>
                        <a:latin typeface="Arial"/>
                        <a:ea typeface="Arial"/>
                        <a:cs typeface="Arial"/>
                        <a:sym typeface="Arial"/>
                      </a:endParaRPr>
                    </a:p>
                  </a:txBody>
                  <a:tcPr marL="9525" marR="9525" marT="9525" marB="0" anchor="b"/>
                </a:tc>
                <a:extLst>
                  <a:ext uri="{0D108BD9-81ED-4DB2-BD59-A6C34878D82A}">
                    <a16:rowId xmlns="" xmlns:a16="http://schemas.microsoft.com/office/drawing/2014/main" val="10001"/>
                  </a:ext>
                </a:extLst>
              </a:tr>
              <a:tr h="440925">
                <a:tc>
                  <a:txBody>
                    <a:bodyPr/>
                    <a:lstStyle/>
                    <a:p>
                      <a:pPr marL="0" marR="0" lvl="0" indent="0" algn="ctr" rtl="0">
                        <a:spcBef>
                          <a:spcPts val="0"/>
                        </a:spcBef>
                        <a:buSzPct val="25000"/>
                        <a:buNone/>
                      </a:pPr>
                      <a:r>
                        <a:rPr lang="en-US" sz="1400" u="none" strike="noStrike" cap="none" dirty="0"/>
                        <a:t>Levene Statistic</a:t>
                      </a:r>
                    </a:p>
                  </a:txBody>
                  <a:tcPr marL="9525" marR="9525" marT="9525" marB="0" anchor="b"/>
                </a:tc>
                <a:tc>
                  <a:txBody>
                    <a:bodyPr/>
                    <a:lstStyle/>
                    <a:p>
                      <a:pPr marL="0" marR="0" lvl="0" indent="0" algn="ctr" rtl="0">
                        <a:spcBef>
                          <a:spcPts val="0"/>
                        </a:spcBef>
                        <a:buSzPct val="25000"/>
                        <a:buNone/>
                      </a:pPr>
                      <a:r>
                        <a:rPr lang="en-US" sz="1400" u="none" strike="noStrike" cap="none" dirty="0"/>
                        <a:t>df1</a:t>
                      </a:r>
                    </a:p>
                  </a:txBody>
                  <a:tcPr marL="9525" marR="9525" marT="9525" marB="0" anchor="b"/>
                </a:tc>
                <a:tc>
                  <a:txBody>
                    <a:bodyPr/>
                    <a:lstStyle/>
                    <a:p>
                      <a:pPr marL="0" marR="0" lvl="0" indent="0" algn="ctr" rtl="0">
                        <a:spcBef>
                          <a:spcPts val="0"/>
                        </a:spcBef>
                        <a:buSzPct val="25000"/>
                        <a:buNone/>
                      </a:pPr>
                      <a:r>
                        <a:rPr lang="en-US" sz="1400" u="none" strike="noStrike" cap="none" dirty="0"/>
                        <a:t>df2</a:t>
                      </a:r>
                    </a:p>
                  </a:txBody>
                  <a:tcPr marL="9525" marR="9525" marT="9525" marB="0" anchor="b"/>
                </a:tc>
                <a:tc>
                  <a:txBody>
                    <a:bodyPr/>
                    <a:lstStyle/>
                    <a:p>
                      <a:pPr marL="0" marR="0" lvl="0" indent="0" algn="ctr" rtl="0">
                        <a:spcBef>
                          <a:spcPts val="0"/>
                        </a:spcBef>
                        <a:buSzPct val="25000"/>
                        <a:buNone/>
                      </a:pPr>
                      <a:r>
                        <a:rPr lang="en-US" sz="1400" u="none" strike="noStrike" cap="none" dirty="0"/>
                        <a:t>Sig.</a:t>
                      </a:r>
                    </a:p>
                  </a:txBody>
                  <a:tcPr marL="9525" marR="9525" marT="9525" marB="0" anchor="b"/>
                </a:tc>
                <a:extLst>
                  <a:ext uri="{0D108BD9-81ED-4DB2-BD59-A6C34878D82A}">
                    <a16:rowId xmlns="" xmlns:a16="http://schemas.microsoft.com/office/drawing/2014/main" val="10002"/>
                  </a:ext>
                </a:extLst>
              </a:tr>
              <a:tr h="277150">
                <a:tc>
                  <a:txBody>
                    <a:bodyPr/>
                    <a:lstStyle/>
                    <a:p>
                      <a:pPr marL="0" marR="0" lvl="0" indent="0" algn="ctr" rtl="0">
                        <a:spcBef>
                          <a:spcPts val="0"/>
                        </a:spcBef>
                        <a:buSzPct val="25000"/>
                        <a:buNone/>
                      </a:pPr>
                      <a:r>
                        <a:rPr lang="en-US" sz="1400" u="none" strike="noStrike" cap="none" dirty="0"/>
                        <a:t>1467.671</a:t>
                      </a:r>
                    </a:p>
                  </a:txBody>
                  <a:tcPr marL="9525" marR="9525" marT="9525" marB="0" anchor="ctr"/>
                </a:tc>
                <a:tc>
                  <a:txBody>
                    <a:bodyPr/>
                    <a:lstStyle/>
                    <a:p>
                      <a:pPr marL="0" marR="0" lvl="0" indent="0" algn="ctr" rtl="0">
                        <a:spcBef>
                          <a:spcPts val="0"/>
                        </a:spcBef>
                        <a:buSzPct val="25000"/>
                        <a:buNone/>
                      </a:pPr>
                      <a:r>
                        <a:rPr lang="en-US" sz="1400" u="none" strike="noStrike" cap="none" dirty="0"/>
                        <a:t>23</a:t>
                      </a:r>
                    </a:p>
                  </a:txBody>
                  <a:tcPr marL="9525" marR="9525" marT="9525" marB="0" anchor="ctr"/>
                </a:tc>
                <a:tc>
                  <a:txBody>
                    <a:bodyPr/>
                    <a:lstStyle/>
                    <a:p>
                      <a:pPr marL="0" marR="0" lvl="0" indent="0" algn="ctr" rtl="0">
                        <a:spcBef>
                          <a:spcPts val="0"/>
                        </a:spcBef>
                        <a:buSzPct val="25000"/>
                        <a:buNone/>
                      </a:pPr>
                      <a:r>
                        <a:rPr lang="en-US" sz="1400" u="none" strike="noStrike" cap="none" dirty="0"/>
                        <a:t>50080</a:t>
                      </a:r>
                    </a:p>
                  </a:txBody>
                  <a:tcPr marL="9525" marR="9525" marT="9525" marB="0" anchor="ctr"/>
                </a:tc>
                <a:tc>
                  <a:txBody>
                    <a:bodyPr/>
                    <a:lstStyle/>
                    <a:p>
                      <a:pPr marL="0" marR="0" lvl="0" indent="0" algn="ctr" rtl="0">
                        <a:spcBef>
                          <a:spcPts val="0"/>
                        </a:spcBef>
                        <a:buSzPct val="25000"/>
                        <a:buNone/>
                      </a:pPr>
                      <a:r>
                        <a:rPr lang="en-US" sz="1400" u="none" strike="noStrike" cap="none" dirty="0"/>
                        <a:t>0.000</a:t>
                      </a:r>
                    </a:p>
                  </a:txBody>
                  <a:tcPr marL="9525" marR="9525" marT="9525" marB="0" anchor="ctr"/>
                </a:tc>
                <a:extLst>
                  <a:ext uri="{0D108BD9-81ED-4DB2-BD59-A6C34878D82A}">
                    <a16:rowId xmlns="" xmlns:a16="http://schemas.microsoft.com/office/drawing/2014/main" val="10003"/>
                  </a:ext>
                </a:extLst>
              </a:tr>
            </a:tbl>
          </a:graphicData>
        </a:graphic>
      </p:graphicFrame>
      <p:graphicFrame>
        <p:nvGraphicFramePr>
          <p:cNvPr id="230" name="Shape 230"/>
          <p:cNvGraphicFramePr/>
          <p:nvPr/>
        </p:nvGraphicFramePr>
        <p:xfrm>
          <a:off x="646110" y="4288301"/>
          <a:ext cx="4375625" cy="1247550"/>
        </p:xfrm>
        <a:graphic>
          <a:graphicData uri="http://schemas.openxmlformats.org/drawingml/2006/table">
            <a:tbl>
              <a:tblPr>
                <a:noFill/>
                <a:tableStyleId>{0C9C583A-B7CD-4B60-AEFA-CE7A423849B3}</a:tableStyleId>
              </a:tblPr>
              <a:tblGrid>
                <a:gridCol w="653650">
                  <a:extLst>
                    <a:ext uri="{9D8B030D-6E8A-4147-A177-3AD203B41FA5}">
                      <a16:colId xmlns="" xmlns:a16="http://schemas.microsoft.com/office/drawing/2014/main" val="20000"/>
                    </a:ext>
                  </a:extLst>
                </a:gridCol>
                <a:gridCol w="1176150">
                  <a:extLst>
                    <a:ext uri="{9D8B030D-6E8A-4147-A177-3AD203B41FA5}">
                      <a16:colId xmlns="" xmlns:a16="http://schemas.microsoft.com/office/drawing/2014/main" val="20001"/>
                    </a:ext>
                  </a:extLst>
                </a:gridCol>
                <a:gridCol w="308175">
                  <a:extLst>
                    <a:ext uri="{9D8B030D-6E8A-4147-A177-3AD203B41FA5}">
                      <a16:colId xmlns="" xmlns:a16="http://schemas.microsoft.com/office/drawing/2014/main" val="20002"/>
                    </a:ext>
                  </a:extLst>
                </a:gridCol>
                <a:gridCol w="971550">
                  <a:extLst>
                    <a:ext uri="{9D8B030D-6E8A-4147-A177-3AD203B41FA5}">
                      <a16:colId xmlns="" xmlns:a16="http://schemas.microsoft.com/office/drawing/2014/main" val="20003"/>
                    </a:ext>
                  </a:extLst>
                </a:gridCol>
                <a:gridCol w="717450">
                  <a:extLst>
                    <a:ext uri="{9D8B030D-6E8A-4147-A177-3AD203B41FA5}">
                      <a16:colId xmlns="" xmlns:a16="http://schemas.microsoft.com/office/drawing/2014/main" val="20004"/>
                    </a:ext>
                  </a:extLst>
                </a:gridCol>
                <a:gridCol w="548650">
                  <a:extLst>
                    <a:ext uri="{9D8B030D-6E8A-4147-A177-3AD203B41FA5}">
                      <a16:colId xmlns="" xmlns:a16="http://schemas.microsoft.com/office/drawing/2014/main" val="20005"/>
                    </a:ext>
                  </a:extLst>
                </a:gridCol>
              </a:tblGrid>
              <a:tr h="225600">
                <a:tc gridSpan="6">
                  <a:txBody>
                    <a:bodyPr/>
                    <a:lstStyle/>
                    <a:p>
                      <a:pPr marL="0" marR="0" lvl="0" indent="0" algn="ctr" rtl="0">
                        <a:spcBef>
                          <a:spcPts val="0"/>
                        </a:spcBef>
                        <a:buSzPct val="25000"/>
                        <a:buNone/>
                      </a:pPr>
                      <a:r>
                        <a:rPr lang="en-US" sz="1100" u="none" strike="noStrike" cap="none" dirty="0"/>
                        <a:t>ANOVA</a:t>
                      </a: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236875">
                <a:tc>
                  <a:txBody>
                    <a:bodyPr/>
                    <a:lstStyle/>
                    <a:p>
                      <a:pPr marL="0" marR="0" lvl="0" indent="0" algn="l" rtl="0">
                        <a:spcBef>
                          <a:spcPts val="0"/>
                        </a:spcBef>
                        <a:buSzPct val="25000"/>
                        <a:buNone/>
                      </a:pPr>
                      <a:r>
                        <a:rPr lang="en-US" sz="1100" u="none" strike="noStrike" cap="none" dirty="0"/>
                        <a:t>Ridership</a:t>
                      </a:r>
                    </a:p>
                  </a:txBody>
                  <a:tcPr marL="9525" marR="9525" marT="9525" marB="0" anchor="b"/>
                </a:tc>
                <a:tc>
                  <a:txBody>
                    <a:bodyPr/>
                    <a:lstStyle/>
                    <a:p>
                      <a:pPr marL="0" marR="0" lvl="0" indent="0" algn="l" rtl="0">
                        <a:spcBef>
                          <a:spcPts val="0"/>
                        </a:spcBef>
                        <a:buSzPct val="25000"/>
                        <a:buNone/>
                      </a:pPr>
                      <a:endParaRPr sz="1200" b="0" i="0" u="none" strike="noStrike" cap="none" dirty="0">
                        <a:solidFill>
                          <a:srgbClr val="000000"/>
                        </a:solidFill>
                        <a:latin typeface="Arial"/>
                        <a:ea typeface="Arial"/>
                        <a:cs typeface="Arial"/>
                        <a:sym typeface="Arial"/>
                      </a:endParaRPr>
                    </a:p>
                  </a:txBody>
                  <a:tcPr marL="9525" marR="9525" marT="9525" marB="0" anchor="b"/>
                </a:tc>
                <a:tc>
                  <a:txBody>
                    <a:bodyPr/>
                    <a:lstStyle/>
                    <a:p>
                      <a:pPr marL="0" marR="0" lvl="0" indent="0" algn="l" rtl="0">
                        <a:spcBef>
                          <a:spcPts val="0"/>
                        </a:spcBef>
                        <a:buSzPct val="25000"/>
                        <a:buNone/>
                      </a:pPr>
                      <a:endParaRPr sz="1200" b="0" i="0" u="none" strike="noStrike" cap="none" dirty="0">
                        <a:solidFill>
                          <a:srgbClr val="000000"/>
                        </a:solidFill>
                        <a:latin typeface="Arial"/>
                        <a:ea typeface="Arial"/>
                        <a:cs typeface="Arial"/>
                        <a:sym typeface="Arial"/>
                      </a:endParaRPr>
                    </a:p>
                  </a:txBody>
                  <a:tcPr marL="9525" marR="9525" marT="9525" marB="0" anchor="b"/>
                </a:tc>
                <a:tc>
                  <a:txBody>
                    <a:bodyPr/>
                    <a:lstStyle/>
                    <a:p>
                      <a:pPr marL="0" marR="0" lvl="0" indent="0" algn="l" rtl="0">
                        <a:spcBef>
                          <a:spcPts val="0"/>
                        </a:spcBef>
                        <a:buSzPct val="25000"/>
                        <a:buNone/>
                      </a:pPr>
                      <a:endParaRPr sz="1200" b="0" i="0" u="none" strike="noStrike" cap="none" dirty="0">
                        <a:solidFill>
                          <a:srgbClr val="000000"/>
                        </a:solidFill>
                        <a:latin typeface="Arial"/>
                        <a:ea typeface="Arial"/>
                        <a:cs typeface="Arial"/>
                        <a:sym typeface="Arial"/>
                      </a:endParaRPr>
                    </a:p>
                  </a:txBody>
                  <a:tcPr marL="9525" marR="9525" marT="9525" marB="0" anchor="b"/>
                </a:tc>
                <a:tc>
                  <a:txBody>
                    <a:bodyPr/>
                    <a:lstStyle/>
                    <a:p>
                      <a:pPr marL="0" marR="0" lvl="0" indent="0" algn="l" rtl="0">
                        <a:spcBef>
                          <a:spcPts val="0"/>
                        </a:spcBef>
                        <a:buSzPct val="25000"/>
                        <a:buNone/>
                      </a:pPr>
                      <a:endParaRPr sz="1200" b="0" i="0" u="none" strike="noStrike" cap="none" dirty="0">
                        <a:solidFill>
                          <a:srgbClr val="000000"/>
                        </a:solidFill>
                        <a:latin typeface="Arial"/>
                        <a:ea typeface="Arial"/>
                        <a:cs typeface="Arial"/>
                        <a:sym typeface="Arial"/>
                      </a:endParaRPr>
                    </a:p>
                  </a:txBody>
                  <a:tcPr marL="9525" marR="9525" marT="9525" marB="0" anchor="b"/>
                </a:tc>
                <a:tc>
                  <a:txBody>
                    <a:bodyPr/>
                    <a:lstStyle/>
                    <a:p>
                      <a:pPr marL="0" marR="0" lvl="0" indent="0" algn="l" rtl="0">
                        <a:spcBef>
                          <a:spcPts val="0"/>
                        </a:spcBef>
                        <a:buSzPct val="25000"/>
                        <a:buNone/>
                      </a:pPr>
                      <a:endParaRPr sz="1200" b="0" i="0" u="none" strike="noStrike" cap="none" dirty="0">
                        <a:solidFill>
                          <a:srgbClr val="000000"/>
                        </a:solidFill>
                        <a:latin typeface="Arial"/>
                        <a:ea typeface="Arial"/>
                        <a:cs typeface="Arial"/>
                        <a:sym typeface="Arial"/>
                      </a:endParaRPr>
                    </a:p>
                  </a:txBody>
                  <a:tcPr marL="9525" marR="9525" marT="9525" marB="0" anchor="b"/>
                </a:tc>
                <a:extLst>
                  <a:ext uri="{0D108BD9-81ED-4DB2-BD59-A6C34878D82A}">
                    <a16:rowId xmlns="" xmlns:a16="http://schemas.microsoft.com/office/drawing/2014/main" val="10001"/>
                  </a:ext>
                </a:extLst>
              </a:tr>
              <a:tr h="394800">
                <a:tc>
                  <a:txBody>
                    <a:bodyPr/>
                    <a:lstStyle/>
                    <a:p>
                      <a:pPr marL="0" marR="0" lvl="0" indent="0" algn="l" rtl="0">
                        <a:spcBef>
                          <a:spcPts val="0"/>
                        </a:spcBef>
                        <a:buSzPct val="25000"/>
                        <a:buNone/>
                      </a:pPr>
                      <a:r>
                        <a:rPr lang="en-US" sz="1100" u="none" strike="noStrike" cap="none" dirty="0"/>
                        <a:t> </a:t>
                      </a:r>
                    </a:p>
                  </a:txBody>
                  <a:tcPr marL="9525" marR="9525" marT="9525" marB="0" anchor="b"/>
                </a:tc>
                <a:tc>
                  <a:txBody>
                    <a:bodyPr/>
                    <a:lstStyle/>
                    <a:p>
                      <a:pPr marL="0" marR="0" lvl="0" indent="0" algn="ctr" rtl="0">
                        <a:spcBef>
                          <a:spcPts val="0"/>
                        </a:spcBef>
                        <a:buSzPct val="25000"/>
                        <a:buNone/>
                      </a:pPr>
                      <a:r>
                        <a:rPr lang="en-US" sz="1100" u="none" strike="noStrike" cap="none" dirty="0"/>
                        <a:t>Sum of Squares</a:t>
                      </a:r>
                    </a:p>
                  </a:txBody>
                  <a:tcPr marL="9525" marR="9525" marT="9525" marB="0" anchor="b"/>
                </a:tc>
                <a:tc>
                  <a:txBody>
                    <a:bodyPr/>
                    <a:lstStyle/>
                    <a:p>
                      <a:pPr marL="0" marR="0" lvl="0" indent="0" algn="ctr" rtl="0">
                        <a:spcBef>
                          <a:spcPts val="0"/>
                        </a:spcBef>
                        <a:buSzPct val="25000"/>
                        <a:buNone/>
                      </a:pPr>
                      <a:r>
                        <a:rPr lang="en-US" sz="1100" u="none" strike="noStrike" cap="none" dirty="0"/>
                        <a:t>df</a:t>
                      </a:r>
                    </a:p>
                  </a:txBody>
                  <a:tcPr marL="9525" marR="9525" marT="9525" marB="0" anchor="b"/>
                </a:tc>
                <a:tc>
                  <a:txBody>
                    <a:bodyPr/>
                    <a:lstStyle/>
                    <a:p>
                      <a:pPr marL="0" marR="0" lvl="0" indent="0" algn="ctr" rtl="0">
                        <a:spcBef>
                          <a:spcPts val="0"/>
                        </a:spcBef>
                        <a:buSzPct val="25000"/>
                        <a:buNone/>
                      </a:pPr>
                      <a:r>
                        <a:rPr lang="en-US" sz="1100" u="none" strike="noStrike" cap="none" dirty="0"/>
                        <a:t>Mean Square</a:t>
                      </a:r>
                    </a:p>
                  </a:txBody>
                  <a:tcPr marL="9525" marR="9525" marT="9525" marB="0" anchor="b"/>
                </a:tc>
                <a:tc>
                  <a:txBody>
                    <a:bodyPr/>
                    <a:lstStyle/>
                    <a:p>
                      <a:pPr marL="0" marR="0" lvl="0" indent="0" algn="ctr" rtl="0">
                        <a:spcBef>
                          <a:spcPts val="0"/>
                        </a:spcBef>
                        <a:buSzPct val="25000"/>
                        <a:buNone/>
                      </a:pPr>
                      <a:r>
                        <a:rPr lang="en-US" sz="1100" u="none" strike="noStrike" cap="none" dirty="0"/>
                        <a:t>F</a:t>
                      </a:r>
                    </a:p>
                  </a:txBody>
                  <a:tcPr marL="9525" marR="9525" marT="9525" marB="0" anchor="b"/>
                </a:tc>
                <a:tc>
                  <a:txBody>
                    <a:bodyPr/>
                    <a:lstStyle/>
                    <a:p>
                      <a:pPr marL="0" marR="0" lvl="0" indent="0" algn="ctr" rtl="0">
                        <a:spcBef>
                          <a:spcPts val="0"/>
                        </a:spcBef>
                        <a:buSzPct val="25000"/>
                        <a:buNone/>
                      </a:pPr>
                      <a:r>
                        <a:rPr lang="en-US" sz="1100" u="none" strike="noStrike" cap="none" dirty="0"/>
                        <a:t>Sig.</a:t>
                      </a:r>
                    </a:p>
                  </a:txBody>
                  <a:tcPr marL="9525" marR="9525" marT="9525" marB="0" anchor="b"/>
                </a:tc>
                <a:extLst>
                  <a:ext uri="{0D108BD9-81ED-4DB2-BD59-A6C34878D82A}">
                    <a16:rowId xmlns="" xmlns:a16="http://schemas.microsoft.com/office/drawing/2014/main" val="10002"/>
                  </a:ext>
                </a:extLst>
              </a:tr>
              <a:tr h="390275">
                <a:tc>
                  <a:txBody>
                    <a:bodyPr/>
                    <a:lstStyle/>
                    <a:p>
                      <a:pPr marL="0" marR="0" lvl="0" indent="0" algn="l" rtl="0">
                        <a:spcBef>
                          <a:spcPts val="0"/>
                        </a:spcBef>
                        <a:buSzPct val="25000"/>
                        <a:buNone/>
                      </a:pPr>
                      <a:r>
                        <a:rPr lang="en-US" sz="1100" u="none" strike="noStrike" cap="none" dirty="0"/>
                        <a:t>Between Groups</a:t>
                      </a:r>
                    </a:p>
                  </a:txBody>
                  <a:tcPr marL="9525" marR="9525" marT="9525" marB="0"/>
                </a:tc>
                <a:tc>
                  <a:txBody>
                    <a:bodyPr/>
                    <a:lstStyle/>
                    <a:p>
                      <a:pPr marL="0" marR="0" lvl="0" indent="0" algn="r" rtl="0">
                        <a:spcBef>
                          <a:spcPts val="0"/>
                        </a:spcBef>
                        <a:buSzPct val="25000"/>
                        <a:buNone/>
                      </a:pPr>
                      <a:r>
                        <a:rPr lang="en-US" sz="1100" u="none" strike="noStrike" cap="none" dirty="0"/>
                        <a:t>2135852486.596</a:t>
                      </a:r>
                    </a:p>
                  </a:txBody>
                  <a:tcPr marL="9525" marR="9525" marT="9525" marB="0" anchor="ctr"/>
                </a:tc>
                <a:tc>
                  <a:txBody>
                    <a:bodyPr/>
                    <a:lstStyle/>
                    <a:p>
                      <a:pPr marL="0" marR="0" lvl="0" indent="0" algn="r" rtl="0">
                        <a:spcBef>
                          <a:spcPts val="0"/>
                        </a:spcBef>
                        <a:buSzPct val="25000"/>
                        <a:buNone/>
                      </a:pPr>
                      <a:r>
                        <a:rPr lang="en-US" sz="1100" u="none" strike="noStrike" cap="none" dirty="0"/>
                        <a:t>23</a:t>
                      </a:r>
                    </a:p>
                  </a:txBody>
                  <a:tcPr marL="9525" marR="9525" marT="9525" marB="0" anchor="ctr"/>
                </a:tc>
                <a:tc>
                  <a:txBody>
                    <a:bodyPr/>
                    <a:lstStyle/>
                    <a:p>
                      <a:pPr marL="0" marR="0" lvl="0" indent="0" algn="r" rtl="0">
                        <a:spcBef>
                          <a:spcPts val="0"/>
                        </a:spcBef>
                        <a:buSzPct val="25000"/>
                        <a:buNone/>
                      </a:pPr>
                      <a:r>
                        <a:rPr lang="en-US" sz="1100" u="none" strike="noStrike" cap="none" dirty="0"/>
                        <a:t>92863151.591</a:t>
                      </a:r>
                    </a:p>
                  </a:txBody>
                  <a:tcPr marL="9525" marR="9525" marT="9525" marB="0" anchor="ctr"/>
                </a:tc>
                <a:tc>
                  <a:txBody>
                    <a:bodyPr/>
                    <a:lstStyle/>
                    <a:p>
                      <a:pPr marL="0" marR="0" lvl="0" indent="0" algn="r" rtl="0">
                        <a:spcBef>
                          <a:spcPts val="0"/>
                        </a:spcBef>
                        <a:buSzPct val="25000"/>
                        <a:buNone/>
                      </a:pPr>
                      <a:r>
                        <a:rPr lang="en-US" sz="1100" u="none" strike="noStrike" cap="none" dirty="0"/>
                        <a:t>2007.414</a:t>
                      </a:r>
                    </a:p>
                  </a:txBody>
                  <a:tcPr marL="9525" marR="9525" marT="9525" marB="0" anchor="ctr"/>
                </a:tc>
                <a:tc>
                  <a:txBody>
                    <a:bodyPr/>
                    <a:lstStyle/>
                    <a:p>
                      <a:pPr marL="0" marR="0" lvl="0" indent="0" algn="r" rtl="0">
                        <a:spcBef>
                          <a:spcPts val="0"/>
                        </a:spcBef>
                        <a:buSzPct val="25000"/>
                        <a:buNone/>
                      </a:pPr>
                      <a:r>
                        <a:rPr lang="en-US" sz="1100" u="none" strike="noStrike" cap="none" dirty="0"/>
                        <a:t>0.000</a:t>
                      </a:r>
                    </a:p>
                  </a:txBody>
                  <a:tcPr marL="9525" marR="9525" marT="9525" marB="0" anchor="ctr"/>
                </a:tc>
                <a:extLst>
                  <a:ext uri="{0D108BD9-81ED-4DB2-BD59-A6C34878D82A}">
                    <a16:rowId xmlns="" xmlns:a16="http://schemas.microsoft.com/office/drawing/2014/main" val="10003"/>
                  </a:ext>
                </a:extLst>
              </a:tr>
            </a:tbl>
          </a:graphicData>
        </a:graphic>
      </p:graphicFrame>
      <p:sp>
        <p:nvSpPr>
          <p:cNvPr id="231" name="Shape 231"/>
          <p:cNvSpPr txBox="1"/>
          <p:nvPr/>
        </p:nvSpPr>
        <p:spPr>
          <a:xfrm>
            <a:off x="646110" y="5858217"/>
            <a:ext cx="4692051"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dirty="0">
                <a:solidFill>
                  <a:schemeClr val="lt1"/>
                </a:solidFill>
                <a:latin typeface="Century Gothic"/>
                <a:ea typeface="Century Gothic"/>
                <a:cs typeface="Century Gothic"/>
                <a:sym typeface="Century Gothic"/>
              </a:rPr>
              <a:t>Hence we can say that office work hours do influence ride count !!</a:t>
            </a:r>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sz="4200" b="0" i="0" u="none" strike="noStrike" cap="none" dirty="0">
                <a:solidFill>
                  <a:schemeClr val="lt2"/>
                </a:solidFill>
                <a:latin typeface="Century Gothic"/>
                <a:ea typeface="Century Gothic"/>
                <a:cs typeface="Century Gothic"/>
                <a:sym typeface="Century Gothic"/>
              </a:rPr>
              <a:t>Analysis</a:t>
            </a:r>
          </a:p>
        </p:txBody>
      </p:sp>
      <p:sp>
        <p:nvSpPr>
          <p:cNvPr id="237" name="Shape 237"/>
          <p:cNvSpPr txBox="1">
            <a:spLocks noGrp="1"/>
          </p:cNvSpPr>
          <p:nvPr>
            <p:ph type="body" idx="1"/>
          </p:nvPr>
        </p:nvSpPr>
        <p:spPr>
          <a:xfrm>
            <a:off x="646110" y="1321399"/>
            <a:ext cx="8946541" cy="1506208"/>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86D1D8"/>
              </a:buClr>
              <a:buSzPct val="80000"/>
              <a:buFont typeface="Noto Sans Symbols"/>
              <a:buChar char="▶"/>
            </a:pPr>
            <a:r>
              <a:rPr lang="en-US" sz="2000" b="1" i="0" u="none" strike="noStrike" cap="none" dirty="0">
                <a:solidFill>
                  <a:schemeClr val="lt1"/>
                </a:solidFill>
                <a:latin typeface="Century Gothic"/>
                <a:ea typeface="Century Gothic"/>
                <a:cs typeface="Century Gothic"/>
                <a:sym typeface="Century Gothic"/>
              </a:rPr>
              <a:t>How strongly/feebly the station location plays a role in bike trips?</a:t>
            </a:r>
          </a:p>
          <a:p>
            <a:pPr lvl="1" indent="-285750"/>
            <a:r>
              <a:rPr lang="en-US" sz="1800" b="0" i="0" u="none" strike="noStrike" cap="none" dirty="0">
                <a:solidFill>
                  <a:schemeClr val="lt1"/>
                </a:solidFill>
                <a:latin typeface="Century Gothic"/>
                <a:ea typeface="Century Gothic"/>
                <a:cs typeface="Century Gothic"/>
                <a:sym typeface="Century Gothic"/>
              </a:rPr>
              <a:t>IV </a:t>
            </a:r>
            <a:r>
              <a:rPr lang="en-US" dirty="0"/>
              <a:t>– Linear distance between </a:t>
            </a:r>
            <a:br>
              <a:rPr lang="en-US" dirty="0"/>
            </a:br>
            <a:r>
              <a:rPr lang="en-US" dirty="0"/>
              <a:t>stations</a:t>
            </a:r>
            <a:endParaRPr lang="en-US" sz="1800" b="0" i="0" u="none" strike="noStrike" cap="none" dirty="0">
              <a:solidFill>
                <a:schemeClr val="lt1"/>
              </a:solidFill>
              <a:latin typeface="Century Gothic"/>
              <a:ea typeface="Century Gothic"/>
              <a:cs typeface="Century Gothic"/>
              <a:sym typeface="Century Gothic"/>
            </a:endParaRPr>
          </a:p>
          <a:p>
            <a:pPr lvl="1" indent="-285750"/>
            <a:r>
              <a:rPr lang="en-US" sz="1800" b="0" i="0" u="none" strike="noStrike" cap="none" dirty="0" smtClean="0">
                <a:solidFill>
                  <a:schemeClr val="lt1"/>
                </a:solidFill>
                <a:latin typeface="Century Gothic"/>
                <a:ea typeface="Century Gothic"/>
                <a:cs typeface="Century Gothic"/>
                <a:sym typeface="Century Gothic"/>
              </a:rPr>
              <a:t>DV</a:t>
            </a:r>
            <a:r>
              <a:rPr lang="en-US" dirty="0" smtClean="0"/>
              <a:t>– </a:t>
            </a:r>
            <a:r>
              <a:rPr lang="en-US" dirty="0"/>
              <a:t>Ride Count</a:t>
            </a:r>
          </a:p>
          <a:p>
            <a:pPr marL="742950" marR="0" lvl="1" indent="-285750" algn="l" rtl="0">
              <a:spcBef>
                <a:spcPts val="1000"/>
              </a:spcBef>
              <a:spcAft>
                <a:spcPts val="0"/>
              </a:spcAft>
              <a:buClr>
                <a:srgbClr val="86D1D8"/>
              </a:buClr>
              <a:buSzPct val="79999"/>
              <a:buFont typeface="Noto Sans Symbols"/>
              <a:buChar char="▶"/>
            </a:pPr>
            <a:endParaRPr lang="en-US" sz="1800" b="0" i="0" u="none" strike="noStrike" cap="none" dirty="0">
              <a:solidFill>
                <a:schemeClr val="lt1"/>
              </a:solidFill>
              <a:latin typeface="Century Gothic"/>
              <a:ea typeface="Century Gothic"/>
              <a:cs typeface="Century Gothic"/>
              <a:sym typeface="Century Gothic"/>
            </a:endParaRPr>
          </a:p>
          <a:p>
            <a:pPr marL="742950" marR="0" lvl="1" indent="-285750" algn="l" rtl="0">
              <a:spcBef>
                <a:spcPts val="1000"/>
              </a:spcBef>
              <a:spcAft>
                <a:spcPts val="0"/>
              </a:spcAft>
              <a:buClr>
                <a:srgbClr val="86D1D8"/>
              </a:buClr>
              <a:buSzPct val="79999"/>
              <a:buFont typeface="Noto Sans Symbols"/>
              <a:buNone/>
            </a:pPr>
            <a:endParaRPr sz="1800" b="0" i="0" u="none" strike="noStrike" cap="none" dirty="0">
              <a:solidFill>
                <a:schemeClr val="lt1"/>
              </a:solidFill>
              <a:latin typeface="Century Gothic"/>
              <a:ea typeface="Century Gothic"/>
              <a:cs typeface="Century Gothic"/>
              <a:sym typeface="Century Gothic"/>
            </a:endParaRPr>
          </a:p>
        </p:txBody>
      </p:sp>
      <p:graphicFrame>
        <p:nvGraphicFramePr>
          <p:cNvPr id="238" name="Shape 238"/>
          <p:cNvGraphicFramePr/>
          <p:nvPr/>
        </p:nvGraphicFramePr>
        <p:xfrm>
          <a:off x="646110" y="2975143"/>
          <a:ext cx="4319750" cy="2971800"/>
        </p:xfrm>
        <a:graphic>
          <a:graphicData uri="http://schemas.openxmlformats.org/drawingml/2006/table">
            <a:tbl>
              <a:tblPr>
                <a:noFill/>
                <a:tableStyleId>{0C9C583A-B7CD-4B60-AEFA-CE7A423849B3}</a:tableStyleId>
              </a:tblPr>
              <a:tblGrid>
                <a:gridCol w="1222575">
                  <a:extLst>
                    <a:ext uri="{9D8B030D-6E8A-4147-A177-3AD203B41FA5}">
                      <a16:colId xmlns="" xmlns:a16="http://schemas.microsoft.com/office/drawing/2014/main" val="20000"/>
                    </a:ext>
                  </a:extLst>
                </a:gridCol>
                <a:gridCol w="1222575">
                  <a:extLst>
                    <a:ext uri="{9D8B030D-6E8A-4147-A177-3AD203B41FA5}">
                      <a16:colId xmlns="" xmlns:a16="http://schemas.microsoft.com/office/drawing/2014/main" val="20001"/>
                    </a:ext>
                  </a:extLst>
                </a:gridCol>
                <a:gridCol w="937300">
                  <a:extLst>
                    <a:ext uri="{9D8B030D-6E8A-4147-A177-3AD203B41FA5}">
                      <a16:colId xmlns="" xmlns:a16="http://schemas.microsoft.com/office/drawing/2014/main" val="20002"/>
                    </a:ext>
                  </a:extLst>
                </a:gridCol>
                <a:gridCol w="937300">
                  <a:extLst>
                    <a:ext uri="{9D8B030D-6E8A-4147-A177-3AD203B41FA5}">
                      <a16:colId xmlns="" xmlns:a16="http://schemas.microsoft.com/office/drawing/2014/main" val="20003"/>
                    </a:ext>
                  </a:extLst>
                </a:gridCol>
              </a:tblGrid>
              <a:tr h="200025">
                <a:tc gridSpan="4">
                  <a:txBody>
                    <a:bodyPr/>
                    <a:lstStyle/>
                    <a:p>
                      <a:pPr marL="0" marR="0" lvl="0" indent="0" algn="ctr" rtl="0">
                        <a:spcBef>
                          <a:spcPts val="0"/>
                        </a:spcBef>
                        <a:buSzPct val="25000"/>
                        <a:buNone/>
                      </a:pPr>
                      <a:r>
                        <a:rPr lang="en-US" sz="1400" u="none" strike="noStrike" cap="none" dirty="0"/>
                        <a:t>Correlations</a:t>
                      </a: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333375">
                <a:tc gridSpan="2">
                  <a:txBody>
                    <a:bodyPr/>
                    <a:lstStyle/>
                    <a:p>
                      <a:pPr marL="0" marR="0" lvl="0" indent="0" algn="l" rtl="0">
                        <a:spcBef>
                          <a:spcPts val="0"/>
                        </a:spcBef>
                        <a:buSzPct val="25000"/>
                        <a:buNone/>
                      </a:pPr>
                      <a:r>
                        <a:rPr lang="en-US" sz="1400" u="none" strike="noStrike" cap="none" dirty="0"/>
                        <a:t> </a:t>
                      </a:r>
                    </a:p>
                  </a:txBody>
                  <a:tcPr marL="9525" marR="9525" marT="9525" marB="0" anchor="b"/>
                </a:tc>
                <a:tc hMerge="1">
                  <a:txBody>
                    <a:bodyPr/>
                    <a:lstStyle/>
                    <a:p>
                      <a:endParaRPr lang="en-US"/>
                    </a:p>
                  </a:txBody>
                  <a:tcPr/>
                </a:tc>
                <a:tc>
                  <a:txBody>
                    <a:bodyPr/>
                    <a:lstStyle/>
                    <a:p>
                      <a:pPr marL="0" marR="0" lvl="0" indent="0" algn="ctr" rtl="0">
                        <a:spcBef>
                          <a:spcPts val="0"/>
                        </a:spcBef>
                        <a:buSzPct val="25000"/>
                        <a:buNone/>
                      </a:pPr>
                      <a:r>
                        <a:rPr lang="en-US" sz="1400" u="none" strike="noStrike" cap="none" dirty="0"/>
                        <a:t>Ridership</a:t>
                      </a:r>
                    </a:p>
                  </a:txBody>
                  <a:tcPr marL="9525" marR="9525" marT="9525" marB="0" anchor="b"/>
                </a:tc>
                <a:tc>
                  <a:txBody>
                    <a:bodyPr/>
                    <a:lstStyle/>
                    <a:p>
                      <a:pPr marL="0" marR="0" lvl="0" indent="0" algn="ctr" rtl="0">
                        <a:spcBef>
                          <a:spcPts val="0"/>
                        </a:spcBef>
                        <a:buSzPct val="25000"/>
                        <a:buNone/>
                      </a:pPr>
                      <a:r>
                        <a:rPr lang="en-US" sz="1400" u="none" strike="noStrike" cap="none" dirty="0"/>
                        <a:t>Distance</a:t>
                      </a:r>
                    </a:p>
                  </a:txBody>
                  <a:tcPr marL="9525" marR="9525" marT="9525" marB="0" anchor="b"/>
                </a:tc>
                <a:extLst>
                  <a:ext uri="{0D108BD9-81ED-4DB2-BD59-A6C34878D82A}">
                    <a16:rowId xmlns="" xmlns:a16="http://schemas.microsoft.com/office/drawing/2014/main" val="10001"/>
                  </a:ext>
                </a:extLst>
              </a:tr>
              <a:tr h="466725">
                <a:tc rowSpan="3">
                  <a:txBody>
                    <a:bodyPr/>
                    <a:lstStyle/>
                    <a:p>
                      <a:pPr marL="0" marR="0" lvl="0" indent="0" algn="l" rtl="0">
                        <a:spcBef>
                          <a:spcPts val="0"/>
                        </a:spcBef>
                        <a:buSzPct val="25000"/>
                        <a:buNone/>
                      </a:pPr>
                      <a:r>
                        <a:rPr lang="en-US" sz="1400" u="none" strike="noStrike" cap="none" dirty="0"/>
                        <a:t>Ridership</a:t>
                      </a:r>
                    </a:p>
                  </a:txBody>
                  <a:tcPr marL="9525" marR="9525" marT="9525" marB="0"/>
                </a:tc>
                <a:tc>
                  <a:txBody>
                    <a:bodyPr/>
                    <a:lstStyle/>
                    <a:p>
                      <a:pPr marL="0" marR="0" lvl="0" indent="0" algn="l" rtl="0">
                        <a:spcBef>
                          <a:spcPts val="0"/>
                        </a:spcBef>
                        <a:buSzPct val="25000"/>
                        <a:buNone/>
                      </a:pPr>
                      <a:r>
                        <a:rPr lang="en-US" sz="1400" u="none" strike="noStrike" cap="none" dirty="0"/>
                        <a:t>Pearson Correlation</a:t>
                      </a:r>
                    </a:p>
                  </a:txBody>
                  <a:tcPr marL="9525" marR="9525" marT="9525" marB="0"/>
                </a:tc>
                <a:tc>
                  <a:txBody>
                    <a:bodyPr/>
                    <a:lstStyle/>
                    <a:p>
                      <a:pPr marL="0" marR="0" lvl="0" indent="0" algn="r" rtl="0">
                        <a:spcBef>
                          <a:spcPts val="0"/>
                        </a:spcBef>
                        <a:buSzPct val="25000"/>
                        <a:buNone/>
                      </a:pPr>
                      <a:r>
                        <a:rPr lang="en-US" sz="1400" u="none" strike="noStrike" cap="none" dirty="0"/>
                        <a:t>1</a:t>
                      </a:r>
                    </a:p>
                  </a:txBody>
                  <a:tcPr marL="9525" marR="9525" marT="9525" marB="0" anchor="ctr"/>
                </a:tc>
                <a:tc>
                  <a:txBody>
                    <a:bodyPr/>
                    <a:lstStyle/>
                    <a:p>
                      <a:pPr marL="0" marR="0" lvl="0" indent="0" algn="r" rtl="0">
                        <a:spcBef>
                          <a:spcPts val="0"/>
                        </a:spcBef>
                        <a:buSzPct val="25000"/>
                        <a:buNone/>
                      </a:pPr>
                      <a:r>
                        <a:rPr lang="en-US" sz="1400" u="none" strike="noStrike" cap="none" dirty="0"/>
                        <a:t>-.299</a:t>
                      </a:r>
                      <a:r>
                        <a:rPr lang="en-US" sz="1400" u="none" strike="noStrike" cap="none" baseline="30000" dirty="0"/>
                        <a:t>**</a:t>
                      </a:r>
                    </a:p>
                  </a:txBody>
                  <a:tcPr marL="9525" marR="9525" marT="9525" marB="0" anchor="ctr"/>
                </a:tc>
                <a:extLst>
                  <a:ext uri="{0D108BD9-81ED-4DB2-BD59-A6C34878D82A}">
                    <a16:rowId xmlns="" xmlns:a16="http://schemas.microsoft.com/office/drawing/2014/main" val="10002"/>
                  </a:ext>
                </a:extLst>
              </a:tr>
              <a:tr h="304800">
                <a:tc vMerge="1">
                  <a:txBody>
                    <a:bodyPr/>
                    <a:lstStyle/>
                    <a:p>
                      <a:endParaRPr lang="en-US"/>
                    </a:p>
                  </a:txBody>
                  <a:tcPr/>
                </a:tc>
                <a:tc>
                  <a:txBody>
                    <a:bodyPr/>
                    <a:lstStyle/>
                    <a:p>
                      <a:pPr marL="0" marR="0" lvl="0" indent="0" algn="l" rtl="0">
                        <a:spcBef>
                          <a:spcPts val="0"/>
                        </a:spcBef>
                        <a:buSzPct val="25000"/>
                        <a:buNone/>
                      </a:pPr>
                      <a:r>
                        <a:rPr lang="en-US" sz="1400" u="none" strike="noStrike" cap="none" dirty="0"/>
                        <a:t>Sig. (2-tailed)</a:t>
                      </a:r>
                    </a:p>
                  </a:txBody>
                  <a:tcPr marL="9525" marR="9525" marT="9525" marB="0"/>
                </a:tc>
                <a:tc>
                  <a:txBody>
                    <a:bodyPr/>
                    <a:lstStyle/>
                    <a:p>
                      <a:pPr marL="0" marR="0" lvl="0" indent="0" algn="l" rtl="0">
                        <a:spcBef>
                          <a:spcPts val="0"/>
                        </a:spcBef>
                        <a:buSzPct val="25000"/>
                        <a:buNone/>
                      </a:pPr>
                      <a:r>
                        <a:rPr lang="en-US" sz="1400" u="none" strike="noStrike" cap="none" dirty="0"/>
                        <a:t> </a:t>
                      </a:r>
                    </a:p>
                  </a:txBody>
                  <a:tcPr marL="9525" marR="9525" marT="9525" marB="0" anchor="ctr"/>
                </a:tc>
                <a:tc>
                  <a:txBody>
                    <a:bodyPr/>
                    <a:lstStyle/>
                    <a:p>
                      <a:pPr marL="0" marR="0" lvl="0" indent="0" algn="r" rtl="0">
                        <a:spcBef>
                          <a:spcPts val="0"/>
                        </a:spcBef>
                        <a:buSzPct val="25000"/>
                        <a:buNone/>
                      </a:pPr>
                      <a:r>
                        <a:rPr lang="en-US" sz="1400" u="none" strike="noStrike" cap="none" dirty="0"/>
                        <a:t>0.000</a:t>
                      </a:r>
                    </a:p>
                  </a:txBody>
                  <a:tcPr marL="9525" marR="9525" marT="9525" marB="0" anchor="ctr"/>
                </a:tc>
                <a:extLst>
                  <a:ext uri="{0D108BD9-81ED-4DB2-BD59-A6C34878D82A}">
                    <a16:rowId xmlns="" xmlns:a16="http://schemas.microsoft.com/office/drawing/2014/main" val="10003"/>
                  </a:ext>
                </a:extLst>
              </a:tr>
              <a:tr h="190500">
                <a:tc vMerge="1">
                  <a:txBody>
                    <a:bodyPr/>
                    <a:lstStyle/>
                    <a:p>
                      <a:endParaRPr lang="en-US"/>
                    </a:p>
                  </a:txBody>
                  <a:tcPr/>
                </a:tc>
                <a:tc>
                  <a:txBody>
                    <a:bodyPr/>
                    <a:lstStyle/>
                    <a:p>
                      <a:pPr marL="0" marR="0" lvl="0" indent="0" algn="l" rtl="0">
                        <a:spcBef>
                          <a:spcPts val="0"/>
                        </a:spcBef>
                        <a:buSzPct val="25000"/>
                        <a:buNone/>
                      </a:pPr>
                      <a:r>
                        <a:rPr lang="en-US" sz="1400" u="none" strike="noStrike" cap="none" dirty="0"/>
                        <a:t>N</a:t>
                      </a:r>
                    </a:p>
                  </a:txBody>
                  <a:tcPr marL="9525" marR="9525" marT="9525" marB="0"/>
                </a:tc>
                <a:tc>
                  <a:txBody>
                    <a:bodyPr/>
                    <a:lstStyle/>
                    <a:p>
                      <a:pPr marL="0" marR="0" lvl="0" indent="0" algn="r" rtl="0">
                        <a:spcBef>
                          <a:spcPts val="0"/>
                        </a:spcBef>
                        <a:buSzPct val="25000"/>
                        <a:buNone/>
                      </a:pPr>
                      <a:r>
                        <a:rPr lang="en-US" sz="1400" u="none" strike="noStrike" cap="none" dirty="0"/>
                        <a:t>37650</a:t>
                      </a:r>
                    </a:p>
                  </a:txBody>
                  <a:tcPr marL="9525" marR="9525" marT="9525" marB="0" anchor="ctr"/>
                </a:tc>
                <a:tc>
                  <a:txBody>
                    <a:bodyPr/>
                    <a:lstStyle/>
                    <a:p>
                      <a:pPr marL="0" marR="0" lvl="0" indent="0" algn="r" rtl="0">
                        <a:spcBef>
                          <a:spcPts val="0"/>
                        </a:spcBef>
                        <a:buSzPct val="25000"/>
                        <a:buNone/>
                      </a:pPr>
                      <a:r>
                        <a:rPr lang="en-US" sz="1400" u="none" strike="noStrike" cap="none" dirty="0"/>
                        <a:t>37650</a:t>
                      </a:r>
                    </a:p>
                  </a:txBody>
                  <a:tcPr marL="9525" marR="9525" marT="9525" marB="0" anchor="ctr"/>
                </a:tc>
                <a:extLst>
                  <a:ext uri="{0D108BD9-81ED-4DB2-BD59-A6C34878D82A}">
                    <a16:rowId xmlns="" xmlns:a16="http://schemas.microsoft.com/office/drawing/2014/main" val="10004"/>
                  </a:ext>
                </a:extLst>
              </a:tr>
              <a:tr h="457200">
                <a:tc rowSpan="3">
                  <a:txBody>
                    <a:bodyPr/>
                    <a:lstStyle/>
                    <a:p>
                      <a:pPr marL="0" marR="0" lvl="0" indent="0" algn="l" rtl="0">
                        <a:spcBef>
                          <a:spcPts val="0"/>
                        </a:spcBef>
                        <a:buSzPct val="25000"/>
                        <a:buNone/>
                      </a:pPr>
                      <a:r>
                        <a:rPr lang="en-US" sz="1400" u="none" strike="noStrike" cap="none" dirty="0"/>
                        <a:t>Distance</a:t>
                      </a:r>
                    </a:p>
                  </a:txBody>
                  <a:tcPr marL="9525" marR="9525" marT="9525" marB="0"/>
                </a:tc>
                <a:tc>
                  <a:txBody>
                    <a:bodyPr/>
                    <a:lstStyle/>
                    <a:p>
                      <a:pPr marL="0" marR="0" lvl="0" indent="0" algn="l" rtl="0">
                        <a:spcBef>
                          <a:spcPts val="0"/>
                        </a:spcBef>
                        <a:buSzPct val="25000"/>
                        <a:buNone/>
                      </a:pPr>
                      <a:r>
                        <a:rPr lang="en-US" sz="1400" u="none" strike="noStrike" cap="none" dirty="0"/>
                        <a:t>Pearson Correlation</a:t>
                      </a:r>
                    </a:p>
                  </a:txBody>
                  <a:tcPr marL="9525" marR="9525" marT="9525" marB="0"/>
                </a:tc>
                <a:tc>
                  <a:txBody>
                    <a:bodyPr/>
                    <a:lstStyle/>
                    <a:p>
                      <a:pPr marL="0" marR="0" lvl="0" indent="0" algn="r" rtl="0">
                        <a:spcBef>
                          <a:spcPts val="0"/>
                        </a:spcBef>
                        <a:buSzPct val="25000"/>
                        <a:buNone/>
                      </a:pPr>
                      <a:r>
                        <a:rPr lang="en-US" sz="1400" u="none" strike="noStrike" cap="none" dirty="0"/>
                        <a:t>-.299</a:t>
                      </a:r>
                      <a:r>
                        <a:rPr lang="en-US" sz="1400" u="none" strike="noStrike" cap="none" baseline="30000" dirty="0"/>
                        <a:t>**</a:t>
                      </a:r>
                    </a:p>
                  </a:txBody>
                  <a:tcPr marL="9525" marR="9525" marT="9525" marB="0" anchor="ctr"/>
                </a:tc>
                <a:tc>
                  <a:txBody>
                    <a:bodyPr/>
                    <a:lstStyle/>
                    <a:p>
                      <a:pPr marL="0" marR="0" lvl="0" indent="0" algn="r" rtl="0">
                        <a:spcBef>
                          <a:spcPts val="0"/>
                        </a:spcBef>
                        <a:buSzPct val="25000"/>
                        <a:buNone/>
                      </a:pPr>
                      <a:r>
                        <a:rPr lang="en-US" sz="1400" u="none" strike="noStrike" cap="none" dirty="0"/>
                        <a:t>1</a:t>
                      </a:r>
                    </a:p>
                  </a:txBody>
                  <a:tcPr marL="9525" marR="9525" marT="9525" marB="0" anchor="ctr"/>
                </a:tc>
                <a:extLst>
                  <a:ext uri="{0D108BD9-81ED-4DB2-BD59-A6C34878D82A}">
                    <a16:rowId xmlns="" xmlns:a16="http://schemas.microsoft.com/office/drawing/2014/main" val="10005"/>
                  </a:ext>
                </a:extLst>
              </a:tr>
              <a:tr h="304800">
                <a:tc vMerge="1">
                  <a:txBody>
                    <a:bodyPr/>
                    <a:lstStyle/>
                    <a:p>
                      <a:endParaRPr lang="en-US"/>
                    </a:p>
                  </a:txBody>
                  <a:tcPr/>
                </a:tc>
                <a:tc>
                  <a:txBody>
                    <a:bodyPr/>
                    <a:lstStyle/>
                    <a:p>
                      <a:pPr marL="0" marR="0" lvl="0" indent="0" algn="l" rtl="0">
                        <a:spcBef>
                          <a:spcPts val="0"/>
                        </a:spcBef>
                        <a:buSzPct val="25000"/>
                        <a:buNone/>
                      </a:pPr>
                      <a:r>
                        <a:rPr lang="en-US" sz="1400" u="none" strike="noStrike" cap="none" dirty="0"/>
                        <a:t>Sig. (2-tailed)</a:t>
                      </a:r>
                    </a:p>
                  </a:txBody>
                  <a:tcPr marL="9525" marR="9525" marT="9525" marB="0"/>
                </a:tc>
                <a:tc>
                  <a:txBody>
                    <a:bodyPr/>
                    <a:lstStyle/>
                    <a:p>
                      <a:pPr marL="0" marR="0" lvl="0" indent="0" algn="r" rtl="0">
                        <a:spcBef>
                          <a:spcPts val="0"/>
                        </a:spcBef>
                        <a:buSzPct val="25000"/>
                        <a:buNone/>
                      </a:pPr>
                      <a:r>
                        <a:rPr lang="en-US" sz="1400" u="none" strike="noStrike" cap="none" dirty="0"/>
                        <a:t>0.000</a:t>
                      </a:r>
                    </a:p>
                  </a:txBody>
                  <a:tcPr marL="9525" marR="9525" marT="9525" marB="0" anchor="ctr"/>
                </a:tc>
                <a:tc>
                  <a:txBody>
                    <a:bodyPr/>
                    <a:lstStyle/>
                    <a:p>
                      <a:pPr marL="0" marR="0" lvl="0" indent="0" algn="l" rtl="0">
                        <a:spcBef>
                          <a:spcPts val="0"/>
                        </a:spcBef>
                        <a:buSzPct val="25000"/>
                        <a:buNone/>
                      </a:pPr>
                      <a:r>
                        <a:rPr lang="en-US" sz="1400" u="none" strike="noStrike" cap="none" dirty="0"/>
                        <a:t> </a:t>
                      </a:r>
                    </a:p>
                  </a:txBody>
                  <a:tcPr marL="9525" marR="9525" marT="9525" marB="0" anchor="ctr"/>
                </a:tc>
                <a:extLst>
                  <a:ext uri="{0D108BD9-81ED-4DB2-BD59-A6C34878D82A}">
                    <a16:rowId xmlns="" xmlns:a16="http://schemas.microsoft.com/office/drawing/2014/main" val="10006"/>
                  </a:ext>
                </a:extLst>
              </a:tr>
              <a:tr h="200025">
                <a:tc vMerge="1">
                  <a:txBody>
                    <a:bodyPr/>
                    <a:lstStyle/>
                    <a:p>
                      <a:endParaRPr lang="en-US"/>
                    </a:p>
                  </a:txBody>
                  <a:tcPr/>
                </a:tc>
                <a:tc>
                  <a:txBody>
                    <a:bodyPr/>
                    <a:lstStyle/>
                    <a:p>
                      <a:pPr marL="0" marR="0" lvl="0" indent="0" algn="l" rtl="0">
                        <a:spcBef>
                          <a:spcPts val="0"/>
                        </a:spcBef>
                        <a:buSzPct val="25000"/>
                        <a:buNone/>
                      </a:pPr>
                      <a:r>
                        <a:rPr lang="en-US" sz="1400" u="none" strike="noStrike" cap="none" dirty="0"/>
                        <a:t>N</a:t>
                      </a:r>
                    </a:p>
                  </a:txBody>
                  <a:tcPr marL="9525" marR="9525" marT="9525" marB="0"/>
                </a:tc>
                <a:tc>
                  <a:txBody>
                    <a:bodyPr/>
                    <a:lstStyle/>
                    <a:p>
                      <a:pPr marL="0" marR="0" lvl="0" indent="0" algn="r" rtl="0">
                        <a:spcBef>
                          <a:spcPts val="0"/>
                        </a:spcBef>
                        <a:buSzPct val="25000"/>
                        <a:buNone/>
                      </a:pPr>
                      <a:r>
                        <a:rPr lang="en-US" sz="1400" u="none" strike="noStrike" cap="none" dirty="0"/>
                        <a:t>37650</a:t>
                      </a:r>
                    </a:p>
                  </a:txBody>
                  <a:tcPr marL="9525" marR="9525" marT="9525" marB="0" anchor="ctr"/>
                </a:tc>
                <a:tc>
                  <a:txBody>
                    <a:bodyPr/>
                    <a:lstStyle/>
                    <a:p>
                      <a:pPr marL="0" marR="0" lvl="0" indent="0" algn="r" rtl="0">
                        <a:spcBef>
                          <a:spcPts val="0"/>
                        </a:spcBef>
                        <a:buSzPct val="25000"/>
                        <a:buNone/>
                      </a:pPr>
                      <a:r>
                        <a:rPr lang="en-US" sz="1400" u="none" strike="noStrike" cap="none" dirty="0"/>
                        <a:t>37650</a:t>
                      </a:r>
                    </a:p>
                  </a:txBody>
                  <a:tcPr marL="9525" marR="9525" marT="9525" marB="0" anchor="ctr"/>
                </a:tc>
                <a:extLst>
                  <a:ext uri="{0D108BD9-81ED-4DB2-BD59-A6C34878D82A}">
                    <a16:rowId xmlns="" xmlns:a16="http://schemas.microsoft.com/office/drawing/2014/main" val="10007"/>
                  </a:ext>
                </a:extLst>
              </a:tr>
              <a:tr h="200025">
                <a:tc gridSpan="4">
                  <a:txBody>
                    <a:bodyPr/>
                    <a:lstStyle/>
                    <a:p>
                      <a:pPr marL="0" marR="0" lvl="0" indent="0" algn="l" rtl="0">
                        <a:spcBef>
                          <a:spcPts val="0"/>
                        </a:spcBef>
                        <a:buSzPct val="25000"/>
                        <a:buNone/>
                      </a:pPr>
                      <a:r>
                        <a:rPr lang="en-US" sz="1400" u="none" strike="noStrike" cap="none" dirty="0">
                          <a:solidFill>
                            <a:srgbClr val="4CB9C3"/>
                          </a:solidFill>
                        </a:rPr>
                        <a:t>**. Correlation is significant at the 0.01 level (2-tailed).</a:t>
                      </a:r>
                    </a:p>
                  </a:txBody>
                  <a:tcPr marL="9525" marR="9525" marT="9525"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8"/>
                  </a:ext>
                </a:extLst>
              </a:tr>
            </a:tbl>
          </a:graphicData>
        </a:graphic>
      </p:graphicFrame>
      <p:sp>
        <p:nvSpPr>
          <p:cNvPr id="240" name="Shape 240"/>
          <p:cNvSpPr txBox="1"/>
          <p:nvPr/>
        </p:nvSpPr>
        <p:spPr>
          <a:xfrm>
            <a:off x="646110" y="6107583"/>
            <a:ext cx="4683273"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dirty="0">
                <a:solidFill>
                  <a:schemeClr val="lt1"/>
                </a:solidFill>
                <a:latin typeface="Century Gothic"/>
                <a:ea typeface="Century Gothic"/>
                <a:cs typeface="Century Gothic"/>
                <a:sym typeface="Century Gothic"/>
              </a:rPr>
              <a:t>There is a negative relationship between ridership and distance.</a:t>
            </a:r>
          </a:p>
        </p:txBody>
      </p:sp>
      <p:grpSp>
        <p:nvGrpSpPr>
          <p:cNvPr id="3" name="Group 2"/>
          <p:cNvGrpSpPr/>
          <p:nvPr/>
        </p:nvGrpSpPr>
        <p:grpSpPr>
          <a:xfrm>
            <a:off x="5329383" y="1768148"/>
            <a:ext cx="6576900" cy="4662600"/>
            <a:chOff x="5329383" y="1768148"/>
            <a:chExt cx="6576900" cy="4662600"/>
          </a:xfrm>
        </p:grpSpPr>
        <p:pic>
          <p:nvPicPr>
            <p:cNvPr id="239" name="Shape 239"/>
            <p:cNvPicPr preferRelativeResize="0"/>
            <p:nvPr/>
          </p:nvPicPr>
          <p:blipFill rotWithShape="1">
            <a:blip r:embed="rId3">
              <a:alphaModFix/>
            </a:blip>
            <a:srcRect t="91" r="13691" b="5004"/>
            <a:stretch/>
          </p:blipFill>
          <p:spPr>
            <a:xfrm>
              <a:off x="5329383" y="1768148"/>
              <a:ext cx="6576900" cy="4662600"/>
            </a:xfrm>
            <a:prstGeom prst="rect">
              <a:avLst/>
            </a:prstGeom>
            <a:noFill/>
            <a:ln>
              <a:noFill/>
            </a:ln>
          </p:spPr>
        </p:pic>
        <p:sp>
          <p:nvSpPr>
            <p:cNvPr id="2" name="TextBox 1"/>
            <p:cNvSpPr txBox="1"/>
            <p:nvPr/>
          </p:nvSpPr>
          <p:spPr>
            <a:xfrm>
              <a:off x="8306723" y="6105914"/>
              <a:ext cx="1744110" cy="261610"/>
            </a:xfrm>
            <a:prstGeom prst="rect">
              <a:avLst/>
            </a:prstGeom>
            <a:solidFill>
              <a:srgbClr val="ACD0EE"/>
            </a:solidFill>
          </p:spPr>
          <p:txBody>
            <a:bodyPr wrap="square" rtlCol="0">
              <a:spAutoFit/>
            </a:bodyPr>
            <a:lstStyle/>
            <a:p>
              <a:r>
                <a:rPr lang="en-US" sz="1100" b="1" dirty="0"/>
                <a:t>distance</a:t>
              </a:r>
            </a:p>
          </p:txBody>
        </p:sp>
      </p:gr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68144" y="298482"/>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dirty="0"/>
              <a:t>P</a:t>
            </a:r>
            <a:r>
              <a:rPr lang="en-US" altLang="zh-CN" dirty="0"/>
              <a:t>opular Bicycle Routes</a:t>
            </a:r>
            <a:endParaRPr lang="en-US" sz="4200" b="0" i="0" u="none" strike="noStrike" cap="none" dirty="0">
              <a:solidFill>
                <a:schemeClr val="lt2"/>
              </a:solidFill>
              <a:latin typeface="Century Gothic"/>
              <a:ea typeface="Century Gothic"/>
              <a:cs typeface="Century Gothic"/>
              <a:sym typeface="Century Gothic"/>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544" y="988357"/>
            <a:ext cx="8957586" cy="568260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6385" y="1699012"/>
            <a:ext cx="1445723" cy="1760955"/>
          </a:xfrm>
          <a:prstGeom prst="rect">
            <a:avLst/>
          </a:prstGeom>
        </p:spPr>
      </p:pic>
    </p:spTree>
    <p:extLst>
      <p:ext uri="{BB962C8B-B14F-4D97-AF65-F5344CB8AC3E}">
        <p14:creationId xmlns:p14="http://schemas.microsoft.com/office/powerpoint/2010/main" val="2589400853"/>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sz="4200" b="0" i="0" u="none" strike="noStrike" cap="none" dirty="0">
                <a:solidFill>
                  <a:schemeClr val="lt2"/>
                </a:solidFill>
                <a:latin typeface="Century Gothic"/>
                <a:ea typeface="Century Gothic"/>
                <a:cs typeface="Century Gothic"/>
                <a:sym typeface="Century Gothic"/>
              </a:rPr>
              <a:t>Analysis</a:t>
            </a:r>
          </a:p>
        </p:txBody>
      </p:sp>
      <p:graphicFrame>
        <p:nvGraphicFramePr>
          <p:cNvPr id="254" name="Shape 254"/>
          <p:cNvGraphicFramePr/>
          <p:nvPr>
            <p:extLst>
              <p:ext uri="{D42A27DB-BD31-4B8C-83A1-F6EECF244321}">
                <p14:modId xmlns:p14="http://schemas.microsoft.com/office/powerpoint/2010/main" val="3850147301"/>
              </p:ext>
            </p:extLst>
          </p:nvPr>
        </p:nvGraphicFramePr>
        <p:xfrm>
          <a:off x="646047" y="2999415"/>
          <a:ext cx="10764075" cy="2404110"/>
        </p:xfrm>
        <a:graphic>
          <a:graphicData uri="http://schemas.openxmlformats.org/drawingml/2006/table">
            <a:tbl>
              <a:tblPr>
                <a:noFill/>
                <a:tableStyleId>{0C9C583A-B7CD-4B60-AEFA-CE7A423849B3}</a:tableStyleId>
              </a:tblPr>
              <a:tblGrid>
                <a:gridCol w="891150">
                  <a:extLst>
                    <a:ext uri="{9D8B030D-6E8A-4147-A177-3AD203B41FA5}">
                      <a16:colId xmlns="" xmlns:a16="http://schemas.microsoft.com/office/drawing/2014/main" val="20000"/>
                    </a:ext>
                  </a:extLst>
                </a:gridCol>
                <a:gridCol w="1808525">
                  <a:extLst>
                    <a:ext uri="{9D8B030D-6E8A-4147-A177-3AD203B41FA5}">
                      <a16:colId xmlns="" xmlns:a16="http://schemas.microsoft.com/office/drawing/2014/main" val="20001"/>
                    </a:ext>
                  </a:extLst>
                </a:gridCol>
                <a:gridCol w="1038325">
                  <a:extLst>
                    <a:ext uri="{9D8B030D-6E8A-4147-A177-3AD203B41FA5}">
                      <a16:colId xmlns="" xmlns:a16="http://schemas.microsoft.com/office/drawing/2014/main" val="20002"/>
                    </a:ext>
                  </a:extLst>
                </a:gridCol>
                <a:gridCol w="1038325">
                  <a:extLst>
                    <a:ext uri="{9D8B030D-6E8A-4147-A177-3AD203B41FA5}">
                      <a16:colId xmlns="" xmlns:a16="http://schemas.microsoft.com/office/drawing/2014/main" val="20003"/>
                    </a:ext>
                  </a:extLst>
                </a:gridCol>
                <a:gridCol w="726600">
                  <a:extLst>
                    <a:ext uri="{9D8B030D-6E8A-4147-A177-3AD203B41FA5}">
                      <a16:colId xmlns="" xmlns:a16="http://schemas.microsoft.com/office/drawing/2014/main" val="20004"/>
                    </a:ext>
                  </a:extLst>
                </a:gridCol>
                <a:gridCol w="715625">
                  <a:extLst>
                    <a:ext uri="{9D8B030D-6E8A-4147-A177-3AD203B41FA5}">
                      <a16:colId xmlns="" xmlns:a16="http://schemas.microsoft.com/office/drawing/2014/main" val="20005"/>
                    </a:ext>
                  </a:extLst>
                </a:gridCol>
                <a:gridCol w="821625">
                  <a:extLst>
                    <a:ext uri="{9D8B030D-6E8A-4147-A177-3AD203B41FA5}">
                      <a16:colId xmlns="" xmlns:a16="http://schemas.microsoft.com/office/drawing/2014/main" val="20006"/>
                    </a:ext>
                  </a:extLst>
                </a:gridCol>
                <a:gridCol w="1007175">
                  <a:extLst>
                    <a:ext uri="{9D8B030D-6E8A-4147-A177-3AD203B41FA5}">
                      <a16:colId xmlns="" xmlns:a16="http://schemas.microsoft.com/office/drawing/2014/main" val="20007"/>
                    </a:ext>
                  </a:extLst>
                </a:gridCol>
                <a:gridCol w="1055375">
                  <a:extLst>
                    <a:ext uri="{9D8B030D-6E8A-4147-A177-3AD203B41FA5}">
                      <a16:colId xmlns="" xmlns:a16="http://schemas.microsoft.com/office/drawing/2014/main" val="20008"/>
                    </a:ext>
                  </a:extLst>
                </a:gridCol>
                <a:gridCol w="830675">
                  <a:extLst>
                    <a:ext uri="{9D8B030D-6E8A-4147-A177-3AD203B41FA5}">
                      <a16:colId xmlns="" xmlns:a16="http://schemas.microsoft.com/office/drawing/2014/main" val="20009"/>
                    </a:ext>
                  </a:extLst>
                </a:gridCol>
                <a:gridCol w="830675">
                  <a:extLst>
                    <a:ext uri="{9D8B030D-6E8A-4147-A177-3AD203B41FA5}">
                      <a16:colId xmlns="" xmlns:a16="http://schemas.microsoft.com/office/drawing/2014/main" val="20010"/>
                    </a:ext>
                  </a:extLst>
                </a:gridCol>
              </a:tblGrid>
              <a:tr h="200025">
                <a:tc gridSpan="11">
                  <a:txBody>
                    <a:bodyPr/>
                    <a:lstStyle/>
                    <a:p>
                      <a:pPr marL="0" marR="0" lvl="0" indent="0" algn="ctr" rtl="0">
                        <a:spcBef>
                          <a:spcPts val="0"/>
                        </a:spcBef>
                        <a:buSzPct val="25000"/>
                        <a:buNone/>
                      </a:pPr>
                      <a:r>
                        <a:rPr lang="en-US" sz="1400" u="none" strike="noStrike" cap="none" dirty="0"/>
                        <a:t>Independent Samples Test</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381000">
                <a:tc rowSpan="3" gridSpan="2">
                  <a:txBody>
                    <a:bodyPr/>
                    <a:lstStyle/>
                    <a:p>
                      <a:pPr marL="0" marR="0" lvl="0" indent="0" algn="l" rtl="0">
                        <a:spcBef>
                          <a:spcPts val="0"/>
                        </a:spcBef>
                        <a:buSzPct val="25000"/>
                        <a:buNone/>
                      </a:pPr>
                      <a:r>
                        <a:rPr lang="en-US" sz="1400" u="none" strike="noStrike" cap="none" dirty="0"/>
                        <a:t> </a:t>
                      </a:r>
                    </a:p>
                  </a:txBody>
                  <a:tcPr marL="9525" marR="9525" marT="9525" marB="0" anchor="b">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rowSpan="3" hMerge="1">
                  <a:txBody>
                    <a:bodyPr/>
                    <a:lstStyle/>
                    <a:p>
                      <a:endParaRPr lang="en-US"/>
                    </a:p>
                  </a:txBody>
                  <a:tcPr/>
                </a:tc>
                <a:tc gridSpan="2">
                  <a:txBody>
                    <a:bodyPr/>
                    <a:lstStyle/>
                    <a:p>
                      <a:pPr marL="0" marR="0" lvl="0" indent="0" algn="ctr" rtl="0">
                        <a:spcBef>
                          <a:spcPts val="0"/>
                        </a:spcBef>
                        <a:buSzPct val="25000"/>
                        <a:buNone/>
                      </a:pPr>
                      <a:r>
                        <a:rPr lang="en-US" sz="1400" u="none" strike="noStrike" cap="none" dirty="0" err="1"/>
                        <a:t>Levene's</a:t>
                      </a:r>
                      <a:r>
                        <a:rPr lang="en-US" sz="1400" u="none" strike="noStrike" cap="none" dirty="0"/>
                        <a:t> Test for Equality of Variances</a:t>
                      </a:r>
                    </a:p>
                  </a:txBody>
                  <a:tcPr marL="9525" marR="9525" marT="9525" marB="0" anchor="b">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hMerge="1">
                  <a:txBody>
                    <a:bodyPr/>
                    <a:lstStyle/>
                    <a:p>
                      <a:endParaRPr lang="en-US"/>
                    </a:p>
                  </a:txBody>
                  <a:tcPr/>
                </a:tc>
                <a:tc gridSpan="7">
                  <a:txBody>
                    <a:bodyPr/>
                    <a:lstStyle/>
                    <a:p>
                      <a:pPr marL="0" marR="0" lvl="0" indent="0" algn="ctr" rtl="0">
                        <a:spcBef>
                          <a:spcPts val="0"/>
                        </a:spcBef>
                        <a:buSzPct val="25000"/>
                        <a:buNone/>
                      </a:pPr>
                      <a:r>
                        <a:rPr lang="en-US" sz="1400" u="none" strike="noStrike" cap="none" dirty="0"/>
                        <a:t>t-test for Equality of Means</a:t>
                      </a:r>
                    </a:p>
                  </a:txBody>
                  <a:tcPr marL="9525" marR="9525" marT="9525" marB="0" anchor="b">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1"/>
                  </a:ext>
                </a:extLst>
              </a:tr>
              <a:tr h="190500">
                <a:tc gridSpan="2" vMerge="1">
                  <a:txBody>
                    <a:bodyPr/>
                    <a:lstStyle/>
                    <a:p>
                      <a:endParaRPr lang="en-US"/>
                    </a:p>
                  </a:txBody>
                  <a:tcPr/>
                </a:tc>
                <a:tc hMerge="1" vMerge="1">
                  <a:txBody>
                    <a:bodyPr/>
                    <a:lstStyle/>
                    <a:p>
                      <a:endParaRPr lang="en-US"/>
                    </a:p>
                  </a:txBody>
                  <a:tcPr/>
                </a:tc>
                <a:tc rowSpan="2">
                  <a:txBody>
                    <a:bodyPr/>
                    <a:lstStyle/>
                    <a:p>
                      <a:pPr marL="0" marR="0" lvl="0" indent="0" algn="ctr" rtl="0">
                        <a:spcBef>
                          <a:spcPts val="0"/>
                        </a:spcBef>
                        <a:buSzPct val="25000"/>
                        <a:buNone/>
                      </a:pPr>
                      <a:r>
                        <a:rPr lang="en-US" sz="1400" u="none" strike="noStrike" cap="none" dirty="0"/>
                        <a:t>F</a:t>
                      </a:r>
                    </a:p>
                  </a:txBody>
                  <a:tcPr marL="9525" marR="9525" marT="9525" marB="0" anchor="b">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rowSpan="2">
                  <a:txBody>
                    <a:bodyPr/>
                    <a:lstStyle/>
                    <a:p>
                      <a:pPr marL="0" marR="0" lvl="0" indent="0" algn="ctr" rtl="0">
                        <a:spcBef>
                          <a:spcPts val="0"/>
                        </a:spcBef>
                        <a:buSzPct val="25000"/>
                        <a:buNone/>
                      </a:pPr>
                      <a:r>
                        <a:rPr lang="en-US" sz="1400" u="none" strike="noStrike" cap="none" dirty="0"/>
                        <a:t>Sig.</a:t>
                      </a:r>
                    </a:p>
                  </a:txBody>
                  <a:tcPr marL="9525" marR="9525" marT="9525" marB="0" anchor="b">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rowSpan="2">
                  <a:txBody>
                    <a:bodyPr/>
                    <a:lstStyle/>
                    <a:p>
                      <a:pPr marL="0" marR="0" lvl="0" indent="0" algn="ctr" rtl="0">
                        <a:spcBef>
                          <a:spcPts val="0"/>
                        </a:spcBef>
                        <a:buSzPct val="25000"/>
                        <a:buNone/>
                      </a:pPr>
                      <a:r>
                        <a:rPr lang="en-US" sz="1400" u="none" strike="noStrike" cap="none" dirty="0"/>
                        <a:t>t</a:t>
                      </a:r>
                    </a:p>
                  </a:txBody>
                  <a:tcPr marL="9525" marR="9525" marT="9525" marB="0" anchor="b">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rowSpan="2">
                  <a:txBody>
                    <a:bodyPr/>
                    <a:lstStyle/>
                    <a:p>
                      <a:pPr marL="0" marR="0" lvl="0" indent="0" algn="ctr" rtl="0">
                        <a:spcBef>
                          <a:spcPts val="0"/>
                        </a:spcBef>
                        <a:buSzPct val="25000"/>
                        <a:buNone/>
                      </a:pPr>
                      <a:r>
                        <a:rPr lang="en-US" sz="1400" u="none" strike="noStrike" cap="none" dirty="0"/>
                        <a:t>df</a:t>
                      </a:r>
                    </a:p>
                  </a:txBody>
                  <a:tcPr marL="9525" marR="9525" marT="9525" marB="0" anchor="b">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rowSpan="2">
                  <a:txBody>
                    <a:bodyPr/>
                    <a:lstStyle/>
                    <a:p>
                      <a:pPr marL="0" marR="0" lvl="0" indent="0" algn="ctr" rtl="0">
                        <a:spcBef>
                          <a:spcPts val="0"/>
                        </a:spcBef>
                        <a:buSzPct val="25000"/>
                        <a:buNone/>
                      </a:pPr>
                      <a:r>
                        <a:rPr lang="en-US" sz="1400" u="none" strike="noStrike" cap="none" dirty="0"/>
                        <a:t>Sig. </a:t>
                      </a:r>
                      <a:br>
                        <a:rPr lang="en-US" sz="1400" u="none" strike="noStrike" cap="none" dirty="0"/>
                      </a:br>
                      <a:r>
                        <a:rPr lang="en-US" sz="1400" u="none" strike="noStrike" cap="none" dirty="0"/>
                        <a:t>(2-tailed)</a:t>
                      </a:r>
                    </a:p>
                  </a:txBody>
                  <a:tcPr marL="9525" marR="9525" marT="9525" marB="0" anchor="b">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rowSpan="2">
                  <a:txBody>
                    <a:bodyPr/>
                    <a:lstStyle/>
                    <a:p>
                      <a:pPr marL="0" marR="0" lvl="0" indent="0" algn="ctr" rtl="0">
                        <a:spcBef>
                          <a:spcPts val="0"/>
                        </a:spcBef>
                        <a:buSzPct val="25000"/>
                        <a:buNone/>
                      </a:pPr>
                      <a:r>
                        <a:rPr lang="en-US" sz="1400" u="none" strike="noStrike" cap="none" dirty="0"/>
                        <a:t>Mean Difference</a:t>
                      </a:r>
                    </a:p>
                  </a:txBody>
                  <a:tcPr marL="9525" marR="9525" marT="9525" marB="0" anchor="b">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rowSpan="2">
                  <a:txBody>
                    <a:bodyPr/>
                    <a:lstStyle/>
                    <a:p>
                      <a:pPr marL="0" marR="0" lvl="0" indent="0" algn="ctr" rtl="0">
                        <a:spcBef>
                          <a:spcPts val="0"/>
                        </a:spcBef>
                        <a:buSzPct val="25000"/>
                        <a:buNone/>
                      </a:pPr>
                      <a:r>
                        <a:rPr lang="en-US" sz="1400" u="none" strike="noStrike" cap="none" dirty="0"/>
                        <a:t>Std. Error Difference</a:t>
                      </a:r>
                    </a:p>
                  </a:txBody>
                  <a:tcPr marL="9525" marR="9525" marT="9525" marB="0" anchor="b">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gridSpan="2">
                  <a:txBody>
                    <a:bodyPr/>
                    <a:lstStyle/>
                    <a:p>
                      <a:pPr marL="0" marR="0" lvl="0" indent="0" algn="ctr" rtl="0">
                        <a:spcBef>
                          <a:spcPts val="0"/>
                        </a:spcBef>
                        <a:buSzPct val="25000"/>
                        <a:buNone/>
                      </a:pPr>
                      <a:r>
                        <a:rPr lang="en-US" sz="1400" u="none" strike="noStrike" cap="none" dirty="0"/>
                        <a:t>95% Confidence Interval of the Difference</a:t>
                      </a:r>
                    </a:p>
                  </a:txBody>
                  <a:tcPr marL="9525" marR="9525" marT="9525" marB="0" anchor="b">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hMerge="1">
                  <a:txBody>
                    <a:bodyPr/>
                    <a:lstStyle/>
                    <a:p>
                      <a:endParaRPr lang="en-US"/>
                    </a:p>
                  </a:txBody>
                  <a:tcPr/>
                </a:tc>
                <a:extLst>
                  <a:ext uri="{0D108BD9-81ED-4DB2-BD59-A6C34878D82A}">
                    <a16:rowId xmlns="" xmlns:a16="http://schemas.microsoft.com/office/drawing/2014/main" val="10002"/>
                  </a:ext>
                </a:extLst>
              </a:tr>
              <a:tr h="200025">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rtl="0">
                        <a:spcBef>
                          <a:spcPts val="0"/>
                        </a:spcBef>
                        <a:buSzPct val="25000"/>
                        <a:buNone/>
                      </a:pPr>
                      <a:r>
                        <a:rPr lang="en-US" sz="1400" u="none" strike="noStrike" cap="none" dirty="0"/>
                        <a:t>Lower</a:t>
                      </a:r>
                    </a:p>
                  </a:txBody>
                  <a:tcPr marL="9525" marR="9525" marT="9525" marB="0" anchor="b">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ctr" rtl="0">
                        <a:spcBef>
                          <a:spcPts val="0"/>
                        </a:spcBef>
                        <a:buSzPct val="25000"/>
                        <a:buNone/>
                      </a:pPr>
                      <a:r>
                        <a:rPr lang="en-US" sz="1400" u="none" strike="noStrike" cap="none" dirty="0"/>
                        <a:t>Upper</a:t>
                      </a:r>
                    </a:p>
                  </a:txBody>
                  <a:tcPr marL="9525" marR="9525" marT="9525" marB="0" anchor="b">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extLst>
                  <a:ext uri="{0D108BD9-81ED-4DB2-BD59-A6C34878D82A}">
                    <a16:rowId xmlns="" xmlns:a16="http://schemas.microsoft.com/office/drawing/2014/main" val="10003"/>
                  </a:ext>
                </a:extLst>
              </a:tr>
              <a:tr h="314325">
                <a:tc rowSpan="2">
                  <a:txBody>
                    <a:bodyPr/>
                    <a:lstStyle/>
                    <a:p>
                      <a:pPr marL="0" marR="0" lvl="0" indent="0" algn="l" rtl="0">
                        <a:spcBef>
                          <a:spcPts val="0"/>
                        </a:spcBef>
                        <a:buSzPct val="25000"/>
                        <a:buNone/>
                      </a:pPr>
                      <a:r>
                        <a:rPr lang="en-US" sz="1400" u="none" strike="noStrike" cap="none" dirty="0"/>
                        <a:t>Ridership</a:t>
                      </a:r>
                    </a:p>
                  </a:txBody>
                  <a:tcPr marL="9525" marR="9525" marT="9525" marB="0">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l" rtl="0">
                        <a:spcBef>
                          <a:spcPts val="0"/>
                        </a:spcBef>
                        <a:buSzPct val="25000"/>
                        <a:buNone/>
                      </a:pPr>
                      <a:r>
                        <a:rPr lang="en-US" sz="1400" u="none" strike="noStrike" cap="none" dirty="0"/>
                        <a:t>Equal variances assumed</a:t>
                      </a:r>
                    </a:p>
                  </a:txBody>
                  <a:tcPr marL="9525" marR="9525" marT="9525" marB="0">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r" rtl="0">
                        <a:spcBef>
                          <a:spcPts val="0"/>
                        </a:spcBef>
                        <a:buSzPct val="25000"/>
                        <a:buNone/>
                      </a:pPr>
                      <a:r>
                        <a:rPr lang="en-US" sz="1400" u="none" strike="noStrike" cap="none" dirty="0"/>
                        <a:t>8.248</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r" rtl="0">
                        <a:spcBef>
                          <a:spcPts val="0"/>
                        </a:spcBef>
                        <a:buSzPct val="25000"/>
                        <a:buNone/>
                      </a:pPr>
                      <a:r>
                        <a:rPr lang="en-US" sz="1400" u="none" strike="noStrike" cap="none" dirty="0"/>
                        <a:t>.004</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r" rtl="0">
                        <a:spcBef>
                          <a:spcPts val="0"/>
                        </a:spcBef>
                        <a:buSzPct val="25000"/>
                        <a:buNone/>
                      </a:pPr>
                      <a:r>
                        <a:rPr lang="en-US" sz="1400" u="none" strike="noStrike" cap="none" dirty="0"/>
                        <a:t>3.391</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r" rtl="0">
                        <a:spcBef>
                          <a:spcPts val="0"/>
                        </a:spcBef>
                        <a:buSzPct val="25000"/>
                        <a:buNone/>
                      </a:pPr>
                      <a:r>
                        <a:rPr lang="en-US" sz="1400" u="none" strike="noStrike" cap="none" dirty="0"/>
                        <a:t>2109</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r" rtl="0">
                        <a:spcBef>
                          <a:spcPts val="0"/>
                        </a:spcBef>
                        <a:buSzPct val="25000"/>
                        <a:buNone/>
                      </a:pPr>
                      <a:r>
                        <a:rPr lang="en-US" sz="1400" u="none" strike="noStrike" cap="none" dirty="0"/>
                        <a:t>.001</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r" rtl="0">
                        <a:spcBef>
                          <a:spcPts val="0"/>
                        </a:spcBef>
                        <a:buSzPct val="25000"/>
                        <a:buNone/>
                      </a:pPr>
                      <a:r>
                        <a:rPr lang="en-US" sz="1400" u="none" strike="noStrike" cap="none" dirty="0"/>
                        <a:t>1416.788</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r" rtl="0">
                        <a:spcBef>
                          <a:spcPts val="0"/>
                        </a:spcBef>
                        <a:buSzPct val="25000"/>
                        <a:buNone/>
                      </a:pPr>
                      <a:r>
                        <a:rPr lang="en-US" sz="1400" u="none" strike="noStrike" cap="none" dirty="0"/>
                        <a:t>417.828</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r" rtl="0">
                        <a:spcBef>
                          <a:spcPts val="0"/>
                        </a:spcBef>
                        <a:buSzPct val="25000"/>
                        <a:buNone/>
                      </a:pPr>
                      <a:r>
                        <a:rPr lang="en-US" sz="1400" u="none" strike="noStrike" cap="none" dirty="0"/>
                        <a:t>597.390</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r" rtl="0">
                        <a:spcBef>
                          <a:spcPts val="0"/>
                        </a:spcBef>
                        <a:buSzPct val="25000"/>
                        <a:buNone/>
                      </a:pPr>
                      <a:r>
                        <a:rPr lang="en-US" sz="1400" u="none" strike="noStrike" cap="none" dirty="0"/>
                        <a:t>2236.185</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extLst>
                  <a:ext uri="{0D108BD9-81ED-4DB2-BD59-A6C34878D82A}">
                    <a16:rowId xmlns="" xmlns:a16="http://schemas.microsoft.com/office/drawing/2014/main" val="10004"/>
                  </a:ext>
                </a:extLst>
              </a:tr>
              <a:tr h="314325">
                <a:tc vMerge="1">
                  <a:txBody>
                    <a:bodyPr/>
                    <a:lstStyle/>
                    <a:p>
                      <a:endParaRPr lang="en-US"/>
                    </a:p>
                  </a:txBody>
                  <a:tcPr/>
                </a:tc>
                <a:tc>
                  <a:txBody>
                    <a:bodyPr/>
                    <a:lstStyle/>
                    <a:p>
                      <a:pPr marL="0" marR="0" lvl="0" indent="0" algn="l" rtl="0">
                        <a:spcBef>
                          <a:spcPts val="0"/>
                        </a:spcBef>
                        <a:buSzPct val="25000"/>
                        <a:buNone/>
                      </a:pPr>
                      <a:r>
                        <a:rPr lang="en-US" sz="1400" u="none" strike="noStrike" cap="none" dirty="0"/>
                        <a:t>Equal variances not assumed</a:t>
                      </a:r>
                    </a:p>
                  </a:txBody>
                  <a:tcPr marL="9525" marR="9525" marT="9525" marB="0">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l" rtl="0">
                        <a:spcBef>
                          <a:spcPts val="0"/>
                        </a:spcBef>
                        <a:buSzPct val="25000"/>
                        <a:buNone/>
                      </a:pPr>
                      <a:r>
                        <a:rPr lang="en-US" sz="1400" u="none" strike="noStrike" cap="none" dirty="0"/>
                        <a:t> </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l" rtl="0">
                        <a:spcBef>
                          <a:spcPts val="0"/>
                        </a:spcBef>
                        <a:buSzPct val="25000"/>
                        <a:buNone/>
                      </a:pPr>
                      <a:r>
                        <a:rPr lang="en-US" sz="1400" u="none" strike="noStrike" cap="none" dirty="0"/>
                        <a:t> </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r" rtl="0">
                        <a:spcBef>
                          <a:spcPts val="0"/>
                        </a:spcBef>
                        <a:buSzPct val="25000"/>
                        <a:buNone/>
                      </a:pPr>
                      <a:r>
                        <a:rPr lang="en-US" sz="1400" u="none" strike="noStrike" cap="none" dirty="0"/>
                        <a:t>2.910</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r" rtl="0">
                        <a:spcBef>
                          <a:spcPts val="0"/>
                        </a:spcBef>
                        <a:buSzPct val="25000"/>
                        <a:buNone/>
                      </a:pPr>
                      <a:r>
                        <a:rPr lang="en-US" sz="1400" u="none" strike="noStrike" cap="none" dirty="0"/>
                        <a:t>65.875</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r" rtl="0">
                        <a:spcBef>
                          <a:spcPts val="0"/>
                        </a:spcBef>
                        <a:buSzPct val="25000"/>
                        <a:buNone/>
                      </a:pPr>
                      <a:r>
                        <a:rPr lang="en-US" sz="1400" u="none" strike="noStrike" cap="none" dirty="0"/>
                        <a:t>.005</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r" rtl="0">
                        <a:spcBef>
                          <a:spcPts val="0"/>
                        </a:spcBef>
                        <a:buSzPct val="25000"/>
                        <a:buNone/>
                      </a:pPr>
                      <a:r>
                        <a:rPr lang="en-US" sz="1400" u="none" strike="noStrike" cap="none" dirty="0"/>
                        <a:t>1416.788</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r" rtl="0">
                        <a:spcBef>
                          <a:spcPts val="0"/>
                        </a:spcBef>
                        <a:buSzPct val="25000"/>
                        <a:buNone/>
                      </a:pPr>
                      <a:r>
                        <a:rPr lang="en-US" sz="1400" u="none" strike="noStrike" cap="none" dirty="0"/>
                        <a:t>486.927</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r" rtl="0">
                        <a:spcBef>
                          <a:spcPts val="0"/>
                        </a:spcBef>
                        <a:buSzPct val="25000"/>
                        <a:buNone/>
                      </a:pPr>
                      <a:r>
                        <a:rPr lang="en-US" sz="1400" u="none" strike="noStrike" cap="none" dirty="0"/>
                        <a:t>444.573</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r" rtl="0">
                        <a:spcBef>
                          <a:spcPts val="0"/>
                        </a:spcBef>
                        <a:buSzPct val="25000"/>
                        <a:buNone/>
                      </a:pPr>
                      <a:r>
                        <a:rPr lang="en-US" sz="1400" u="none" strike="noStrike" cap="none" dirty="0"/>
                        <a:t>2389.003</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
        <p:nvSpPr>
          <p:cNvPr id="255" name="Shape 255"/>
          <p:cNvSpPr txBox="1"/>
          <p:nvPr/>
        </p:nvSpPr>
        <p:spPr>
          <a:xfrm>
            <a:off x="814552" y="2502262"/>
            <a:ext cx="99677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dirty="0">
                <a:solidFill>
                  <a:schemeClr val="lt1"/>
                </a:solidFill>
                <a:latin typeface="Century Gothic"/>
                <a:ea typeface="Century Gothic"/>
                <a:cs typeface="Century Gothic"/>
                <a:sym typeface="Century Gothic"/>
              </a:rPr>
              <a:t>The data was normally distributed with slight skews but satisfies the assumptions for T-test:</a:t>
            </a:r>
          </a:p>
        </p:txBody>
      </p:sp>
      <p:sp>
        <p:nvSpPr>
          <p:cNvPr id="256" name="Shape 256"/>
          <p:cNvSpPr txBox="1"/>
          <p:nvPr/>
        </p:nvSpPr>
        <p:spPr>
          <a:xfrm>
            <a:off x="646110" y="5716013"/>
            <a:ext cx="10764012"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dirty="0">
                <a:solidFill>
                  <a:schemeClr val="lt1"/>
                </a:solidFill>
                <a:latin typeface="Century Gothic"/>
                <a:ea typeface="Century Gothic"/>
                <a:cs typeface="Century Gothic"/>
                <a:sym typeface="Century Gothic"/>
              </a:rPr>
              <a:t>As the P-Value is less than α (0.05), we reject null hypothesis. Hence, can say that a day being holiday/non-holiday influences the bike ride count.</a:t>
            </a:r>
          </a:p>
        </p:txBody>
      </p:sp>
      <p:sp>
        <p:nvSpPr>
          <p:cNvPr id="6" name="Shape 246"/>
          <p:cNvSpPr txBox="1">
            <a:spLocks noGrp="1"/>
          </p:cNvSpPr>
          <p:nvPr>
            <p:ph type="body" idx="1"/>
          </p:nvPr>
        </p:nvSpPr>
        <p:spPr>
          <a:xfrm>
            <a:off x="646110" y="1349533"/>
            <a:ext cx="8946541" cy="1337395"/>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86D1D8"/>
              </a:buClr>
              <a:buSzPct val="80000"/>
              <a:buFont typeface="Noto Sans Symbols"/>
              <a:buChar char="▶"/>
            </a:pPr>
            <a:r>
              <a:rPr lang="en-US" sz="2000" b="1" i="0" u="none" strike="noStrike" cap="none" dirty="0">
                <a:solidFill>
                  <a:schemeClr val="lt1"/>
                </a:solidFill>
                <a:latin typeface="Century Gothic"/>
                <a:ea typeface="Century Gothic"/>
                <a:cs typeface="Century Gothic"/>
                <a:sym typeface="Century Gothic"/>
              </a:rPr>
              <a:t>How does the national holidays impact the bike ride counts?</a:t>
            </a:r>
          </a:p>
          <a:p>
            <a:pPr marL="742950" marR="0" lvl="1" indent="-285750" algn="l" rtl="0">
              <a:spcBef>
                <a:spcPts val="1000"/>
              </a:spcBef>
              <a:spcAft>
                <a:spcPts val="0"/>
              </a:spcAft>
              <a:buClr>
                <a:srgbClr val="86D1D8"/>
              </a:buClr>
              <a:buSzPct val="79999"/>
              <a:buFont typeface="Noto Sans Symbols"/>
              <a:buChar char="▶"/>
            </a:pPr>
            <a:r>
              <a:rPr lang="en-US" sz="1800" b="0" i="0" u="none" strike="noStrike" cap="none" dirty="0">
                <a:solidFill>
                  <a:schemeClr val="lt1"/>
                </a:solidFill>
                <a:latin typeface="Century Gothic"/>
                <a:ea typeface="Century Gothic"/>
                <a:cs typeface="Century Gothic"/>
                <a:sym typeface="Century Gothic"/>
              </a:rPr>
              <a:t>IV – DC Holiday Dates</a:t>
            </a:r>
          </a:p>
          <a:p>
            <a:pPr marL="742950" marR="0" lvl="1" indent="-285750" algn="l" rtl="0">
              <a:spcBef>
                <a:spcPts val="1000"/>
              </a:spcBef>
              <a:spcAft>
                <a:spcPts val="0"/>
              </a:spcAft>
              <a:buClr>
                <a:srgbClr val="86D1D8"/>
              </a:buClr>
              <a:buSzPct val="79999"/>
              <a:buFont typeface="Noto Sans Symbols"/>
              <a:buChar char="▶"/>
            </a:pPr>
            <a:r>
              <a:rPr lang="en-US" sz="1800" b="0" i="0" u="none" strike="noStrike" cap="none" dirty="0">
                <a:solidFill>
                  <a:schemeClr val="lt1"/>
                </a:solidFill>
                <a:latin typeface="Century Gothic"/>
                <a:ea typeface="Century Gothic"/>
                <a:cs typeface="Century Gothic"/>
                <a:sym typeface="Century Gothic"/>
              </a:rPr>
              <a:t>DV – Bike Ride Count</a:t>
            </a:r>
          </a:p>
          <a:p>
            <a:pPr marL="742950" marR="0" lvl="1" indent="-285750" algn="l" rtl="0">
              <a:spcBef>
                <a:spcPts val="1000"/>
              </a:spcBef>
              <a:spcAft>
                <a:spcPts val="0"/>
              </a:spcAft>
              <a:buClr>
                <a:srgbClr val="86D1D8"/>
              </a:buClr>
              <a:buSzPct val="79999"/>
              <a:buFont typeface="Noto Sans Symbols"/>
              <a:buNone/>
            </a:pPr>
            <a:endParaRPr sz="1800" b="0" i="0" u="none" strike="noStrike" cap="none" dirty="0">
              <a:solidFill>
                <a:schemeClr val="lt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02943807"/>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sz="4200" b="0" i="0" u="none" strike="noStrike" cap="none" dirty="0">
                <a:solidFill>
                  <a:schemeClr val="lt2"/>
                </a:solidFill>
                <a:latin typeface="Century Gothic"/>
                <a:ea typeface="Century Gothic"/>
                <a:cs typeface="Century Gothic"/>
                <a:sym typeface="Century Gothic"/>
              </a:rPr>
              <a:t>Analysis</a:t>
            </a:r>
          </a:p>
        </p:txBody>
      </p:sp>
      <p:pic>
        <p:nvPicPr>
          <p:cNvPr id="247" name="Shape 247"/>
          <p:cNvPicPr preferRelativeResize="0"/>
          <p:nvPr/>
        </p:nvPicPr>
        <p:blipFill rotWithShape="1">
          <a:blip r:embed="rId3">
            <a:alphaModFix/>
          </a:blip>
          <a:srcRect r="13691" b="5496"/>
          <a:stretch/>
        </p:blipFill>
        <p:spPr>
          <a:xfrm>
            <a:off x="5094994" y="1636682"/>
            <a:ext cx="6647400" cy="4734900"/>
          </a:xfrm>
          <a:prstGeom prst="rect">
            <a:avLst/>
          </a:prstGeom>
          <a:noFill/>
          <a:ln>
            <a:noFill/>
          </a:ln>
        </p:spPr>
      </p:pic>
      <p:sp>
        <p:nvSpPr>
          <p:cNvPr id="248" name="Shape 248"/>
          <p:cNvSpPr txBox="1"/>
          <p:nvPr/>
        </p:nvSpPr>
        <p:spPr>
          <a:xfrm>
            <a:off x="646110" y="2880371"/>
            <a:ext cx="3992149" cy="1938991"/>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r>
              <a:rPr lang="en-US" sz="2000" dirty="0">
                <a:solidFill>
                  <a:schemeClr val="lt1"/>
                </a:solidFill>
                <a:latin typeface="Century Gothic"/>
                <a:ea typeface="Century Gothic"/>
                <a:cs typeface="Century Gothic"/>
                <a:sym typeface="Century Gothic"/>
              </a:rPr>
              <a:t>As seen in the graph, it is surprising that the number of ridership on holiday is smaller than the number on non-holiday, contrary to our expectations.</a:t>
            </a:r>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dirty="0" smtClean="0"/>
              <a:t>Assumptions</a:t>
            </a:r>
            <a:endParaRPr lang="en-US" sz="4200" b="0" i="0" u="none" strike="noStrike" cap="none" dirty="0">
              <a:solidFill>
                <a:schemeClr val="lt2"/>
              </a:solidFill>
              <a:latin typeface="Century Gothic"/>
              <a:ea typeface="Century Gothic"/>
              <a:cs typeface="Century Gothic"/>
              <a:sym typeface="Century Gothic"/>
            </a:endParaRPr>
          </a:p>
        </p:txBody>
      </p:sp>
      <p:sp>
        <p:nvSpPr>
          <p:cNvPr id="262" name="Shape 262"/>
          <p:cNvSpPr txBox="1">
            <a:spLocks noGrp="1"/>
          </p:cNvSpPr>
          <p:nvPr>
            <p:ph type="body" idx="1"/>
          </p:nvPr>
        </p:nvSpPr>
        <p:spPr>
          <a:xfrm>
            <a:off x="1103312" y="2052917"/>
            <a:ext cx="8946541" cy="419548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Distance calculated is linear and not route based. Google MAP API restricts to process only 2500 elements for free. So for more accurate results Google MAP API would be useful.</a:t>
            </a:r>
          </a:p>
          <a:p>
            <a:pPr marL="342900" marR="0" lvl="0" indent="-34290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Data has some outliers but considering the overall dataset size that can be accepted.</a:t>
            </a:r>
          </a:p>
          <a:p>
            <a:pPr marL="342900" marR="0" lvl="0" indent="-342900" algn="l" rtl="0">
              <a:spcBef>
                <a:spcPts val="1000"/>
              </a:spcBef>
              <a:spcAft>
                <a:spcPts val="0"/>
              </a:spcAft>
              <a:buClr>
                <a:srgbClr val="86D1D8"/>
              </a:buClr>
              <a:buSzPct val="80000"/>
              <a:buFont typeface="Noto Sans Symbols"/>
              <a:buNone/>
            </a:pPr>
            <a:endParaRPr sz="2000" b="0" i="0" u="none" strike="noStrike" cap="none" dirty="0">
              <a:solidFill>
                <a:schemeClr val="lt1"/>
              </a:solidFill>
              <a:latin typeface="Century Gothic"/>
              <a:ea typeface="Century Gothic"/>
              <a:cs typeface="Century Gothic"/>
              <a:sym typeface="Century Gothic"/>
            </a:endParaRPr>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sz="4200" b="0" i="0" u="none" strike="noStrike" cap="none" dirty="0">
                <a:solidFill>
                  <a:schemeClr val="lt2"/>
                </a:solidFill>
                <a:latin typeface="Century Gothic"/>
                <a:ea typeface="Century Gothic"/>
                <a:cs typeface="Century Gothic"/>
                <a:sym typeface="Century Gothic"/>
              </a:rPr>
              <a:t>References</a:t>
            </a:r>
          </a:p>
        </p:txBody>
      </p:sp>
      <p:sp>
        <p:nvSpPr>
          <p:cNvPr id="268" name="Shape 268"/>
          <p:cNvSpPr txBox="1">
            <a:spLocks noGrp="1"/>
          </p:cNvSpPr>
          <p:nvPr>
            <p:ph type="body" idx="1"/>
          </p:nvPr>
        </p:nvSpPr>
        <p:spPr>
          <a:xfrm>
            <a:off x="646110" y="1455683"/>
            <a:ext cx="10445958" cy="4746335"/>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rgbClr val="86D1D8"/>
              </a:buClr>
              <a:buSzPct val="77894"/>
              <a:buFont typeface="Noto Sans Symbols"/>
              <a:buChar char="▶"/>
            </a:pPr>
            <a:r>
              <a:rPr lang="en-US" sz="1850" b="1" i="0" u="none" strike="noStrike" cap="none" dirty="0">
                <a:solidFill>
                  <a:schemeClr val="lt1"/>
                </a:solidFill>
                <a:latin typeface="Century Gothic"/>
                <a:ea typeface="Century Gothic"/>
                <a:cs typeface="Century Gothic"/>
                <a:sym typeface="Century Gothic"/>
              </a:rPr>
              <a:t>Capital Bikeshare: </a:t>
            </a:r>
            <a:r>
              <a:rPr lang="en-US" sz="1850" b="0" i="0" u="none" strike="noStrike" cap="none" dirty="0">
                <a:solidFill>
                  <a:schemeClr val="lt1"/>
                </a:solidFill>
                <a:latin typeface="Century Gothic"/>
                <a:ea typeface="Century Gothic"/>
                <a:cs typeface="Century Gothic"/>
                <a:sym typeface="Century Gothic"/>
              </a:rPr>
              <a:t>W., C. (2016). Exploratory Data Analysis of Capital Bikeshare. Retrieved October 5, 2016, from </a:t>
            </a:r>
            <a:r>
              <a:rPr lang="en-US" sz="1850" b="0" i="0" u="sng" strike="noStrike" cap="none" dirty="0">
                <a:solidFill>
                  <a:schemeClr val="hlink"/>
                </a:solidFill>
                <a:latin typeface="Century Gothic"/>
                <a:ea typeface="Century Gothic"/>
                <a:cs typeface="Century Gothic"/>
                <a:sym typeface="Century Gothic"/>
                <a:hlinkClick r:id="rId3"/>
              </a:rPr>
              <a:t>https://s3.amazonaws.com/capitalbikeshare-data/index.html</a:t>
            </a:r>
            <a:r>
              <a:rPr lang="en-US" sz="1850" b="0" i="0" u="none" strike="noStrike" cap="none" dirty="0">
                <a:solidFill>
                  <a:schemeClr val="lt1"/>
                </a:solidFill>
                <a:latin typeface="Century Gothic"/>
                <a:ea typeface="Century Gothic"/>
                <a:cs typeface="Century Gothic"/>
                <a:sym typeface="Century Gothic"/>
              </a:rPr>
              <a:t>.</a:t>
            </a:r>
          </a:p>
          <a:p>
            <a:pPr marL="342900" marR="0" lvl="0" indent="-342900" algn="l" rtl="0">
              <a:lnSpc>
                <a:spcPct val="80000"/>
              </a:lnSpc>
              <a:spcBef>
                <a:spcPts val="1000"/>
              </a:spcBef>
              <a:spcAft>
                <a:spcPts val="0"/>
              </a:spcAft>
              <a:buClr>
                <a:srgbClr val="86D1D8"/>
              </a:buClr>
              <a:buSzPct val="77894"/>
              <a:buFont typeface="Noto Sans Symbols"/>
              <a:buChar char="▶"/>
            </a:pPr>
            <a:r>
              <a:rPr lang="en-US" sz="1850" b="1" i="0" u="none" strike="noStrike" cap="none" dirty="0">
                <a:solidFill>
                  <a:schemeClr val="lt1"/>
                </a:solidFill>
                <a:latin typeface="Century Gothic"/>
                <a:ea typeface="Century Gothic"/>
                <a:cs typeface="Century Gothic"/>
                <a:sym typeface="Century Gothic"/>
              </a:rPr>
              <a:t>Holiday Schedule: </a:t>
            </a:r>
            <a:r>
              <a:rPr lang="en-US" sz="1850" b="0" i="0" u="none" strike="noStrike" cap="none" dirty="0">
                <a:solidFill>
                  <a:schemeClr val="lt1"/>
                </a:solidFill>
                <a:latin typeface="Century Gothic"/>
                <a:ea typeface="Century Gothic"/>
                <a:cs typeface="Century Gothic"/>
                <a:sym typeface="Century Gothic"/>
              </a:rPr>
              <a:t>Holiday Schedules | </a:t>
            </a:r>
            <a:r>
              <a:rPr lang="en-US" sz="1850" b="0" i="0" u="none" strike="noStrike" cap="none" dirty="0" err="1">
                <a:solidFill>
                  <a:schemeClr val="lt1"/>
                </a:solidFill>
                <a:latin typeface="Century Gothic"/>
                <a:ea typeface="Century Gothic"/>
                <a:cs typeface="Century Gothic"/>
                <a:sym typeface="Century Gothic"/>
              </a:rPr>
              <a:t>dchr</a:t>
            </a:r>
            <a:r>
              <a:rPr lang="en-US" sz="1850" b="0" i="0" u="none" strike="noStrike" cap="none" dirty="0">
                <a:solidFill>
                  <a:schemeClr val="lt1"/>
                </a:solidFill>
                <a:latin typeface="Century Gothic"/>
                <a:ea typeface="Century Gothic"/>
                <a:cs typeface="Century Gothic"/>
                <a:sym typeface="Century Gothic"/>
              </a:rPr>
              <a:t> (A. Parihar, Trans.). (</a:t>
            </a:r>
            <a:r>
              <a:rPr lang="en-US" sz="1850" b="0" i="0" u="none" strike="noStrike" cap="none" dirty="0" err="1">
                <a:solidFill>
                  <a:schemeClr val="lt1"/>
                </a:solidFill>
                <a:latin typeface="Century Gothic"/>
                <a:ea typeface="Century Gothic"/>
                <a:cs typeface="Century Gothic"/>
                <a:sym typeface="Century Gothic"/>
              </a:rPr>
              <a:t>n.d.</a:t>
            </a:r>
            <a:r>
              <a:rPr lang="en-US" sz="1850" b="0" i="0" u="none" strike="noStrike" cap="none" dirty="0">
                <a:solidFill>
                  <a:schemeClr val="lt1"/>
                </a:solidFill>
                <a:latin typeface="Century Gothic"/>
                <a:ea typeface="Century Gothic"/>
                <a:cs typeface="Century Gothic"/>
                <a:sym typeface="Century Gothic"/>
              </a:rPr>
              <a:t>). Retrieved October 07, 2016, from </a:t>
            </a:r>
            <a:r>
              <a:rPr lang="en-US" sz="1850" b="0" i="0" u="sng" strike="noStrike" cap="none" dirty="0">
                <a:solidFill>
                  <a:schemeClr val="hlink"/>
                </a:solidFill>
                <a:latin typeface="Century Gothic"/>
                <a:ea typeface="Century Gothic"/>
                <a:cs typeface="Century Gothic"/>
                <a:sym typeface="Century Gothic"/>
                <a:hlinkClick r:id="rId4"/>
              </a:rPr>
              <a:t>http://dchr.dc.gov/page/holiday-schedules</a:t>
            </a:r>
            <a:r>
              <a:rPr lang="en-US" sz="1850" b="0" i="0" u="none" strike="noStrike" cap="none" dirty="0">
                <a:solidFill>
                  <a:schemeClr val="lt1"/>
                </a:solidFill>
                <a:latin typeface="Century Gothic"/>
                <a:ea typeface="Century Gothic"/>
                <a:cs typeface="Century Gothic"/>
                <a:sym typeface="Century Gothic"/>
              </a:rPr>
              <a:t>.</a:t>
            </a:r>
          </a:p>
          <a:p>
            <a:pPr marL="342900" marR="0" lvl="0" indent="-342900" algn="l" rtl="0">
              <a:lnSpc>
                <a:spcPct val="80000"/>
              </a:lnSpc>
              <a:spcBef>
                <a:spcPts val="1000"/>
              </a:spcBef>
              <a:spcAft>
                <a:spcPts val="0"/>
              </a:spcAft>
              <a:buClr>
                <a:srgbClr val="86D1D8"/>
              </a:buClr>
              <a:buSzPct val="77894"/>
              <a:buFont typeface="Noto Sans Symbols"/>
              <a:buChar char="▶"/>
            </a:pPr>
            <a:r>
              <a:rPr lang="en-US" sz="1850" b="0" i="0" u="none" strike="noStrike" cap="none" dirty="0">
                <a:solidFill>
                  <a:schemeClr val="lt1"/>
                </a:solidFill>
                <a:latin typeface="Century Gothic"/>
                <a:ea typeface="Century Gothic"/>
                <a:cs typeface="Century Gothic"/>
                <a:sym typeface="Century Gothic"/>
              </a:rPr>
              <a:t>Station Details: Live XML - feeds.capitalbikeshare.com (Y. Liu, Trans.). (</a:t>
            </a:r>
            <a:r>
              <a:rPr lang="en-US" sz="1850" b="0" i="0" u="none" strike="noStrike" cap="none" dirty="0" err="1">
                <a:solidFill>
                  <a:schemeClr val="lt1"/>
                </a:solidFill>
                <a:latin typeface="Century Gothic"/>
                <a:ea typeface="Century Gothic"/>
                <a:cs typeface="Century Gothic"/>
                <a:sym typeface="Century Gothic"/>
              </a:rPr>
              <a:t>n.d.</a:t>
            </a:r>
            <a:r>
              <a:rPr lang="en-US" sz="1850" b="0" i="0" u="none" strike="noStrike" cap="none" dirty="0">
                <a:solidFill>
                  <a:schemeClr val="lt1"/>
                </a:solidFill>
                <a:latin typeface="Century Gothic"/>
                <a:ea typeface="Century Gothic"/>
                <a:cs typeface="Century Gothic"/>
                <a:sym typeface="Century Gothic"/>
              </a:rPr>
              <a:t>). Retrieved October 28, 2016, from </a:t>
            </a:r>
            <a:r>
              <a:rPr lang="en-US" sz="1850" b="0" i="0" u="sng" strike="noStrike" cap="none" dirty="0">
                <a:solidFill>
                  <a:schemeClr val="hlink"/>
                </a:solidFill>
                <a:latin typeface="Century Gothic"/>
                <a:ea typeface="Century Gothic"/>
                <a:cs typeface="Century Gothic"/>
                <a:sym typeface="Century Gothic"/>
                <a:hlinkClick r:id="rId5"/>
              </a:rPr>
              <a:t>https://feeds.capitalbikeshare.com/stations/stations.xml</a:t>
            </a:r>
          </a:p>
          <a:p>
            <a:pPr marL="342900" marR="0" lvl="0" indent="-342900" algn="l" rtl="0">
              <a:lnSpc>
                <a:spcPct val="80000"/>
              </a:lnSpc>
              <a:spcBef>
                <a:spcPts val="1000"/>
              </a:spcBef>
              <a:spcAft>
                <a:spcPts val="0"/>
              </a:spcAft>
              <a:buClr>
                <a:srgbClr val="86D1D8"/>
              </a:buClr>
              <a:buSzPct val="77894"/>
              <a:buFont typeface="Noto Sans Symbols"/>
              <a:buChar char="▶"/>
            </a:pPr>
            <a:r>
              <a:rPr lang="en-US" sz="1850" b="1" i="0" u="none" strike="noStrike" cap="none" dirty="0">
                <a:solidFill>
                  <a:schemeClr val="lt1"/>
                </a:solidFill>
                <a:latin typeface="Century Gothic"/>
                <a:ea typeface="Century Gothic"/>
                <a:cs typeface="Century Gothic"/>
                <a:sym typeface="Century Gothic"/>
              </a:rPr>
              <a:t>Weather History: </a:t>
            </a:r>
          </a:p>
          <a:p>
            <a:pPr marL="742950" marR="0" lvl="1" indent="-285750" algn="l" rtl="0">
              <a:lnSpc>
                <a:spcPct val="80000"/>
              </a:lnSpc>
              <a:spcBef>
                <a:spcPts val="1000"/>
              </a:spcBef>
              <a:spcAft>
                <a:spcPts val="0"/>
              </a:spcAft>
              <a:buClr>
                <a:srgbClr val="86D1D8"/>
              </a:buClr>
              <a:buSzPct val="78352"/>
              <a:buFont typeface="Noto Sans Symbols"/>
              <a:buChar char="▶"/>
            </a:pPr>
            <a:r>
              <a:rPr lang="en-US" sz="1665" b="1" i="0" u="none" strike="noStrike" cap="none" dirty="0">
                <a:solidFill>
                  <a:schemeClr val="lt1"/>
                </a:solidFill>
                <a:latin typeface="Century Gothic"/>
                <a:ea typeface="Century Gothic"/>
                <a:cs typeface="Century Gothic"/>
                <a:sym typeface="Century Gothic"/>
              </a:rPr>
              <a:t>2010</a:t>
            </a:r>
            <a:r>
              <a:rPr lang="en-US" sz="1665" b="0" i="0" u="none" strike="noStrike" cap="none" dirty="0">
                <a:solidFill>
                  <a:schemeClr val="lt1"/>
                </a:solidFill>
                <a:latin typeface="Century Gothic"/>
                <a:ea typeface="Century Gothic"/>
                <a:cs typeface="Century Gothic"/>
                <a:sym typeface="Century Gothic"/>
              </a:rPr>
              <a:t>: Weather </a:t>
            </a:r>
            <a:r>
              <a:rPr lang="en-US" sz="1665" b="0" i="0" u="none" strike="noStrike" cap="none" dirty="0" err="1">
                <a:solidFill>
                  <a:schemeClr val="lt1"/>
                </a:solidFill>
                <a:latin typeface="Century Gothic"/>
                <a:ea typeface="Century Gothic"/>
                <a:cs typeface="Century Gothic"/>
                <a:sym typeface="Century Gothic"/>
              </a:rPr>
              <a:t>UnderGround</a:t>
            </a:r>
            <a:r>
              <a:rPr lang="en-US" sz="1665" b="0" i="0" u="none" strike="noStrike" cap="none" dirty="0">
                <a:solidFill>
                  <a:schemeClr val="lt1"/>
                </a:solidFill>
                <a:latin typeface="Century Gothic"/>
                <a:ea typeface="Century Gothic"/>
                <a:cs typeface="Century Gothic"/>
                <a:sym typeface="Century Gothic"/>
              </a:rPr>
              <a:t>. Weather History for Washington, DC | Weather Underground. Retrieved October 9, 2016, from </a:t>
            </a:r>
            <a:r>
              <a:rPr lang="en-US" sz="1665" b="0" i="0" u="sng" strike="noStrike" cap="none" dirty="0">
                <a:solidFill>
                  <a:schemeClr val="hlink"/>
                </a:solidFill>
                <a:latin typeface="Century Gothic"/>
                <a:ea typeface="Century Gothic"/>
                <a:cs typeface="Century Gothic"/>
                <a:sym typeface="Century Gothic"/>
                <a:hlinkClick r:id="rId6"/>
              </a:rPr>
              <a:t>https://www.wunderground.com/history/airport/KDCA/2010/10/1/CustomHistory.html?dayend=31&amp;monthend=12&amp;yearend=2010&amp;req_city=&amp;req_state=&amp;req_statename=&amp;reqdb.zip=&amp;reqdb.magic=&amp;reqdb.wmo=&amp;format=1</a:t>
            </a:r>
          </a:p>
          <a:p>
            <a:pPr marL="742950" marR="0" lvl="1" indent="-285750" algn="l" rtl="0">
              <a:lnSpc>
                <a:spcPct val="80000"/>
              </a:lnSpc>
              <a:spcBef>
                <a:spcPts val="1000"/>
              </a:spcBef>
              <a:spcAft>
                <a:spcPts val="0"/>
              </a:spcAft>
              <a:buClr>
                <a:srgbClr val="86D1D8"/>
              </a:buClr>
              <a:buSzPct val="78352"/>
              <a:buFont typeface="Noto Sans Symbols"/>
              <a:buChar char="▶"/>
            </a:pPr>
            <a:r>
              <a:rPr lang="en-US" sz="1665" b="1" i="0" u="none" strike="noStrike" cap="none" dirty="0">
                <a:solidFill>
                  <a:schemeClr val="lt1"/>
                </a:solidFill>
                <a:latin typeface="Century Gothic"/>
                <a:ea typeface="Century Gothic"/>
                <a:cs typeface="Century Gothic"/>
                <a:sym typeface="Century Gothic"/>
              </a:rPr>
              <a:t>2011</a:t>
            </a:r>
            <a:r>
              <a:rPr lang="en-US" sz="1665" b="0" i="0" u="none" strike="noStrike" cap="none" dirty="0">
                <a:solidFill>
                  <a:schemeClr val="lt1"/>
                </a:solidFill>
                <a:latin typeface="Century Gothic"/>
                <a:ea typeface="Century Gothic"/>
                <a:cs typeface="Century Gothic"/>
                <a:sym typeface="Century Gothic"/>
              </a:rPr>
              <a:t>: Weather </a:t>
            </a:r>
            <a:r>
              <a:rPr lang="en-US" sz="1665" b="0" i="0" u="none" strike="noStrike" cap="none" dirty="0" err="1">
                <a:solidFill>
                  <a:schemeClr val="lt1"/>
                </a:solidFill>
                <a:latin typeface="Century Gothic"/>
                <a:ea typeface="Century Gothic"/>
                <a:cs typeface="Century Gothic"/>
                <a:sym typeface="Century Gothic"/>
              </a:rPr>
              <a:t>UnderGround</a:t>
            </a:r>
            <a:r>
              <a:rPr lang="en-US" sz="1665" b="0" i="0" u="none" strike="noStrike" cap="none" dirty="0">
                <a:solidFill>
                  <a:schemeClr val="lt1"/>
                </a:solidFill>
                <a:latin typeface="Century Gothic"/>
                <a:ea typeface="Century Gothic"/>
                <a:cs typeface="Century Gothic"/>
                <a:sym typeface="Century Gothic"/>
              </a:rPr>
              <a:t>. Weather History for Washington, DC | Weather Underground. Retrieved October 9, 2016, from </a:t>
            </a:r>
            <a:r>
              <a:rPr lang="en-US" sz="1665" b="0" i="0" u="sng" strike="noStrike" cap="none" dirty="0">
                <a:solidFill>
                  <a:schemeClr val="hlink"/>
                </a:solidFill>
                <a:latin typeface="Century Gothic"/>
                <a:ea typeface="Century Gothic"/>
                <a:cs typeface="Century Gothic"/>
                <a:sym typeface="Century Gothic"/>
                <a:hlinkClick r:id="rId7"/>
              </a:rPr>
              <a:t>https://www.wunderground.com/history/airport/KDCA/2011/1/1/CustomHistory.html?dayend=31&amp;monthend=12&amp;yearend=2011&amp;req_city=&amp;req_state=&amp;req_statename=&amp;reqdb.zip=&amp;reqdb.magic=&amp;reqdb.wmo=&amp;format=1</a:t>
            </a:r>
          </a:p>
          <a:p>
            <a:pPr marL="742950" marR="0" lvl="1" indent="-285750" algn="l" rtl="0">
              <a:lnSpc>
                <a:spcPct val="80000"/>
              </a:lnSpc>
              <a:spcBef>
                <a:spcPts val="1000"/>
              </a:spcBef>
              <a:spcAft>
                <a:spcPts val="0"/>
              </a:spcAft>
              <a:buClr>
                <a:srgbClr val="86D1D8"/>
              </a:buClr>
              <a:buSzPct val="78352"/>
              <a:buFont typeface="Noto Sans Symbols"/>
              <a:buNone/>
            </a:pPr>
            <a:endParaRPr sz="1665" b="0" i="0" u="none" strike="noStrike" cap="none" dirty="0">
              <a:solidFill>
                <a:schemeClr val="lt1"/>
              </a:solidFill>
              <a:latin typeface="Century Gothic"/>
              <a:ea typeface="Century Gothic"/>
              <a:cs typeface="Century Gothic"/>
              <a:sym typeface="Century Gothic"/>
            </a:endParaRP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sz="4200" b="0" i="0" u="none" strike="noStrike" cap="none" dirty="0">
                <a:solidFill>
                  <a:schemeClr val="lt2"/>
                </a:solidFill>
                <a:latin typeface="Century Gothic"/>
                <a:ea typeface="Century Gothic"/>
                <a:cs typeface="Century Gothic"/>
                <a:sym typeface="Century Gothic"/>
              </a:rPr>
              <a:t>References</a:t>
            </a:r>
          </a:p>
        </p:txBody>
      </p:sp>
      <p:sp>
        <p:nvSpPr>
          <p:cNvPr id="274" name="Shape 274"/>
          <p:cNvSpPr txBox="1">
            <a:spLocks noGrp="1"/>
          </p:cNvSpPr>
          <p:nvPr>
            <p:ph type="body" idx="1"/>
          </p:nvPr>
        </p:nvSpPr>
        <p:spPr>
          <a:xfrm>
            <a:off x="646110" y="1443317"/>
            <a:ext cx="10028514" cy="4195480"/>
          </a:xfrm>
          <a:prstGeom prst="rect">
            <a:avLst/>
          </a:prstGeom>
          <a:noFill/>
          <a:ln>
            <a:noFill/>
          </a:ln>
        </p:spPr>
        <p:txBody>
          <a:bodyPr lIns="91425" tIns="45700" rIns="91425" bIns="45700" anchor="t" anchorCtr="0">
            <a:noAutofit/>
          </a:bodyPr>
          <a:lstStyle/>
          <a:p>
            <a:pPr marL="742950" marR="0" lvl="1" indent="-285750" algn="l" rtl="0">
              <a:spcBef>
                <a:spcPts val="0"/>
              </a:spcBef>
              <a:spcAft>
                <a:spcPts val="0"/>
              </a:spcAft>
              <a:buClr>
                <a:srgbClr val="86D1D8"/>
              </a:buClr>
              <a:buSzPct val="79999"/>
              <a:buFont typeface="Noto Sans Symbols"/>
              <a:buChar char="▶"/>
            </a:pPr>
            <a:r>
              <a:rPr lang="en-US" sz="1800" b="1" i="0" u="none" strike="noStrike" cap="none" dirty="0">
                <a:solidFill>
                  <a:schemeClr val="lt1"/>
                </a:solidFill>
                <a:latin typeface="Century Gothic"/>
                <a:ea typeface="Century Gothic"/>
                <a:cs typeface="Century Gothic"/>
                <a:sym typeface="Century Gothic"/>
              </a:rPr>
              <a:t>2012</a:t>
            </a:r>
            <a:r>
              <a:rPr lang="en-US" sz="1800" b="0" i="0" u="none" strike="noStrike" cap="none" dirty="0">
                <a:solidFill>
                  <a:schemeClr val="lt1"/>
                </a:solidFill>
                <a:latin typeface="Century Gothic"/>
                <a:ea typeface="Century Gothic"/>
                <a:cs typeface="Century Gothic"/>
                <a:sym typeface="Century Gothic"/>
              </a:rPr>
              <a:t>: Weather </a:t>
            </a:r>
            <a:r>
              <a:rPr lang="en-US" sz="1800" b="0" i="0" u="none" strike="noStrike" cap="none" dirty="0" err="1">
                <a:solidFill>
                  <a:schemeClr val="lt1"/>
                </a:solidFill>
                <a:latin typeface="Century Gothic"/>
                <a:ea typeface="Century Gothic"/>
                <a:cs typeface="Century Gothic"/>
                <a:sym typeface="Century Gothic"/>
              </a:rPr>
              <a:t>UnderGround</a:t>
            </a:r>
            <a:r>
              <a:rPr lang="en-US" sz="1800" b="0" i="0" u="none" strike="noStrike" cap="none" dirty="0">
                <a:solidFill>
                  <a:schemeClr val="lt1"/>
                </a:solidFill>
                <a:latin typeface="Century Gothic"/>
                <a:ea typeface="Century Gothic"/>
                <a:cs typeface="Century Gothic"/>
                <a:sym typeface="Century Gothic"/>
              </a:rPr>
              <a:t>. Weather History for Washington, DC | Weather Underground. Retrieved October 9, 2016, from </a:t>
            </a:r>
            <a:r>
              <a:rPr lang="en-US" sz="1800" b="0" i="0" u="sng" strike="noStrike" cap="none" dirty="0">
                <a:solidFill>
                  <a:schemeClr val="hlink"/>
                </a:solidFill>
                <a:latin typeface="Century Gothic"/>
                <a:ea typeface="Century Gothic"/>
                <a:cs typeface="Century Gothic"/>
                <a:sym typeface="Century Gothic"/>
                <a:hlinkClick r:id="rId3"/>
              </a:rPr>
              <a:t>https://www.wunderground.com/history/airport/KDCA/2012/1/1/CustomHistory.html?dayend=31&amp;monthend=12&amp;yearend=2012&amp;req_city=&amp;req_state=&amp;req_statename=&amp;reqdb.zip=&amp;reqdb.magic=&amp;reqdb.wmo=&amp;format=1</a:t>
            </a:r>
          </a:p>
          <a:p>
            <a:pPr marL="742950" marR="0" lvl="1" indent="-285750" algn="l" rtl="0">
              <a:spcBef>
                <a:spcPts val="1000"/>
              </a:spcBef>
              <a:spcAft>
                <a:spcPts val="0"/>
              </a:spcAft>
              <a:buClr>
                <a:srgbClr val="86D1D8"/>
              </a:buClr>
              <a:buSzPct val="79999"/>
              <a:buFont typeface="Noto Sans Symbols"/>
              <a:buChar char="▶"/>
            </a:pPr>
            <a:r>
              <a:rPr lang="en-US" sz="1800" b="1" i="0" u="none" strike="noStrike" cap="none" dirty="0">
                <a:solidFill>
                  <a:schemeClr val="lt1"/>
                </a:solidFill>
                <a:latin typeface="Century Gothic"/>
                <a:ea typeface="Century Gothic"/>
                <a:cs typeface="Century Gothic"/>
                <a:sym typeface="Century Gothic"/>
              </a:rPr>
              <a:t>2013</a:t>
            </a:r>
            <a:r>
              <a:rPr lang="en-US" sz="1800" b="0" i="0" u="none" strike="noStrike" cap="none" dirty="0">
                <a:solidFill>
                  <a:schemeClr val="lt1"/>
                </a:solidFill>
                <a:latin typeface="Century Gothic"/>
                <a:ea typeface="Century Gothic"/>
                <a:cs typeface="Century Gothic"/>
                <a:sym typeface="Century Gothic"/>
              </a:rPr>
              <a:t>: Weather </a:t>
            </a:r>
            <a:r>
              <a:rPr lang="en-US" sz="1800" b="0" i="0" u="none" strike="noStrike" cap="none" dirty="0" err="1">
                <a:solidFill>
                  <a:schemeClr val="lt1"/>
                </a:solidFill>
                <a:latin typeface="Century Gothic"/>
                <a:ea typeface="Century Gothic"/>
                <a:cs typeface="Century Gothic"/>
                <a:sym typeface="Century Gothic"/>
              </a:rPr>
              <a:t>UnderGround</a:t>
            </a:r>
            <a:r>
              <a:rPr lang="en-US" sz="1800" b="0" i="0" u="none" strike="noStrike" cap="none" dirty="0">
                <a:solidFill>
                  <a:schemeClr val="lt1"/>
                </a:solidFill>
                <a:latin typeface="Century Gothic"/>
                <a:ea typeface="Century Gothic"/>
                <a:cs typeface="Century Gothic"/>
                <a:sym typeface="Century Gothic"/>
              </a:rPr>
              <a:t>. Weather History for Washington, DC | Weather Underground. Retrieved October 9, 2016, from </a:t>
            </a:r>
            <a:r>
              <a:rPr lang="en-US" sz="1800" b="0" i="0" u="sng" strike="noStrike" cap="none" dirty="0">
                <a:solidFill>
                  <a:schemeClr val="hlink"/>
                </a:solidFill>
                <a:latin typeface="Century Gothic"/>
                <a:ea typeface="Century Gothic"/>
                <a:cs typeface="Century Gothic"/>
                <a:sym typeface="Century Gothic"/>
                <a:hlinkClick r:id="rId4"/>
              </a:rPr>
              <a:t>https://www.wunderground.com/history/airport/KDCA/2013/1/1/CustomHistory.html?dayend=31&amp;monthend=12&amp;yearend=2013&amp;req_city=&amp;req_state=&amp;req_statename=&amp;reqdb.zip=&amp;reqdb.magic=&amp;reqdb.wmo=&amp;format=1</a:t>
            </a:r>
          </a:p>
          <a:p>
            <a:pPr marL="742950" marR="0" lvl="1" indent="-285750" algn="l" rtl="0">
              <a:spcBef>
                <a:spcPts val="1000"/>
              </a:spcBef>
              <a:spcAft>
                <a:spcPts val="0"/>
              </a:spcAft>
              <a:buClr>
                <a:srgbClr val="86D1D8"/>
              </a:buClr>
              <a:buSzPct val="79999"/>
              <a:buFont typeface="Noto Sans Symbols"/>
              <a:buChar char="▶"/>
            </a:pPr>
            <a:r>
              <a:rPr lang="en-US" sz="1800" b="1" i="0" u="none" strike="noStrike" cap="none" dirty="0">
                <a:solidFill>
                  <a:schemeClr val="lt1"/>
                </a:solidFill>
                <a:latin typeface="Century Gothic"/>
                <a:ea typeface="Century Gothic"/>
                <a:cs typeface="Century Gothic"/>
                <a:sym typeface="Century Gothic"/>
              </a:rPr>
              <a:t>2014</a:t>
            </a:r>
            <a:r>
              <a:rPr lang="en-US" sz="1800" b="0" i="0" u="none" strike="noStrike" cap="none" dirty="0">
                <a:solidFill>
                  <a:schemeClr val="lt1"/>
                </a:solidFill>
                <a:latin typeface="Century Gothic"/>
                <a:ea typeface="Century Gothic"/>
                <a:cs typeface="Century Gothic"/>
                <a:sym typeface="Century Gothic"/>
              </a:rPr>
              <a:t>: Weather </a:t>
            </a:r>
            <a:r>
              <a:rPr lang="en-US" sz="1800" b="0" i="0" u="none" strike="noStrike" cap="none" dirty="0" err="1">
                <a:solidFill>
                  <a:schemeClr val="lt1"/>
                </a:solidFill>
                <a:latin typeface="Century Gothic"/>
                <a:ea typeface="Century Gothic"/>
                <a:cs typeface="Century Gothic"/>
                <a:sym typeface="Century Gothic"/>
              </a:rPr>
              <a:t>UnderGround</a:t>
            </a:r>
            <a:r>
              <a:rPr lang="en-US" sz="1800" b="0" i="0" u="none" strike="noStrike" cap="none" dirty="0">
                <a:solidFill>
                  <a:schemeClr val="lt1"/>
                </a:solidFill>
                <a:latin typeface="Century Gothic"/>
                <a:ea typeface="Century Gothic"/>
                <a:cs typeface="Century Gothic"/>
                <a:sym typeface="Century Gothic"/>
              </a:rPr>
              <a:t>. Weather History for Washington, DC | Weather Underground. Retrieved October 9, 2016, from </a:t>
            </a:r>
            <a:r>
              <a:rPr lang="en-US" sz="1800" b="0" i="0" u="sng" strike="noStrike" cap="none" dirty="0">
                <a:solidFill>
                  <a:schemeClr val="hlink"/>
                </a:solidFill>
                <a:latin typeface="Century Gothic"/>
                <a:ea typeface="Century Gothic"/>
                <a:cs typeface="Century Gothic"/>
                <a:sym typeface="Century Gothic"/>
                <a:hlinkClick r:id="rId5"/>
              </a:rPr>
              <a:t>https://www.wunderground.com/history/airport/KDCA/2014/1/1/CustomHistory.html?dayend=31&amp;monthend=12&amp;yearend=2014&amp;req_city=&amp;req_state=&amp;req_statename=&amp;reqdb.zip=&amp;reqdb.magic=&amp;reqdb.wmo=&amp;format=1</a:t>
            </a: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sz="4200" b="0" i="0" u="none" strike="noStrike" cap="none" dirty="0">
                <a:solidFill>
                  <a:schemeClr val="lt2"/>
                </a:solidFill>
                <a:latin typeface="Century Gothic"/>
                <a:ea typeface="Century Gothic"/>
                <a:cs typeface="Century Gothic"/>
                <a:sym typeface="Century Gothic"/>
              </a:rPr>
              <a:t>Introduction</a:t>
            </a:r>
          </a:p>
        </p:txBody>
      </p:sp>
      <p:sp>
        <p:nvSpPr>
          <p:cNvPr id="154" name="Shape 154"/>
          <p:cNvSpPr txBox="1">
            <a:spLocks noGrp="1"/>
          </p:cNvSpPr>
          <p:nvPr>
            <p:ph type="body" idx="1"/>
          </p:nvPr>
        </p:nvSpPr>
        <p:spPr>
          <a:xfrm>
            <a:off x="1103312" y="2052918"/>
            <a:ext cx="10040938" cy="3185832"/>
          </a:xfrm>
          <a:prstGeom prst="rect">
            <a:avLst/>
          </a:prstGeom>
          <a:noFill/>
          <a:ln>
            <a:noFill/>
          </a:ln>
        </p:spPr>
        <p:txBody>
          <a:bodyPr lIns="91425" tIns="45700" rIns="91425" bIns="45700" anchor="t" anchorCtr="0">
            <a:noAutofit/>
          </a:bodyPr>
          <a:lstStyle/>
          <a:p>
            <a:pPr marL="342900" marR="0" lvl="0" indent="-342900" algn="just" rtl="0">
              <a:spcBef>
                <a:spcPts val="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Capital Bikeshare puts over 3500 bicycles at your fingertips. </a:t>
            </a:r>
          </a:p>
          <a:p>
            <a:pPr marL="342900" marR="0" lvl="0" indent="-342900" algn="just"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Services Over 400 stations across Washington, D.C., Arlington, Alexandria and Fairfax, VA, and Montgomery County, MD</a:t>
            </a:r>
            <a:r>
              <a:rPr lang="en-US" dirty="0"/>
              <a:t>.</a:t>
            </a:r>
          </a:p>
          <a:p>
            <a:pPr marL="342900" marR="0" lvl="0" indent="-342900" algn="just"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Plans available for a day, 3 days, a month, a year, and have access to our fleet of bikes 24 hours a day, 365 days a year. </a:t>
            </a:r>
          </a:p>
          <a:p>
            <a:pPr marL="342900" marR="0" lvl="0" indent="-342900" algn="just"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The first 30 minutes of each trip are free.</a:t>
            </a:r>
          </a:p>
          <a:p>
            <a:pPr marL="342900" marR="0" lvl="0" indent="-342900" algn="just"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Our project, in brief, aims to find out the possible factors that affect the bike ride count for Capital Bikeshare.</a:t>
            </a: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sz="4200" b="0" i="0" u="none" strike="noStrike" cap="none" dirty="0">
                <a:solidFill>
                  <a:schemeClr val="lt2"/>
                </a:solidFill>
                <a:latin typeface="Century Gothic"/>
                <a:ea typeface="Century Gothic"/>
                <a:cs typeface="Century Gothic"/>
                <a:sym typeface="Century Gothic"/>
              </a:rPr>
              <a:t>References</a:t>
            </a:r>
          </a:p>
        </p:txBody>
      </p:sp>
      <p:sp>
        <p:nvSpPr>
          <p:cNvPr id="280" name="Shape 280"/>
          <p:cNvSpPr txBox="1">
            <a:spLocks noGrp="1"/>
          </p:cNvSpPr>
          <p:nvPr>
            <p:ph type="body" idx="1"/>
          </p:nvPr>
        </p:nvSpPr>
        <p:spPr>
          <a:xfrm>
            <a:off x="1103312" y="2052917"/>
            <a:ext cx="8946541" cy="4195480"/>
          </a:xfrm>
          <a:prstGeom prst="rect">
            <a:avLst/>
          </a:prstGeom>
          <a:noFill/>
          <a:ln>
            <a:noFill/>
          </a:ln>
        </p:spPr>
        <p:txBody>
          <a:bodyPr lIns="91425" tIns="45700" rIns="91425" bIns="45700" anchor="t" anchorCtr="0">
            <a:noAutofit/>
          </a:bodyPr>
          <a:lstStyle/>
          <a:p>
            <a:pPr marL="742950" marR="0" lvl="1" indent="-285750" algn="l" rtl="0">
              <a:spcBef>
                <a:spcPts val="0"/>
              </a:spcBef>
              <a:spcAft>
                <a:spcPts val="0"/>
              </a:spcAft>
              <a:buClr>
                <a:srgbClr val="86D1D8"/>
              </a:buClr>
              <a:buSzPct val="79999"/>
              <a:buFont typeface="Noto Sans Symbols"/>
              <a:buChar char="▶"/>
            </a:pPr>
            <a:r>
              <a:rPr lang="en-US" sz="1800" b="1" i="0" u="none" strike="noStrike" cap="none" dirty="0">
                <a:solidFill>
                  <a:schemeClr val="lt1"/>
                </a:solidFill>
                <a:latin typeface="Century Gothic"/>
                <a:ea typeface="Century Gothic"/>
                <a:cs typeface="Century Gothic"/>
                <a:sym typeface="Century Gothic"/>
              </a:rPr>
              <a:t>2015</a:t>
            </a:r>
            <a:r>
              <a:rPr lang="en-US" sz="1800" b="0" i="0" u="none" strike="noStrike" cap="none" dirty="0">
                <a:solidFill>
                  <a:schemeClr val="lt1"/>
                </a:solidFill>
                <a:latin typeface="Century Gothic"/>
                <a:ea typeface="Century Gothic"/>
                <a:cs typeface="Century Gothic"/>
                <a:sym typeface="Century Gothic"/>
              </a:rPr>
              <a:t>: Weather </a:t>
            </a:r>
            <a:r>
              <a:rPr lang="en-US" sz="1800" b="0" i="0" u="none" strike="noStrike" cap="none" dirty="0" err="1">
                <a:solidFill>
                  <a:schemeClr val="lt1"/>
                </a:solidFill>
                <a:latin typeface="Century Gothic"/>
                <a:ea typeface="Century Gothic"/>
                <a:cs typeface="Century Gothic"/>
                <a:sym typeface="Century Gothic"/>
              </a:rPr>
              <a:t>UnderGround</a:t>
            </a:r>
            <a:r>
              <a:rPr lang="en-US" sz="1800" b="0" i="0" u="none" strike="noStrike" cap="none" dirty="0">
                <a:solidFill>
                  <a:schemeClr val="lt1"/>
                </a:solidFill>
                <a:latin typeface="Century Gothic"/>
                <a:ea typeface="Century Gothic"/>
                <a:cs typeface="Century Gothic"/>
                <a:sym typeface="Century Gothic"/>
              </a:rPr>
              <a:t>. Weather History for Washington, DC | Weather Underground. Retrieved October 9, 2016, from </a:t>
            </a:r>
            <a:r>
              <a:rPr lang="en-US" sz="1800" b="0" i="0" u="sng" strike="noStrike" cap="none" dirty="0">
                <a:solidFill>
                  <a:schemeClr val="hlink"/>
                </a:solidFill>
                <a:latin typeface="Century Gothic"/>
                <a:ea typeface="Century Gothic"/>
                <a:cs typeface="Century Gothic"/>
                <a:sym typeface="Century Gothic"/>
                <a:hlinkClick r:id="rId3"/>
              </a:rPr>
              <a:t>https://www.wunderground.com/history/airport/KDCA/2015/1/1/CustomHistory.html?dayend=31&amp;monthend=12&amp;yearend=2015&amp;req_city=&amp;req_state=&amp;req_statename=&amp;reqdb.zip=&amp;reqdb.magic=&amp;reqdb.wmo=&amp;format=1</a:t>
            </a:r>
          </a:p>
          <a:p>
            <a:pPr marL="742950" marR="0" lvl="1" indent="-285750" algn="l" rtl="0">
              <a:spcBef>
                <a:spcPts val="1000"/>
              </a:spcBef>
              <a:spcAft>
                <a:spcPts val="0"/>
              </a:spcAft>
              <a:buClr>
                <a:srgbClr val="86D1D8"/>
              </a:buClr>
              <a:buSzPct val="79999"/>
              <a:buFont typeface="Noto Sans Symbols"/>
              <a:buChar char="▶"/>
            </a:pPr>
            <a:r>
              <a:rPr lang="en-US" sz="1800" b="0" i="0" u="none" strike="noStrike" cap="none" dirty="0">
                <a:solidFill>
                  <a:schemeClr val="lt1"/>
                </a:solidFill>
                <a:latin typeface="Century Gothic"/>
                <a:ea typeface="Century Gothic"/>
                <a:cs typeface="Century Gothic"/>
                <a:sym typeface="Century Gothic"/>
              </a:rPr>
              <a:t>2016: Weather </a:t>
            </a:r>
            <a:r>
              <a:rPr lang="en-US" sz="1800" b="0" i="0" u="none" strike="noStrike" cap="none" dirty="0" err="1">
                <a:solidFill>
                  <a:schemeClr val="lt1"/>
                </a:solidFill>
                <a:latin typeface="Century Gothic"/>
                <a:ea typeface="Century Gothic"/>
                <a:cs typeface="Century Gothic"/>
                <a:sym typeface="Century Gothic"/>
              </a:rPr>
              <a:t>UnderGround</a:t>
            </a:r>
            <a:r>
              <a:rPr lang="en-US" sz="1800" b="0" i="0" u="none" strike="noStrike" cap="none" dirty="0">
                <a:solidFill>
                  <a:schemeClr val="lt1"/>
                </a:solidFill>
                <a:latin typeface="Century Gothic"/>
                <a:ea typeface="Century Gothic"/>
                <a:cs typeface="Century Gothic"/>
                <a:sym typeface="Century Gothic"/>
              </a:rPr>
              <a:t>. Weather History for Washington, DC | Weather Underground. Retrieved October 9, 2016, from </a:t>
            </a:r>
            <a:r>
              <a:rPr lang="en-US" sz="1800" b="0" i="0" u="sng" strike="noStrike" cap="none" dirty="0">
                <a:solidFill>
                  <a:schemeClr val="hlink"/>
                </a:solidFill>
                <a:latin typeface="Century Gothic"/>
                <a:ea typeface="Century Gothic"/>
                <a:cs typeface="Century Gothic"/>
                <a:sym typeface="Century Gothic"/>
                <a:hlinkClick r:id="rId4"/>
              </a:rPr>
              <a:t>https://www.wunderground.com/history/airport/KDCA/2016/1/1/CustomHistory.html?dayend=30&amp;monthend=6&amp;yearend=2016&amp;req_city=&amp;req_state=&amp;req_statename=&amp;reqdb.zip=&amp;reqdb.magic=&amp;reqdb.wmo=&amp;format=1</a:t>
            </a:r>
          </a:p>
          <a:p>
            <a:pPr marL="342900" marR="0" lvl="0" indent="-342900" algn="l" rtl="0">
              <a:spcBef>
                <a:spcPts val="1000"/>
              </a:spcBef>
              <a:spcAft>
                <a:spcPts val="0"/>
              </a:spcAft>
              <a:buClr>
                <a:srgbClr val="86D1D8"/>
              </a:buClr>
              <a:buSzPct val="80000"/>
              <a:buFont typeface="Noto Sans Symbols"/>
              <a:buNone/>
            </a:pPr>
            <a:endParaRPr sz="2000" b="0" i="0" u="none" strike="noStrike" cap="none" dirty="0">
              <a:solidFill>
                <a:schemeClr val="lt1"/>
              </a:solidFill>
              <a:latin typeface="Century Gothic"/>
              <a:ea typeface="Century Gothic"/>
              <a:cs typeface="Century Gothic"/>
              <a:sym typeface="Century Gothic"/>
            </a:endParaRPr>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1393638" y="1592404"/>
            <a:ext cx="9404723" cy="1400530"/>
          </a:xfrm>
          <a:prstGeom prst="rect">
            <a:avLst/>
          </a:prstGeom>
          <a:noFill/>
          <a:ln>
            <a:noFill/>
          </a:ln>
        </p:spPr>
        <p:txBody>
          <a:bodyPr lIns="91425" tIns="45700" rIns="91425" bIns="45700" anchor="t" anchorCtr="0">
            <a:noAutofit/>
          </a:bodyPr>
          <a:lstStyle/>
          <a:p>
            <a:pPr marL="0" marR="0" lvl="0" indent="0" algn="ctr" rtl="0">
              <a:spcBef>
                <a:spcPts val="0"/>
              </a:spcBef>
              <a:buClr>
                <a:schemeClr val="lt2"/>
              </a:buClr>
              <a:buSzPct val="25000"/>
              <a:buFont typeface="Century Gothic"/>
              <a:buNone/>
            </a:pPr>
            <a:r>
              <a:rPr lang="en-US" sz="5400" b="0" i="0" u="none" strike="noStrike" cap="none" dirty="0">
                <a:solidFill>
                  <a:schemeClr val="lt2"/>
                </a:solidFill>
                <a:latin typeface="Century Gothic"/>
                <a:ea typeface="Century Gothic"/>
                <a:cs typeface="Century Gothic"/>
                <a:sym typeface="Century Gothic"/>
              </a:rPr>
              <a:t>Thank You!</a:t>
            </a:r>
          </a:p>
        </p:txBody>
      </p:sp>
      <p:sp>
        <p:nvSpPr>
          <p:cNvPr id="286" name="Shape 286"/>
          <p:cNvSpPr txBox="1">
            <a:spLocks noGrp="1"/>
          </p:cNvSpPr>
          <p:nvPr>
            <p:ph type="body" idx="1"/>
          </p:nvPr>
        </p:nvSpPr>
        <p:spPr>
          <a:xfrm>
            <a:off x="1622729" y="3735944"/>
            <a:ext cx="9509096" cy="124687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86D1D8"/>
              </a:buClr>
              <a:buSzPct val="25000"/>
              <a:buFont typeface="Noto Sans Symbols"/>
              <a:buNone/>
            </a:pPr>
            <a:r>
              <a:rPr lang="en-US" sz="2800" b="0" i="0" u="none" strike="noStrike" cap="none" dirty="0">
                <a:solidFill>
                  <a:schemeClr val="lt1"/>
                </a:solidFill>
                <a:latin typeface="Century Gothic"/>
                <a:ea typeface="Century Gothic"/>
                <a:cs typeface="Century Gothic"/>
                <a:sym typeface="Century Gothic"/>
              </a:rPr>
              <a:t>We would love your Suggestions and Queries on this !!</a:t>
            </a: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sz="4200" b="0" i="0" u="none" strike="noStrike" cap="none" dirty="0">
                <a:solidFill>
                  <a:schemeClr val="lt2"/>
                </a:solidFill>
                <a:latin typeface="Century Gothic"/>
                <a:ea typeface="Century Gothic"/>
                <a:cs typeface="Century Gothic"/>
                <a:sym typeface="Century Gothic"/>
              </a:rPr>
              <a:t>Target Audience</a:t>
            </a:r>
          </a:p>
        </p:txBody>
      </p:sp>
      <p:sp>
        <p:nvSpPr>
          <p:cNvPr id="160" name="Shape 160"/>
          <p:cNvSpPr txBox="1">
            <a:spLocks noGrp="1"/>
          </p:cNvSpPr>
          <p:nvPr>
            <p:ph type="body" idx="1"/>
          </p:nvPr>
        </p:nvSpPr>
        <p:spPr>
          <a:xfrm>
            <a:off x="1104292" y="1853248"/>
            <a:ext cx="8946541" cy="419548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As the research helps to draw line between the factors that affect the bike ride counts, the outcome of the research would be beneficial to Capital Bikeshare Business Team.</a:t>
            </a:r>
          </a:p>
          <a:p>
            <a:pPr marL="342900" marR="0" lvl="0" indent="-34290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Research outcomes will help Capital Bikeshare to make informed decisions to improve business.</a:t>
            </a:r>
          </a:p>
          <a:p>
            <a:pPr marL="342900" marR="0" lvl="0" indent="-34290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We are testing factors that may have  like:</a:t>
            </a:r>
          </a:p>
          <a:p>
            <a:pPr marL="1143000" marR="0" lvl="2" indent="-22860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Weather conditions (Temperature and dew point)</a:t>
            </a:r>
          </a:p>
          <a:p>
            <a:pPr marL="1143000" marR="0" lvl="2" indent="-22860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Time of the day  (hourly trend)</a:t>
            </a:r>
          </a:p>
          <a:p>
            <a:pPr marL="1143000" marR="0" lvl="2" indent="-22860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Location of stations</a:t>
            </a: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sz="4200" b="0" i="0" u="none" strike="noStrike" cap="none" dirty="0">
                <a:solidFill>
                  <a:schemeClr val="lt2"/>
                </a:solidFill>
                <a:latin typeface="Century Gothic"/>
                <a:ea typeface="Century Gothic"/>
                <a:cs typeface="Century Gothic"/>
                <a:sym typeface="Century Gothic"/>
              </a:rPr>
              <a:t> Research Questions</a:t>
            </a:r>
          </a:p>
        </p:txBody>
      </p:sp>
      <p:sp>
        <p:nvSpPr>
          <p:cNvPr id="166" name="Shape 166"/>
          <p:cNvSpPr txBox="1">
            <a:spLocks noGrp="1"/>
          </p:cNvSpPr>
          <p:nvPr>
            <p:ph type="body" idx="1"/>
          </p:nvPr>
        </p:nvSpPr>
        <p:spPr>
          <a:xfrm>
            <a:off x="1104292" y="1853248"/>
            <a:ext cx="8946541" cy="419548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86D1D8"/>
              </a:buClr>
              <a:buSzPct val="80000"/>
              <a:buFont typeface="Noto Sans Symbols"/>
              <a:buChar char="▶"/>
            </a:pPr>
            <a:r>
              <a:rPr lang="en-US" sz="2000" b="1" i="0" u="none" strike="noStrike" cap="none" dirty="0">
                <a:solidFill>
                  <a:schemeClr val="lt1"/>
                </a:solidFill>
                <a:latin typeface="Century Gothic"/>
                <a:ea typeface="Century Gothic"/>
                <a:cs typeface="Century Gothic"/>
                <a:sym typeface="Century Gothic"/>
              </a:rPr>
              <a:t>How does the weather conditions effect bike trips?</a:t>
            </a:r>
          </a:p>
          <a:p>
            <a:pPr marL="742950" marR="0" lvl="1" indent="-28575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If temperature and dew point play any role in the increase or decrease in bike ride count</a:t>
            </a:r>
            <a:r>
              <a:rPr lang="en-US" sz="2000" b="1" i="0" u="none" strike="noStrike" cap="none" dirty="0">
                <a:solidFill>
                  <a:schemeClr val="lt1"/>
                </a:solidFill>
                <a:latin typeface="Century Gothic"/>
                <a:ea typeface="Century Gothic"/>
                <a:cs typeface="Century Gothic"/>
                <a:sym typeface="Century Gothic"/>
              </a:rPr>
              <a:t>.	</a:t>
            </a:r>
          </a:p>
          <a:p>
            <a:pPr marL="342900" marR="0" lvl="0" indent="-342900" algn="l" rtl="0">
              <a:spcBef>
                <a:spcPts val="1000"/>
              </a:spcBef>
              <a:spcAft>
                <a:spcPts val="0"/>
              </a:spcAft>
              <a:buClr>
                <a:srgbClr val="86D1D8"/>
              </a:buClr>
              <a:buSzPct val="80000"/>
              <a:buFont typeface="Noto Sans Symbols"/>
              <a:buChar char="▶"/>
            </a:pPr>
            <a:r>
              <a:rPr lang="en-US" sz="2000" b="1" i="0" u="none" strike="noStrike" cap="none" dirty="0">
                <a:solidFill>
                  <a:schemeClr val="lt1"/>
                </a:solidFill>
                <a:latin typeface="Century Gothic"/>
                <a:ea typeface="Century Gothic"/>
                <a:cs typeface="Century Gothic"/>
                <a:sym typeface="Century Gothic"/>
              </a:rPr>
              <a:t>What are the peak hours on bike trips in a day?</a:t>
            </a:r>
          </a:p>
          <a:p>
            <a:pPr marL="742950" marR="0" lvl="1" indent="-28575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Identify bike ride trend with respect to time.</a:t>
            </a:r>
          </a:p>
          <a:p>
            <a:pPr marL="342900" marR="0" lvl="0" indent="-342900" algn="l" rtl="0">
              <a:spcBef>
                <a:spcPts val="1000"/>
              </a:spcBef>
              <a:spcAft>
                <a:spcPts val="0"/>
              </a:spcAft>
              <a:buClr>
                <a:srgbClr val="86D1D8"/>
              </a:buClr>
              <a:buSzPct val="80000"/>
              <a:buFont typeface="Noto Sans Symbols"/>
              <a:buChar char="▶"/>
            </a:pPr>
            <a:r>
              <a:rPr lang="en-US" sz="2000" b="1" i="0" u="none" strike="noStrike" cap="none" dirty="0">
                <a:solidFill>
                  <a:schemeClr val="lt1"/>
                </a:solidFill>
                <a:latin typeface="Century Gothic"/>
                <a:ea typeface="Century Gothic"/>
                <a:cs typeface="Century Gothic"/>
                <a:sym typeface="Century Gothic"/>
              </a:rPr>
              <a:t>How strongly/feebly the station location plays a role in bike trips?</a:t>
            </a:r>
          </a:p>
          <a:p>
            <a:pPr marL="742950" marR="0" lvl="1" indent="-28575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Identify </a:t>
            </a:r>
            <a:r>
              <a:rPr lang="en-US" sz="2000" dirty="0"/>
              <a:t>s</a:t>
            </a:r>
            <a:r>
              <a:rPr lang="en-US" sz="2000" b="0" i="0" u="none" strike="noStrike" cap="none" dirty="0">
                <a:solidFill>
                  <a:schemeClr val="lt1"/>
                </a:solidFill>
                <a:latin typeface="Century Gothic"/>
                <a:ea typeface="Century Gothic"/>
                <a:cs typeface="Century Gothic"/>
                <a:sym typeface="Century Gothic"/>
              </a:rPr>
              <a:t>tations involved in frequent to-fro bike rides.</a:t>
            </a:r>
          </a:p>
          <a:p>
            <a:pPr marL="742950" marR="0" lvl="1" indent="-28575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If distance between station influences bike ride count.</a:t>
            </a:r>
          </a:p>
          <a:p>
            <a:pPr marL="342900" marR="0" lvl="0" indent="-342900" algn="l" rtl="0">
              <a:spcBef>
                <a:spcPts val="1000"/>
              </a:spcBef>
              <a:spcAft>
                <a:spcPts val="0"/>
              </a:spcAft>
              <a:buClr>
                <a:srgbClr val="86D1D8"/>
              </a:buClr>
              <a:buSzPct val="80000"/>
              <a:buFont typeface="Noto Sans Symbols"/>
              <a:buChar char="▶"/>
            </a:pPr>
            <a:r>
              <a:rPr lang="en-US" sz="2000" b="1" i="0" u="none" strike="noStrike" cap="none" dirty="0">
                <a:solidFill>
                  <a:schemeClr val="lt1"/>
                </a:solidFill>
                <a:latin typeface="Century Gothic"/>
                <a:ea typeface="Century Gothic"/>
                <a:cs typeface="Century Gothic"/>
                <a:sym typeface="Century Gothic"/>
              </a:rPr>
              <a:t>How does the national holidays impact the bike ride counts?</a:t>
            </a:r>
          </a:p>
          <a:p>
            <a:pPr marL="742950" marR="0" lvl="1" indent="-28575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Identify if social events have influence on the bike ride count.</a:t>
            </a: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sz="4200" b="0" i="0" u="none" strike="noStrike" cap="none" dirty="0">
                <a:solidFill>
                  <a:schemeClr val="lt2"/>
                </a:solidFill>
                <a:latin typeface="Century Gothic"/>
                <a:ea typeface="Century Gothic"/>
                <a:cs typeface="Century Gothic"/>
                <a:sym typeface="Century Gothic"/>
              </a:rPr>
              <a:t>Datasets	</a:t>
            </a:r>
          </a:p>
        </p:txBody>
      </p:sp>
      <p:sp>
        <p:nvSpPr>
          <p:cNvPr id="172" name="Shape 172"/>
          <p:cNvSpPr txBox="1">
            <a:spLocks noGrp="1"/>
          </p:cNvSpPr>
          <p:nvPr>
            <p:ph type="body" idx="1"/>
          </p:nvPr>
        </p:nvSpPr>
        <p:spPr>
          <a:xfrm>
            <a:off x="1050303" y="1589091"/>
            <a:ext cx="9524931" cy="419548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Capital Bikeshare</a:t>
            </a:r>
          </a:p>
          <a:p>
            <a:pPr marL="742950" marR="0" lvl="1" indent="-28575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These datasets were provided by Capital Bikeshare.</a:t>
            </a:r>
          </a:p>
          <a:p>
            <a:pPr marL="742950" marR="0" lvl="1" indent="-28575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Contain bike-ride details for the period of 2010 to 2016.</a:t>
            </a:r>
          </a:p>
          <a:p>
            <a:pPr marL="742950" marR="0" lvl="1" indent="-28575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In total there are seven columns including the information of start date with time, end date with time, start station, end station, </a:t>
            </a:r>
            <a:r>
              <a:rPr lang="en-US" altLang="zh-CN" sz="2000" dirty="0"/>
              <a:t>station</a:t>
            </a:r>
            <a:r>
              <a:rPr lang="en-US" sz="2000" b="0" i="0" u="none" strike="noStrike" cap="none" dirty="0" smtClean="0">
                <a:solidFill>
                  <a:schemeClr val="lt1"/>
                </a:solidFill>
                <a:latin typeface="Century Gothic"/>
                <a:ea typeface="Century Gothic"/>
                <a:cs typeface="Century Gothic"/>
                <a:sym typeface="Century Gothic"/>
              </a:rPr>
              <a:t> </a:t>
            </a:r>
            <a:r>
              <a:rPr lang="en-US" sz="2000" b="0" i="0" u="none" strike="noStrike" cap="none" dirty="0">
                <a:solidFill>
                  <a:schemeClr val="lt1"/>
                </a:solidFill>
                <a:latin typeface="Century Gothic"/>
                <a:ea typeface="Century Gothic"/>
                <a:cs typeface="Century Gothic"/>
                <a:sym typeface="Century Gothic"/>
              </a:rPr>
              <a:t>ID, etc. </a:t>
            </a:r>
          </a:p>
          <a:p>
            <a:pPr marL="742950" marR="0" lvl="1" indent="-28575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About 15,000,000 rows of data.</a:t>
            </a:r>
          </a:p>
          <a:p>
            <a:pPr marL="457200" marR="0" lvl="1" indent="0" algn="l" rtl="0">
              <a:spcBef>
                <a:spcPts val="1000"/>
              </a:spcBef>
              <a:spcAft>
                <a:spcPts val="0"/>
              </a:spcAft>
              <a:buClr>
                <a:srgbClr val="86D1D8"/>
              </a:buClr>
              <a:buSzPct val="25000"/>
              <a:buFont typeface="Noto Sans Symbols"/>
              <a:buNone/>
            </a:pPr>
            <a:endParaRPr sz="2000" b="0" i="0" u="none" strike="noStrike" cap="none" dirty="0">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Holiday Schedule</a:t>
            </a:r>
          </a:p>
          <a:p>
            <a:pPr marL="742950" marR="0" lvl="1" indent="-28575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This dataset was created by us from the holiday list published on dc.gov.</a:t>
            </a:r>
          </a:p>
          <a:p>
            <a:pPr marL="742950" marR="0" lvl="1" indent="-28575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It is a minimalistic data set that contains details like date and event/holiday name for the years 2010 through 2016. </a:t>
            </a: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sz="4200" b="0" i="0" u="none" strike="noStrike" cap="none" dirty="0">
                <a:solidFill>
                  <a:schemeClr val="lt2"/>
                </a:solidFill>
                <a:latin typeface="Century Gothic"/>
                <a:ea typeface="Century Gothic"/>
                <a:cs typeface="Century Gothic"/>
                <a:sym typeface="Century Gothic"/>
              </a:rPr>
              <a:t>Datasets</a:t>
            </a:r>
          </a:p>
        </p:txBody>
      </p:sp>
      <p:sp>
        <p:nvSpPr>
          <p:cNvPr id="178" name="Shape 178"/>
          <p:cNvSpPr txBox="1">
            <a:spLocks noGrp="1"/>
          </p:cNvSpPr>
          <p:nvPr>
            <p:ph type="body" idx="1"/>
          </p:nvPr>
        </p:nvSpPr>
        <p:spPr>
          <a:xfrm>
            <a:off x="1091041" y="1694222"/>
            <a:ext cx="9788992" cy="4195480"/>
          </a:xfrm>
          <a:prstGeom prst="rect">
            <a:avLst/>
          </a:prstGeom>
          <a:noFill/>
          <a:ln>
            <a:noFill/>
          </a:ln>
        </p:spPr>
        <p:txBody>
          <a:bodyPr lIns="91425" tIns="45700" rIns="91425" bIns="45700" anchor="t" anchorCtr="0">
            <a:noAutofit/>
          </a:bodyPr>
          <a:lstStyle/>
          <a:p>
            <a:pPr marL="342900" marR="0" lvl="0" indent="-342900" algn="just" rtl="0">
              <a:spcBef>
                <a:spcPts val="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Station Details</a:t>
            </a:r>
          </a:p>
          <a:p>
            <a:pPr marL="742950" marR="0" lvl="1" indent="-285750" algn="just"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This dataset was provided by Capital Bikeshare.</a:t>
            </a:r>
          </a:p>
          <a:p>
            <a:pPr marL="742950" marR="0" lvl="1" indent="-285750" algn="just"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Contains detailed information for 408 stations.</a:t>
            </a:r>
          </a:p>
          <a:p>
            <a:pPr marL="742950" marR="0" lvl="1" indent="-285750" algn="just"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Provided in XML format, converted to excel for usability.</a:t>
            </a:r>
          </a:p>
          <a:p>
            <a:pPr marL="742950" marR="0" lvl="1" indent="-285750" algn="just" rtl="0">
              <a:spcBef>
                <a:spcPts val="1000"/>
              </a:spcBef>
              <a:spcAft>
                <a:spcPts val="0"/>
              </a:spcAft>
              <a:buClr>
                <a:srgbClr val="86D1D8"/>
              </a:buClr>
              <a:buSzPct val="80000"/>
              <a:buFont typeface="Noto Sans Symbols"/>
              <a:buNone/>
            </a:pPr>
            <a:endParaRPr sz="2000" b="0" i="0" u="none" strike="noStrike" cap="none" dirty="0">
              <a:solidFill>
                <a:schemeClr val="lt1"/>
              </a:solidFill>
              <a:latin typeface="Century Gothic"/>
              <a:ea typeface="Century Gothic"/>
              <a:cs typeface="Century Gothic"/>
              <a:sym typeface="Century Gothic"/>
            </a:endParaRPr>
          </a:p>
          <a:p>
            <a:pPr marL="342900" marR="0" lvl="0" indent="-342900" algn="just"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Weather History</a:t>
            </a:r>
          </a:p>
          <a:p>
            <a:pPr marL="742950" marR="0" lvl="1" indent="-285750" algn="just"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These datasets were provided by Weather Underground.</a:t>
            </a:r>
          </a:p>
          <a:p>
            <a:pPr marL="742950" marR="0" lvl="1" indent="-285750" algn="just"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Contain the weather conditions in Washington D.C. Metro area from Oct 1, 2010 to Jun 30, 2016 (in total of 2100 </a:t>
            </a:r>
            <a:r>
              <a:rPr lang="en-US" sz="2000" b="0" i="0" u="none" strike="noStrike" cap="none">
                <a:solidFill>
                  <a:schemeClr val="lt1"/>
                </a:solidFill>
                <a:latin typeface="Century Gothic"/>
                <a:ea typeface="Century Gothic"/>
                <a:cs typeface="Century Gothic"/>
                <a:sym typeface="Century Gothic"/>
              </a:rPr>
              <a:t>rows</a:t>
            </a:r>
            <a:r>
              <a:rPr lang="en-US" sz="2000" b="0" i="0" u="none" strike="noStrike" cap="none" smtClean="0">
                <a:solidFill>
                  <a:schemeClr val="lt1"/>
                </a:solidFill>
                <a:latin typeface="Century Gothic"/>
                <a:ea typeface="Century Gothic"/>
                <a:cs typeface="Century Gothic"/>
                <a:sym typeface="Century Gothic"/>
              </a:rPr>
              <a:t>).</a:t>
            </a:r>
            <a:endParaRPr lang="en-US" sz="2000" b="0" i="0" u="none" strike="noStrike" cap="none" dirty="0">
              <a:solidFill>
                <a:schemeClr val="lt1"/>
              </a:solidFill>
              <a:latin typeface="Century Gothic"/>
              <a:ea typeface="Century Gothic"/>
              <a:cs typeface="Century Gothic"/>
              <a:sym typeface="Century Gothic"/>
            </a:endParaRP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sz="4200" b="0" i="0" u="none" strike="noStrike" cap="none" dirty="0">
                <a:solidFill>
                  <a:schemeClr val="lt2"/>
                </a:solidFill>
                <a:latin typeface="Century Gothic"/>
                <a:ea typeface="Century Gothic"/>
                <a:cs typeface="Century Gothic"/>
                <a:sym typeface="Century Gothic"/>
              </a:rPr>
              <a:t>Data Processing</a:t>
            </a:r>
          </a:p>
        </p:txBody>
      </p:sp>
      <p:sp>
        <p:nvSpPr>
          <p:cNvPr id="184" name="Shape 184"/>
          <p:cNvSpPr txBox="1">
            <a:spLocks noGrp="1"/>
          </p:cNvSpPr>
          <p:nvPr>
            <p:ph type="body" idx="1"/>
          </p:nvPr>
        </p:nvSpPr>
        <p:spPr>
          <a:xfrm>
            <a:off x="1103312" y="2052917"/>
            <a:ext cx="9776722" cy="4195480"/>
          </a:xfrm>
          <a:prstGeom prst="rect">
            <a:avLst/>
          </a:prstGeom>
          <a:noFill/>
          <a:ln>
            <a:noFill/>
          </a:ln>
        </p:spPr>
        <p:txBody>
          <a:bodyPr lIns="91425" tIns="45700" rIns="91425" bIns="45700" anchor="t" anchorCtr="0">
            <a:noAutofit/>
          </a:bodyPr>
          <a:lstStyle/>
          <a:p>
            <a:pPr marL="457200" lvl="0" indent="-381000" rtl="0">
              <a:spcBef>
                <a:spcPts val="0"/>
              </a:spcBef>
              <a:buSzPct val="100000"/>
            </a:pPr>
            <a:r>
              <a:rPr lang="en-US" sz="2400" dirty="0"/>
              <a:t>Unnecessary columns were dropped.</a:t>
            </a:r>
          </a:p>
          <a:p>
            <a:pPr marL="457200" lvl="0" indent="-381000" rtl="0">
              <a:spcBef>
                <a:spcPts val="0"/>
              </a:spcBef>
              <a:buSzPct val="100000"/>
            </a:pPr>
            <a:r>
              <a:rPr lang="en-US" sz="2400" dirty="0"/>
              <a:t>Many of the values were formatted correctly, and some rows with missing values were dropped, as no significant change would be visible due to the huge datasets.</a:t>
            </a:r>
          </a:p>
          <a:p>
            <a:pPr marL="457200" lvl="0" indent="-381000" rtl="0">
              <a:spcBef>
                <a:spcPts val="0"/>
              </a:spcBef>
              <a:buSzPct val="100000"/>
            </a:pPr>
            <a:r>
              <a:rPr lang="en-US" sz="2400" dirty="0"/>
              <a:t>Huge datasets (</a:t>
            </a:r>
            <a:r>
              <a:rPr lang="en-US" sz="2400" dirty="0" err="1"/>
              <a:t>eg</a:t>
            </a:r>
            <a:r>
              <a:rPr lang="en-US" sz="2400" dirty="0"/>
              <a:t>. Bikeshare Data) were cleaned by SQL Server and stored in </a:t>
            </a:r>
            <a:r>
              <a:rPr lang="en-US" sz="2400" dirty="0" err="1"/>
              <a:t>phpMyAdmin</a:t>
            </a:r>
            <a:r>
              <a:rPr lang="en-US" sz="2400" dirty="0"/>
              <a:t>.</a:t>
            </a:r>
          </a:p>
          <a:p>
            <a:pPr marL="457200" lvl="0" indent="-381000" rtl="0">
              <a:spcBef>
                <a:spcPts val="0"/>
              </a:spcBef>
              <a:buSzPct val="100000"/>
            </a:pPr>
            <a:r>
              <a:rPr lang="en-US" sz="2400" dirty="0"/>
              <a:t>We extracted data in .csv format from </a:t>
            </a:r>
            <a:r>
              <a:rPr lang="en-US" sz="2400" dirty="0" err="1"/>
              <a:t>phpMyAdmin</a:t>
            </a:r>
            <a:r>
              <a:rPr lang="en-US" sz="2400" dirty="0"/>
              <a:t> as per the analyses test requirements.</a:t>
            </a: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3" name="Content Placeholder 4" descr="*Output1 [Document1] - IBM SPSS Statistics Viewer"/>
          <p:cNvPicPr>
            <a:picLocks noChangeAspect="1"/>
          </p:cNvPicPr>
          <p:nvPr/>
        </p:nvPicPr>
        <p:blipFill rotWithShape="1">
          <a:blip r:embed="rId3"/>
          <a:srcRect l="18298" t="23064" r="24994" b="11351"/>
          <a:stretch/>
        </p:blipFill>
        <p:spPr>
          <a:xfrm>
            <a:off x="745959" y="1612232"/>
            <a:ext cx="7277100" cy="4489160"/>
          </a:xfrm>
          <a:prstGeom prst="rect">
            <a:avLst/>
          </a:prstGeom>
          <a:noFill/>
          <a:ln>
            <a:noFill/>
          </a:ln>
        </p:spPr>
      </p:pic>
      <p:sp>
        <p:nvSpPr>
          <p:cNvPr id="189" name="Shape 189"/>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sz="4200" b="0" i="0" u="none" strike="noStrike" cap="none" dirty="0">
                <a:solidFill>
                  <a:schemeClr val="lt2"/>
                </a:solidFill>
                <a:latin typeface="Century Gothic"/>
                <a:ea typeface="Century Gothic"/>
                <a:cs typeface="Century Gothic"/>
                <a:sym typeface="Century Gothic"/>
              </a:rPr>
              <a:t>Outlier Analysis</a:t>
            </a:r>
          </a:p>
        </p:txBody>
      </p:sp>
      <p:graphicFrame>
        <p:nvGraphicFramePr>
          <p:cNvPr id="198" name="Shape 198"/>
          <p:cNvGraphicFramePr/>
          <p:nvPr/>
        </p:nvGraphicFramePr>
        <p:xfrm>
          <a:off x="8227596" y="1612232"/>
          <a:ext cx="3585875" cy="2865190"/>
        </p:xfrm>
        <a:graphic>
          <a:graphicData uri="http://schemas.openxmlformats.org/drawingml/2006/table">
            <a:tbl>
              <a:tblPr firstRow="1" bandRow="1">
                <a:noFill/>
                <a:tableStyleId>{42C70A28-C1CE-4526-8957-B4D91DCCD628}</a:tableStyleId>
              </a:tblPr>
              <a:tblGrid>
                <a:gridCol w="1315825">
                  <a:extLst>
                    <a:ext uri="{9D8B030D-6E8A-4147-A177-3AD203B41FA5}">
                      <a16:colId xmlns="" xmlns:a16="http://schemas.microsoft.com/office/drawing/2014/main" val="20000"/>
                    </a:ext>
                  </a:extLst>
                </a:gridCol>
                <a:gridCol w="1072275">
                  <a:extLst>
                    <a:ext uri="{9D8B030D-6E8A-4147-A177-3AD203B41FA5}">
                      <a16:colId xmlns="" xmlns:a16="http://schemas.microsoft.com/office/drawing/2014/main" val="20001"/>
                    </a:ext>
                  </a:extLst>
                </a:gridCol>
                <a:gridCol w="1197775">
                  <a:extLst>
                    <a:ext uri="{9D8B030D-6E8A-4147-A177-3AD203B41FA5}">
                      <a16:colId xmlns="" xmlns:a16="http://schemas.microsoft.com/office/drawing/2014/main" val="20002"/>
                    </a:ext>
                  </a:extLst>
                </a:gridCol>
              </a:tblGrid>
              <a:tr h="370850">
                <a:tc>
                  <a:txBody>
                    <a:bodyPr/>
                    <a:lstStyle/>
                    <a:p>
                      <a:pPr marL="0" marR="0" lvl="0" indent="0" algn="l" rtl="0">
                        <a:lnSpc>
                          <a:spcPct val="100000"/>
                        </a:lnSpc>
                        <a:spcBef>
                          <a:spcPts val="0"/>
                        </a:spcBef>
                        <a:spcAft>
                          <a:spcPts val="0"/>
                        </a:spcAft>
                        <a:buClr>
                          <a:schemeClr val="lt1"/>
                        </a:buClr>
                        <a:buSzPct val="25000"/>
                        <a:buFont typeface="Century Gothic"/>
                        <a:buNone/>
                      </a:pPr>
                      <a:r>
                        <a:rPr lang="en-US" sz="1800" u="none" strike="noStrike" cap="none" dirty="0"/>
                        <a:t>Date</a:t>
                      </a:r>
                    </a:p>
                  </a:txBody>
                  <a:tcPr marL="91450" marR="91450" marT="45725" marB="45725"/>
                </a:tc>
                <a:tc>
                  <a:txBody>
                    <a:bodyPr/>
                    <a:lstStyle/>
                    <a:p>
                      <a:pPr marL="0" marR="0" lvl="0" indent="0" algn="l" rtl="0">
                        <a:lnSpc>
                          <a:spcPct val="100000"/>
                        </a:lnSpc>
                        <a:spcBef>
                          <a:spcPts val="0"/>
                        </a:spcBef>
                        <a:spcAft>
                          <a:spcPts val="0"/>
                        </a:spcAft>
                        <a:buClr>
                          <a:schemeClr val="lt1"/>
                        </a:buClr>
                        <a:buSzPct val="25000"/>
                        <a:buFont typeface="Century Gothic"/>
                        <a:buNone/>
                      </a:pPr>
                      <a:r>
                        <a:rPr lang="en-US" sz="1800" u="none" strike="noStrike" cap="none" dirty="0"/>
                        <a:t>Ride</a:t>
                      </a:r>
                      <a:br>
                        <a:rPr lang="en-US" sz="1800" u="none" strike="noStrike" cap="none" dirty="0"/>
                      </a:br>
                      <a:r>
                        <a:rPr lang="en-US" sz="1800" u="none" strike="noStrike" cap="none" dirty="0"/>
                        <a:t>Count</a:t>
                      </a:r>
                    </a:p>
                  </a:txBody>
                  <a:tcPr marL="91450" marR="91450" marT="45725" marB="45725"/>
                </a:tc>
                <a:tc>
                  <a:txBody>
                    <a:bodyPr/>
                    <a:lstStyle/>
                    <a:p>
                      <a:pPr marL="0" marR="0" lvl="0" indent="0" algn="l" rtl="0">
                        <a:lnSpc>
                          <a:spcPct val="100000"/>
                        </a:lnSpc>
                        <a:spcBef>
                          <a:spcPts val="0"/>
                        </a:spcBef>
                        <a:spcAft>
                          <a:spcPts val="0"/>
                        </a:spcAft>
                        <a:buClr>
                          <a:schemeClr val="lt1"/>
                        </a:buClr>
                        <a:buSzPct val="25000"/>
                        <a:buFont typeface="Century Gothic"/>
                        <a:buNone/>
                      </a:pPr>
                      <a:r>
                        <a:rPr lang="en-US" sz="1800" u="none" strike="noStrike" cap="none" dirty="0"/>
                        <a:t>Reason</a:t>
                      </a:r>
                    </a:p>
                  </a:txBody>
                  <a:tcPr marL="91450" marR="91450" marT="45725" marB="45725"/>
                </a:tc>
                <a:extLst>
                  <a:ext uri="{0D108BD9-81ED-4DB2-BD59-A6C34878D82A}">
                    <a16:rowId xmlns="" xmlns:a16="http://schemas.microsoft.com/office/drawing/2014/main" val="10000"/>
                  </a:ext>
                </a:extLst>
              </a:tr>
              <a:tr h="370850">
                <a:tc>
                  <a:txBody>
                    <a:bodyPr/>
                    <a:lstStyle/>
                    <a:p>
                      <a:pPr marL="0" marR="0" lvl="0" indent="0" algn="l" rtl="0">
                        <a:lnSpc>
                          <a:spcPct val="100000"/>
                        </a:lnSpc>
                        <a:spcBef>
                          <a:spcPts val="0"/>
                        </a:spcBef>
                        <a:spcAft>
                          <a:spcPts val="0"/>
                        </a:spcAft>
                        <a:buClr>
                          <a:schemeClr val="lt1"/>
                        </a:buClr>
                        <a:buSzPct val="25000"/>
                        <a:buFont typeface="Century Gothic"/>
                        <a:buNone/>
                      </a:pPr>
                      <a:r>
                        <a:rPr lang="en-US" sz="1800" u="none" strike="noStrike" cap="none" dirty="0"/>
                        <a:t>2014/4/12</a:t>
                      </a:r>
                    </a:p>
                  </a:txBody>
                  <a:tcPr marL="91450" marR="91450" marT="45725" marB="45725"/>
                </a:tc>
                <a:tc>
                  <a:txBody>
                    <a:bodyPr/>
                    <a:lstStyle/>
                    <a:p>
                      <a:pPr marL="0" marR="0" lvl="0" indent="0" algn="l" rtl="0">
                        <a:lnSpc>
                          <a:spcPct val="100000"/>
                        </a:lnSpc>
                        <a:spcBef>
                          <a:spcPts val="0"/>
                        </a:spcBef>
                        <a:spcAft>
                          <a:spcPts val="0"/>
                        </a:spcAft>
                        <a:buClr>
                          <a:schemeClr val="lt1"/>
                        </a:buClr>
                        <a:buSzPct val="25000"/>
                        <a:buFont typeface="Century Gothic"/>
                        <a:buNone/>
                      </a:pPr>
                      <a:r>
                        <a:rPr lang="en-US" sz="1800" u="none" strike="noStrike" cap="none" dirty="0"/>
                        <a:t>15755</a:t>
                      </a:r>
                    </a:p>
                  </a:txBody>
                  <a:tcPr marL="91450" marR="91450" marT="45725" marB="45725"/>
                </a:tc>
                <a:tc rowSpan="6">
                  <a:txBody>
                    <a:bodyPr/>
                    <a:lstStyle/>
                    <a:p>
                      <a:pPr marL="0" marR="0" lvl="0" indent="0" algn="ctr" rtl="0">
                        <a:lnSpc>
                          <a:spcPct val="100000"/>
                        </a:lnSpc>
                        <a:spcBef>
                          <a:spcPts val="0"/>
                        </a:spcBef>
                        <a:spcAft>
                          <a:spcPts val="0"/>
                        </a:spcAft>
                        <a:buClr>
                          <a:schemeClr val="lt1"/>
                        </a:buClr>
                        <a:buSzPct val="25000"/>
                        <a:buFont typeface="Century Gothic"/>
                        <a:buNone/>
                      </a:pPr>
                      <a:r>
                        <a:rPr lang="en-US" sz="1800" b="1" u="none" strike="noStrike" cap="none" dirty="0"/>
                        <a:t>Cherry Blossom Festival</a:t>
                      </a:r>
                    </a:p>
                  </a:txBody>
                  <a:tcPr marL="91450" marR="91450" marT="45725" marB="45725" anchor="ctr"/>
                </a:tc>
                <a:extLst>
                  <a:ext uri="{0D108BD9-81ED-4DB2-BD59-A6C34878D82A}">
                    <a16:rowId xmlns="" xmlns:a16="http://schemas.microsoft.com/office/drawing/2014/main" val="10001"/>
                  </a:ext>
                </a:extLst>
              </a:tr>
              <a:tr h="370850">
                <a:tc>
                  <a:txBody>
                    <a:bodyPr/>
                    <a:lstStyle/>
                    <a:p>
                      <a:pPr marL="0" marR="0" lvl="0" indent="0" algn="l" rtl="0">
                        <a:lnSpc>
                          <a:spcPct val="100000"/>
                        </a:lnSpc>
                        <a:spcBef>
                          <a:spcPts val="0"/>
                        </a:spcBef>
                        <a:spcAft>
                          <a:spcPts val="0"/>
                        </a:spcAft>
                        <a:buClr>
                          <a:schemeClr val="lt1"/>
                        </a:buClr>
                        <a:buSzPct val="25000"/>
                        <a:buFont typeface="Century Gothic"/>
                        <a:buNone/>
                      </a:pPr>
                      <a:r>
                        <a:rPr lang="en-US" sz="1800" u="none" strike="noStrike" cap="none" dirty="0"/>
                        <a:t>2014/4/13</a:t>
                      </a:r>
                    </a:p>
                  </a:txBody>
                  <a:tcPr marL="91450" marR="91450" marT="45725" marB="45725"/>
                </a:tc>
                <a:tc>
                  <a:txBody>
                    <a:bodyPr/>
                    <a:lstStyle/>
                    <a:p>
                      <a:pPr marL="0" marR="0" lvl="0" indent="0" algn="l" rtl="0">
                        <a:lnSpc>
                          <a:spcPct val="100000"/>
                        </a:lnSpc>
                        <a:spcBef>
                          <a:spcPts val="0"/>
                        </a:spcBef>
                        <a:spcAft>
                          <a:spcPts val="0"/>
                        </a:spcAft>
                        <a:buClr>
                          <a:schemeClr val="lt1"/>
                        </a:buClr>
                        <a:buSzPct val="25000"/>
                        <a:buFont typeface="Century Gothic"/>
                        <a:buNone/>
                      </a:pPr>
                      <a:r>
                        <a:rPr lang="en-US" sz="1800" u="none" strike="noStrike" cap="none" dirty="0"/>
                        <a:t>14578</a:t>
                      </a:r>
                    </a:p>
                  </a:txBody>
                  <a:tcPr marL="91450" marR="91450" marT="45725" marB="45725"/>
                </a:tc>
                <a:tc vMerge="1">
                  <a:txBody>
                    <a:bodyPr/>
                    <a:lstStyle/>
                    <a:p>
                      <a:endParaRPr lang="en-US"/>
                    </a:p>
                  </a:txBody>
                  <a:tcPr/>
                </a:tc>
                <a:extLst>
                  <a:ext uri="{0D108BD9-81ED-4DB2-BD59-A6C34878D82A}">
                    <a16:rowId xmlns="" xmlns:a16="http://schemas.microsoft.com/office/drawing/2014/main" val="10002"/>
                  </a:ext>
                </a:extLst>
              </a:tr>
              <a:tr h="370850">
                <a:tc>
                  <a:txBody>
                    <a:bodyPr/>
                    <a:lstStyle/>
                    <a:p>
                      <a:pPr marL="0" marR="0" lvl="0" indent="0" algn="l" rtl="0">
                        <a:lnSpc>
                          <a:spcPct val="100000"/>
                        </a:lnSpc>
                        <a:spcBef>
                          <a:spcPts val="0"/>
                        </a:spcBef>
                        <a:spcAft>
                          <a:spcPts val="0"/>
                        </a:spcAft>
                        <a:buClr>
                          <a:schemeClr val="lt1"/>
                        </a:buClr>
                        <a:buSzPct val="25000"/>
                        <a:buFont typeface="Century Gothic"/>
                        <a:buNone/>
                      </a:pPr>
                      <a:r>
                        <a:rPr lang="en-US" sz="1800" u="none" strike="noStrike" cap="none" dirty="0"/>
                        <a:t>2015/4/11</a:t>
                      </a:r>
                    </a:p>
                  </a:txBody>
                  <a:tcPr marL="91450" marR="91450" marT="45725" marB="45725"/>
                </a:tc>
                <a:tc>
                  <a:txBody>
                    <a:bodyPr/>
                    <a:lstStyle/>
                    <a:p>
                      <a:pPr marL="0" marR="0" lvl="0" indent="0" algn="l" rtl="0">
                        <a:lnSpc>
                          <a:spcPct val="100000"/>
                        </a:lnSpc>
                        <a:spcBef>
                          <a:spcPts val="0"/>
                        </a:spcBef>
                        <a:spcAft>
                          <a:spcPts val="0"/>
                        </a:spcAft>
                        <a:buClr>
                          <a:schemeClr val="lt1"/>
                        </a:buClr>
                        <a:buSzPct val="25000"/>
                        <a:buFont typeface="Century Gothic"/>
                        <a:buNone/>
                      </a:pPr>
                      <a:r>
                        <a:rPr lang="en-US" sz="1800" u="none" strike="noStrike" cap="none" dirty="0"/>
                        <a:t>16726</a:t>
                      </a:r>
                    </a:p>
                  </a:txBody>
                  <a:tcPr marL="91450" marR="91450" marT="45725" marB="45725"/>
                </a:tc>
                <a:tc vMerge="1">
                  <a:txBody>
                    <a:bodyPr/>
                    <a:lstStyle/>
                    <a:p>
                      <a:endParaRPr lang="en-US"/>
                    </a:p>
                  </a:txBody>
                  <a:tcPr/>
                </a:tc>
                <a:extLst>
                  <a:ext uri="{0D108BD9-81ED-4DB2-BD59-A6C34878D82A}">
                    <a16:rowId xmlns="" xmlns:a16="http://schemas.microsoft.com/office/drawing/2014/main" val="10003"/>
                  </a:ext>
                </a:extLst>
              </a:tr>
              <a:tr h="370850">
                <a:tc>
                  <a:txBody>
                    <a:bodyPr/>
                    <a:lstStyle/>
                    <a:p>
                      <a:pPr marL="0" marR="0" lvl="0" indent="0" algn="l" rtl="0">
                        <a:lnSpc>
                          <a:spcPct val="100000"/>
                        </a:lnSpc>
                        <a:spcBef>
                          <a:spcPts val="0"/>
                        </a:spcBef>
                        <a:spcAft>
                          <a:spcPts val="0"/>
                        </a:spcAft>
                        <a:buClr>
                          <a:schemeClr val="lt1"/>
                        </a:buClr>
                        <a:buSzPct val="25000"/>
                        <a:buFont typeface="Century Gothic"/>
                        <a:buNone/>
                      </a:pPr>
                      <a:r>
                        <a:rPr lang="en-US" sz="1800" u="none" strike="noStrike" cap="none" dirty="0"/>
                        <a:t>2015/4/12</a:t>
                      </a:r>
                    </a:p>
                  </a:txBody>
                  <a:tcPr marL="91450" marR="91450" marT="45725" marB="45725"/>
                </a:tc>
                <a:tc>
                  <a:txBody>
                    <a:bodyPr/>
                    <a:lstStyle/>
                    <a:p>
                      <a:pPr marL="0" marR="0" lvl="0" indent="0" algn="l" rtl="0">
                        <a:lnSpc>
                          <a:spcPct val="100000"/>
                        </a:lnSpc>
                        <a:spcBef>
                          <a:spcPts val="0"/>
                        </a:spcBef>
                        <a:spcAft>
                          <a:spcPts val="0"/>
                        </a:spcAft>
                        <a:buClr>
                          <a:schemeClr val="lt1"/>
                        </a:buClr>
                        <a:buSzPct val="25000"/>
                        <a:buFont typeface="Century Gothic"/>
                        <a:buNone/>
                      </a:pPr>
                      <a:r>
                        <a:rPr lang="en-US" sz="1800" u="none" strike="noStrike" cap="none" dirty="0"/>
                        <a:t>15724</a:t>
                      </a:r>
                    </a:p>
                  </a:txBody>
                  <a:tcPr marL="91450" marR="91450" marT="45725" marB="45725"/>
                </a:tc>
                <a:tc vMerge="1">
                  <a:txBody>
                    <a:bodyPr/>
                    <a:lstStyle/>
                    <a:p>
                      <a:endParaRPr lang="en-US"/>
                    </a:p>
                  </a:txBody>
                  <a:tcPr/>
                </a:tc>
                <a:extLst>
                  <a:ext uri="{0D108BD9-81ED-4DB2-BD59-A6C34878D82A}">
                    <a16:rowId xmlns="" xmlns:a16="http://schemas.microsoft.com/office/drawing/2014/main" val="10004"/>
                  </a:ext>
                </a:extLst>
              </a:tr>
              <a:tr h="370850">
                <a:tc>
                  <a:txBody>
                    <a:bodyPr/>
                    <a:lstStyle/>
                    <a:p>
                      <a:pPr marL="0" marR="0" lvl="0" indent="0" algn="l" rtl="0">
                        <a:lnSpc>
                          <a:spcPct val="100000"/>
                        </a:lnSpc>
                        <a:spcBef>
                          <a:spcPts val="0"/>
                        </a:spcBef>
                        <a:spcAft>
                          <a:spcPts val="0"/>
                        </a:spcAft>
                        <a:buClr>
                          <a:schemeClr val="lt1"/>
                        </a:buClr>
                        <a:buSzPct val="25000"/>
                        <a:buFont typeface="Century Gothic"/>
                        <a:buNone/>
                      </a:pPr>
                      <a:r>
                        <a:rPr lang="en-US" sz="1800" u="none" strike="noStrike" cap="none" dirty="0"/>
                        <a:t>2015/4/18</a:t>
                      </a:r>
                    </a:p>
                  </a:txBody>
                  <a:tcPr marL="91450" marR="91450" marT="45725" marB="45725"/>
                </a:tc>
                <a:tc>
                  <a:txBody>
                    <a:bodyPr/>
                    <a:lstStyle/>
                    <a:p>
                      <a:pPr marL="0" marR="0" lvl="0" indent="0" algn="l" rtl="0">
                        <a:lnSpc>
                          <a:spcPct val="100000"/>
                        </a:lnSpc>
                        <a:spcBef>
                          <a:spcPts val="0"/>
                        </a:spcBef>
                        <a:spcAft>
                          <a:spcPts val="0"/>
                        </a:spcAft>
                        <a:buClr>
                          <a:schemeClr val="lt1"/>
                        </a:buClr>
                        <a:buSzPct val="25000"/>
                        <a:buFont typeface="Century Gothic"/>
                        <a:buNone/>
                      </a:pPr>
                      <a:r>
                        <a:rPr lang="en-US" sz="1800" u="none" strike="noStrike" cap="none" dirty="0"/>
                        <a:t>16004</a:t>
                      </a:r>
                    </a:p>
                  </a:txBody>
                  <a:tcPr marL="91450" marR="91450" marT="45725" marB="45725"/>
                </a:tc>
                <a:tc vMerge="1">
                  <a:txBody>
                    <a:bodyPr/>
                    <a:lstStyle/>
                    <a:p>
                      <a:endParaRPr lang="en-US"/>
                    </a:p>
                  </a:txBody>
                  <a:tcPr/>
                </a:tc>
                <a:extLst>
                  <a:ext uri="{0D108BD9-81ED-4DB2-BD59-A6C34878D82A}">
                    <a16:rowId xmlns="" xmlns:a16="http://schemas.microsoft.com/office/drawing/2014/main" val="10005"/>
                  </a:ext>
                </a:extLst>
              </a:tr>
              <a:tr h="370850">
                <a:tc>
                  <a:txBody>
                    <a:bodyPr/>
                    <a:lstStyle/>
                    <a:p>
                      <a:pPr marL="0" marR="0" lvl="0" indent="0" algn="l" rtl="0">
                        <a:lnSpc>
                          <a:spcPct val="100000"/>
                        </a:lnSpc>
                        <a:spcBef>
                          <a:spcPts val="0"/>
                        </a:spcBef>
                        <a:spcAft>
                          <a:spcPts val="0"/>
                        </a:spcAft>
                        <a:buClr>
                          <a:schemeClr val="lt1"/>
                        </a:buClr>
                        <a:buSzPct val="25000"/>
                        <a:buFont typeface="Century Gothic"/>
                        <a:buNone/>
                      </a:pPr>
                      <a:r>
                        <a:rPr lang="en-US" sz="1800" u="none" strike="noStrike" cap="none" dirty="0"/>
                        <a:t>2016/3/26</a:t>
                      </a:r>
                    </a:p>
                  </a:txBody>
                  <a:tcPr marL="91450" marR="91450" marT="45725" marB="45725"/>
                </a:tc>
                <a:tc>
                  <a:txBody>
                    <a:bodyPr/>
                    <a:lstStyle/>
                    <a:p>
                      <a:pPr marL="0" marR="0" lvl="0" indent="0" algn="l" rtl="0">
                        <a:lnSpc>
                          <a:spcPct val="100000"/>
                        </a:lnSpc>
                        <a:spcBef>
                          <a:spcPts val="0"/>
                        </a:spcBef>
                        <a:spcAft>
                          <a:spcPts val="0"/>
                        </a:spcAft>
                        <a:buClr>
                          <a:schemeClr val="lt1"/>
                        </a:buClr>
                        <a:buSzPct val="25000"/>
                        <a:buFont typeface="Century Gothic"/>
                        <a:buNone/>
                      </a:pPr>
                      <a:r>
                        <a:rPr lang="en-US" sz="1800" u="none" strike="noStrike" cap="none" dirty="0"/>
                        <a:t>14116</a:t>
                      </a:r>
                    </a:p>
                  </a:txBody>
                  <a:tcPr marL="91450" marR="91450" marT="45725" marB="45725"/>
                </a:tc>
                <a:tc vMerge="1">
                  <a:txBody>
                    <a:bodyPr/>
                    <a:lstStyle/>
                    <a:p>
                      <a:endParaRPr lang="en-US"/>
                    </a:p>
                  </a:txBody>
                  <a:tcPr/>
                </a:tc>
                <a:extLst>
                  <a:ext uri="{0D108BD9-81ED-4DB2-BD59-A6C34878D82A}">
                    <a16:rowId xmlns="" xmlns:a16="http://schemas.microsoft.com/office/drawing/2014/main" val="10006"/>
                  </a:ext>
                </a:extLst>
              </a:tr>
            </a:tbl>
          </a:graphicData>
        </a:graphic>
      </p:graphicFrame>
      <p:sp>
        <p:nvSpPr>
          <p:cNvPr id="199" name="Shape 199"/>
          <p:cNvSpPr txBox="1"/>
          <p:nvPr/>
        </p:nvSpPr>
        <p:spPr>
          <a:xfrm>
            <a:off x="8227596" y="4872789"/>
            <a:ext cx="3767887" cy="147732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dirty="0">
                <a:solidFill>
                  <a:schemeClr val="lt1"/>
                </a:solidFill>
                <a:latin typeface="Century Gothic"/>
                <a:ea typeface="Century Gothic"/>
                <a:cs typeface="Century Gothic"/>
                <a:sym typeface="Century Gothic"/>
              </a:rPr>
              <a:t>Based on official Cherry Blossom Calendar:</a:t>
            </a:r>
            <a:br>
              <a:rPr lang="en-US" sz="1800" dirty="0">
                <a:solidFill>
                  <a:schemeClr val="lt1"/>
                </a:solidFill>
                <a:latin typeface="Century Gothic"/>
                <a:ea typeface="Century Gothic"/>
                <a:cs typeface="Century Gothic"/>
                <a:sym typeface="Century Gothic"/>
              </a:rPr>
            </a:br>
            <a:r>
              <a:rPr lang="en-US" sz="1800" u="sng" dirty="0">
                <a:solidFill>
                  <a:schemeClr val="hlink"/>
                </a:solidFill>
                <a:latin typeface="Century Gothic"/>
                <a:ea typeface="Century Gothic"/>
                <a:cs typeface="Century Gothic"/>
                <a:sym typeface="Century Gothic"/>
                <a:hlinkClick r:id="rId4"/>
              </a:rPr>
              <a:t>http://www.nationalcherryblossomfestival.org/about/bloom-watch/</a:t>
            </a:r>
          </a:p>
        </p:txBody>
      </p:sp>
      <p:sp>
        <p:nvSpPr>
          <p:cNvPr id="2" name="TextBox 1"/>
          <p:cNvSpPr txBox="1"/>
          <p:nvPr/>
        </p:nvSpPr>
        <p:spPr>
          <a:xfrm>
            <a:off x="2142549" y="6165451"/>
            <a:ext cx="4483920" cy="369332"/>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indent="0">
              <a:buSzPct val="25000"/>
              <a:defRPr sz="1800">
                <a:solidFill>
                  <a:schemeClr val="lt1"/>
                </a:solidFill>
                <a:latin typeface="Century Gothic"/>
                <a:ea typeface="Century Gothic"/>
                <a:cs typeface="Century Gothic"/>
              </a:defRPr>
            </a:lvl1pPr>
          </a:lstStyle>
          <a:p>
            <a:r>
              <a:rPr lang="en-US" dirty="0"/>
              <a:t>Ridership Distribution from 2010 to 2016</a:t>
            </a:r>
          </a:p>
        </p:txBody>
      </p:sp>
      <p:sp>
        <p:nvSpPr>
          <p:cNvPr id="18" name="TextBox 17"/>
          <p:cNvSpPr txBox="1"/>
          <p:nvPr/>
        </p:nvSpPr>
        <p:spPr>
          <a:xfrm>
            <a:off x="5619462" y="1917307"/>
            <a:ext cx="891591" cy="338554"/>
          </a:xfrm>
          <a:prstGeom prst="rect">
            <a:avLst/>
          </a:prstGeom>
          <a:noFill/>
        </p:spPr>
        <p:txBody>
          <a:bodyPr wrap="none" rtlCol="0">
            <a:spAutoFit/>
          </a:bodyPr>
          <a:lstStyle/>
          <a:p>
            <a:r>
              <a:rPr lang="en-US" sz="1600" dirty="0">
                <a:solidFill>
                  <a:schemeClr val="accent1"/>
                </a:solidFill>
              </a:rPr>
              <a:t>Outliers</a:t>
            </a:r>
            <a:endParaRPr lang="en-US" dirty="0">
              <a:solidFill>
                <a:schemeClr val="accent1"/>
              </a:solidFill>
            </a:endParaRPr>
          </a:p>
        </p:txBody>
      </p:sp>
      <p:cxnSp>
        <p:nvCxnSpPr>
          <p:cNvPr id="19" name="Straight Connector 18"/>
          <p:cNvCxnSpPr/>
          <p:nvPr/>
        </p:nvCxnSpPr>
        <p:spPr>
          <a:xfrm flipV="1">
            <a:off x="5311860" y="2280238"/>
            <a:ext cx="336634" cy="3529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8" idx="2"/>
          </p:cNvCxnSpPr>
          <p:nvPr/>
        </p:nvCxnSpPr>
        <p:spPr>
          <a:xfrm>
            <a:off x="6065258" y="2255861"/>
            <a:ext cx="57708" cy="156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6626469" y="2280238"/>
            <a:ext cx="285810" cy="608402"/>
          </a:xfrm>
          <a:prstGeom prst="line">
            <a:avLst/>
          </a:prstGeom>
        </p:spPr>
        <p:style>
          <a:lnRef idx="1">
            <a:schemeClr val="accent1"/>
          </a:lnRef>
          <a:fillRef idx="0">
            <a:schemeClr val="accent1"/>
          </a:fillRef>
          <a:effectRef idx="0">
            <a:schemeClr val="accent1"/>
          </a:effectRef>
          <a:fontRef idx="minor">
            <a:schemeClr val="tx1"/>
          </a:fontRef>
        </p:style>
      </p:cxnSp>
      <p:sp>
        <p:nvSpPr>
          <p:cNvPr id="24" name="Shape 226"/>
          <p:cNvSpPr/>
          <p:nvPr/>
        </p:nvSpPr>
        <p:spPr>
          <a:xfrm>
            <a:off x="5905990" y="2408543"/>
            <a:ext cx="431314" cy="438003"/>
          </a:xfrm>
          <a:prstGeom prst="ellipse">
            <a:avLst/>
          </a:prstGeom>
          <a:solidFill>
            <a:schemeClr val="accent1">
              <a:alpha val="11764"/>
            </a:schemeClr>
          </a:solidFill>
          <a:ln w="19050" cap="rnd" cmpd="sng">
            <a:solidFill>
              <a:srgbClr val="800F0D"/>
            </a:solidFill>
            <a:prstDash val="solid"/>
            <a:round/>
            <a:headEnd type="none" w="med" len="med"/>
            <a:tailEnd type="none" w="med" len="med"/>
          </a:ln>
          <a:effectLst>
            <a:outerShdw blurRad="50799" dist="50800" dir="5400000" algn="ctr" rotWithShape="0">
              <a:srgbClr val="000000"/>
            </a:outerShdw>
          </a:effectLst>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entury Gothic"/>
              <a:ea typeface="Century Gothic"/>
              <a:cs typeface="Century Gothic"/>
              <a:sym typeface="Century Gothic"/>
            </a:endParaRPr>
          </a:p>
        </p:txBody>
      </p:sp>
      <p:sp>
        <p:nvSpPr>
          <p:cNvPr id="23" name="Shape 226"/>
          <p:cNvSpPr/>
          <p:nvPr/>
        </p:nvSpPr>
        <p:spPr>
          <a:xfrm>
            <a:off x="4977607" y="2580811"/>
            <a:ext cx="366252" cy="431952"/>
          </a:xfrm>
          <a:prstGeom prst="ellipse">
            <a:avLst/>
          </a:prstGeom>
          <a:solidFill>
            <a:schemeClr val="accent1">
              <a:alpha val="11764"/>
            </a:schemeClr>
          </a:solidFill>
          <a:ln w="19050" cap="rnd" cmpd="sng">
            <a:solidFill>
              <a:srgbClr val="800F0D"/>
            </a:solidFill>
            <a:prstDash val="solid"/>
            <a:round/>
            <a:headEnd type="none" w="med" len="med"/>
            <a:tailEnd type="none" w="med" len="med"/>
          </a:ln>
          <a:effectLst>
            <a:outerShdw blurRad="50799" dist="50800" dir="5400000" algn="ctr" rotWithShape="0">
              <a:srgbClr val="000000"/>
            </a:outerShdw>
          </a:effectLst>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entury Gothic"/>
              <a:ea typeface="Century Gothic"/>
              <a:cs typeface="Century Gothic"/>
              <a:sym typeface="Century Gothic"/>
            </a:endParaRPr>
          </a:p>
        </p:txBody>
      </p:sp>
      <p:sp>
        <p:nvSpPr>
          <p:cNvPr id="25" name="Shape 226"/>
          <p:cNvSpPr/>
          <p:nvPr/>
        </p:nvSpPr>
        <p:spPr>
          <a:xfrm>
            <a:off x="6870119" y="2846546"/>
            <a:ext cx="246697" cy="250523"/>
          </a:xfrm>
          <a:prstGeom prst="ellipse">
            <a:avLst/>
          </a:prstGeom>
          <a:solidFill>
            <a:schemeClr val="accent1">
              <a:alpha val="11764"/>
            </a:schemeClr>
          </a:solidFill>
          <a:ln w="19050" cap="rnd" cmpd="sng">
            <a:solidFill>
              <a:srgbClr val="800F0D"/>
            </a:solidFill>
            <a:prstDash val="solid"/>
            <a:round/>
            <a:headEnd type="none" w="med" len="med"/>
            <a:tailEnd type="none" w="med" len="med"/>
          </a:ln>
          <a:effectLst>
            <a:outerShdw blurRad="50799" dist="50800" dir="5400000" algn="ctr" rotWithShape="0">
              <a:srgbClr val="000000"/>
            </a:outerShdw>
          </a:effectLst>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entury Gothic"/>
              <a:ea typeface="Century Gothic"/>
              <a:cs typeface="Century Gothic"/>
              <a:sym typeface="Century Gothic"/>
            </a:endParaRPr>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sz="4200" b="0" i="0" u="none" strike="noStrike" cap="none" dirty="0">
                <a:solidFill>
                  <a:schemeClr val="lt2"/>
                </a:solidFill>
                <a:latin typeface="Century Gothic"/>
                <a:ea typeface="Century Gothic"/>
                <a:cs typeface="Century Gothic"/>
                <a:sym typeface="Century Gothic"/>
              </a:rPr>
              <a:t>Analysis</a:t>
            </a:r>
          </a:p>
        </p:txBody>
      </p:sp>
      <p:sp>
        <p:nvSpPr>
          <p:cNvPr id="205" name="Shape 205"/>
          <p:cNvSpPr txBox="1">
            <a:spLocks noGrp="1"/>
          </p:cNvSpPr>
          <p:nvPr>
            <p:ph type="body" idx="1"/>
          </p:nvPr>
        </p:nvSpPr>
        <p:spPr>
          <a:xfrm>
            <a:off x="646110" y="1853249"/>
            <a:ext cx="8946541" cy="2082646"/>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86D1D8"/>
              </a:buClr>
              <a:buSzPct val="80000"/>
              <a:buFont typeface="Noto Sans Symbols"/>
              <a:buChar char="▶"/>
            </a:pPr>
            <a:r>
              <a:rPr lang="en-US" sz="2000" b="1" i="0" u="none" strike="noStrike" cap="none" dirty="0">
                <a:solidFill>
                  <a:schemeClr val="lt1"/>
                </a:solidFill>
                <a:latin typeface="Century Gothic"/>
                <a:ea typeface="Century Gothic"/>
                <a:cs typeface="Century Gothic"/>
                <a:sym typeface="Century Gothic"/>
              </a:rPr>
              <a:t>How does the weather conditions effect bike trips?</a:t>
            </a:r>
          </a:p>
          <a:p>
            <a:pPr marL="742950" marR="0" lvl="1" indent="-28575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IV – Temperature, Dew Point</a:t>
            </a:r>
          </a:p>
          <a:p>
            <a:pPr marL="742950" marR="0" lvl="1" indent="-28575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DV – Bike Ride Count</a:t>
            </a:r>
          </a:p>
          <a:p>
            <a:pPr marL="342900" marR="0" lvl="0" indent="-34290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As both the IV and DV are continuous (ratio) hence we performed Multiple Regression test to identify association between them.</a:t>
            </a:r>
          </a:p>
          <a:p>
            <a:pPr marL="342900" marR="0" lvl="0" indent="-342900" algn="l" rtl="0">
              <a:spcBef>
                <a:spcPts val="1000"/>
              </a:spcBef>
              <a:spcAft>
                <a:spcPts val="0"/>
              </a:spcAft>
              <a:buClr>
                <a:srgbClr val="86D1D8"/>
              </a:buClr>
              <a:buSzPct val="80000"/>
              <a:buFont typeface="Noto Sans Symbols"/>
              <a:buNone/>
            </a:pPr>
            <a:endParaRPr sz="2000" b="0" i="0" u="none" strike="noStrike" cap="none" dirty="0">
              <a:solidFill>
                <a:schemeClr val="lt1"/>
              </a:solidFill>
              <a:latin typeface="Century Gothic"/>
              <a:ea typeface="Century Gothic"/>
              <a:cs typeface="Century Gothic"/>
              <a:sym typeface="Century Gothic"/>
            </a:endParaRPr>
          </a:p>
        </p:txBody>
      </p:sp>
      <p:graphicFrame>
        <p:nvGraphicFramePr>
          <p:cNvPr id="206" name="Shape 206"/>
          <p:cNvGraphicFramePr/>
          <p:nvPr>
            <p:extLst>
              <p:ext uri="{D42A27DB-BD31-4B8C-83A1-F6EECF244321}">
                <p14:modId xmlns:p14="http://schemas.microsoft.com/office/powerpoint/2010/main" val="2619295144"/>
              </p:ext>
            </p:extLst>
          </p:nvPr>
        </p:nvGraphicFramePr>
        <p:xfrm>
          <a:off x="1643272" y="3935895"/>
          <a:ext cx="8998223" cy="2286000"/>
        </p:xfrm>
        <a:graphic>
          <a:graphicData uri="http://schemas.openxmlformats.org/drawingml/2006/table">
            <a:tbl>
              <a:tblPr>
                <a:noFill/>
                <a:tableStyleId>{0C9C583A-B7CD-4B60-AEFA-CE7A423849B3}</a:tableStyleId>
              </a:tblPr>
              <a:tblGrid>
                <a:gridCol w="640376">
                  <a:extLst>
                    <a:ext uri="{9D8B030D-6E8A-4147-A177-3AD203B41FA5}">
                      <a16:colId xmlns="" xmlns:a16="http://schemas.microsoft.com/office/drawing/2014/main" val="20000"/>
                    </a:ext>
                  </a:extLst>
                </a:gridCol>
                <a:gridCol w="1456936">
                  <a:extLst>
                    <a:ext uri="{9D8B030D-6E8A-4147-A177-3AD203B41FA5}">
                      <a16:colId xmlns="" xmlns:a16="http://schemas.microsoft.com/office/drawing/2014/main" val="20001"/>
                    </a:ext>
                  </a:extLst>
                </a:gridCol>
                <a:gridCol w="1043115">
                  <a:extLst>
                    <a:ext uri="{9D8B030D-6E8A-4147-A177-3AD203B41FA5}">
                      <a16:colId xmlns="" xmlns:a16="http://schemas.microsoft.com/office/drawing/2014/main" val="20002"/>
                    </a:ext>
                  </a:extLst>
                </a:gridCol>
                <a:gridCol w="1012248">
                  <a:extLst>
                    <a:ext uri="{9D8B030D-6E8A-4147-A177-3AD203B41FA5}">
                      <a16:colId xmlns="" xmlns:a16="http://schemas.microsoft.com/office/drawing/2014/main" val="20003"/>
                    </a:ext>
                  </a:extLst>
                </a:gridCol>
                <a:gridCol w="1344144">
                  <a:extLst>
                    <a:ext uri="{9D8B030D-6E8A-4147-A177-3AD203B41FA5}">
                      <a16:colId xmlns="" xmlns:a16="http://schemas.microsoft.com/office/drawing/2014/main" val="20004"/>
                    </a:ext>
                  </a:extLst>
                </a:gridCol>
                <a:gridCol w="846300">
                  <a:extLst>
                    <a:ext uri="{9D8B030D-6E8A-4147-A177-3AD203B41FA5}">
                      <a16:colId xmlns="" xmlns:a16="http://schemas.microsoft.com/office/drawing/2014/main" val="20005"/>
                    </a:ext>
                  </a:extLst>
                </a:gridCol>
                <a:gridCol w="730158">
                  <a:extLst>
                    <a:ext uri="{9D8B030D-6E8A-4147-A177-3AD203B41FA5}">
                      <a16:colId xmlns="" xmlns:a16="http://schemas.microsoft.com/office/drawing/2014/main" val="20006"/>
                    </a:ext>
                  </a:extLst>
                </a:gridCol>
                <a:gridCol w="945881">
                  <a:extLst>
                    <a:ext uri="{9D8B030D-6E8A-4147-A177-3AD203B41FA5}">
                      <a16:colId xmlns="" xmlns:a16="http://schemas.microsoft.com/office/drawing/2014/main" val="20007"/>
                    </a:ext>
                  </a:extLst>
                </a:gridCol>
                <a:gridCol w="979065">
                  <a:extLst>
                    <a:ext uri="{9D8B030D-6E8A-4147-A177-3AD203B41FA5}">
                      <a16:colId xmlns="" xmlns:a16="http://schemas.microsoft.com/office/drawing/2014/main" val="20008"/>
                    </a:ext>
                  </a:extLst>
                </a:gridCol>
              </a:tblGrid>
              <a:tr h="200025">
                <a:tc gridSpan="9">
                  <a:txBody>
                    <a:bodyPr/>
                    <a:lstStyle/>
                    <a:p>
                      <a:pPr marL="0" marR="0" lvl="0" indent="0" algn="ctr" rtl="0">
                        <a:spcBef>
                          <a:spcPts val="0"/>
                        </a:spcBef>
                        <a:buSzPct val="25000"/>
                        <a:buNone/>
                      </a:pPr>
                      <a:r>
                        <a:rPr lang="en-US" sz="1100" u="none" strike="noStrike" cap="none" dirty="0" err="1"/>
                        <a:t>Coefficients</a:t>
                      </a:r>
                      <a:r>
                        <a:rPr lang="en-US" sz="1100" u="none" strike="noStrike" cap="none" baseline="30000" dirty="0" err="1"/>
                        <a:t>a</a:t>
                      </a:r>
                      <a:endParaRPr lang="en-US" sz="1100" u="none" strike="noStrike" cap="none" baseline="30000" dirty="0"/>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628650">
                <a:tc rowSpan="2" gridSpan="2">
                  <a:txBody>
                    <a:bodyPr/>
                    <a:lstStyle/>
                    <a:p>
                      <a:pPr marL="0" marR="0" lvl="0" indent="0" algn="ctr" rtl="0">
                        <a:spcBef>
                          <a:spcPts val="0"/>
                        </a:spcBef>
                        <a:buSzPct val="25000"/>
                        <a:buNone/>
                      </a:pPr>
                      <a:r>
                        <a:rPr lang="en-US" sz="1100" u="none" strike="noStrike" cap="none" dirty="0"/>
                        <a:t>Model</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rowSpan="2" hMerge="1">
                  <a:txBody>
                    <a:bodyPr/>
                    <a:lstStyle/>
                    <a:p>
                      <a:endParaRPr lang="en-US"/>
                    </a:p>
                  </a:txBody>
                  <a:tcPr/>
                </a:tc>
                <a:tc gridSpan="2">
                  <a:txBody>
                    <a:bodyPr/>
                    <a:lstStyle/>
                    <a:p>
                      <a:pPr marL="0" marR="0" lvl="0" indent="0" algn="ctr" rtl="0">
                        <a:spcBef>
                          <a:spcPts val="0"/>
                        </a:spcBef>
                        <a:buSzPct val="25000"/>
                        <a:buNone/>
                      </a:pPr>
                      <a:r>
                        <a:rPr lang="en-US" sz="1100" u="none" strike="noStrike" cap="none" dirty="0"/>
                        <a:t>Unstandardized Coefficients</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hMerge="1">
                  <a:txBody>
                    <a:bodyPr/>
                    <a:lstStyle/>
                    <a:p>
                      <a:endParaRPr lang="en-US"/>
                    </a:p>
                  </a:txBody>
                  <a:tcPr/>
                </a:tc>
                <a:tc>
                  <a:txBody>
                    <a:bodyPr/>
                    <a:lstStyle/>
                    <a:p>
                      <a:pPr marL="0" marR="0" lvl="0" indent="0" algn="ctr" rtl="0">
                        <a:spcBef>
                          <a:spcPts val="0"/>
                        </a:spcBef>
                        <a:buSzPct val="25000"/>
                        <a:buNone/>
                      </a:pPr>
                      <a:r>
                        <a:rPr lang="en-US" sz="1100" u="none" strike="noStrike" cap="none" dirty="0"/>
                        <a:t>Standardized Coefficients</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rowSpan="2">
                  <a:txBody>
                    <a:bodyPr/>
                    <a:lstStyle/>
                    <a:p>
                      <a:pPr marL="0" marR="0" lvl="0" indent="0" algn="ctr" rtl="0">
                        <a:spcBef>
                          <a:spcPts val="0"/>
                        </a:spcBef>
                        <a:buSzPct val="25000"/>
                        <a:buNone/>
                      </a:pPr>
                      <a:r>
                        <a:rPr lang="en-US" sz="1100" u="none" strike="noStrike" cap="none" dirty="0"/>
                        <a:t>t</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rowSpan="2">
                  <a:txBody>
                    <a:bodyPr/>
                    <a:lstStyle/>
                    <a:p>
                      <a:pPr marL="0" marR="0" lvl="0" indent="0" algn="ctr" rtl="0">
                        <a:spcBef>
                          <a:spcPts val="0"/>
                        </a:spcBef>
                        <a:buSzPct val="25000"/>
                        <a:buNone/>
                      </a:pPr>
                      <a:r>
                        <a:rPr lang="en-US" sz="1100" u="none" strike="noStrike" cap="none" dirty="0"/>
                        <a:t>Sig.</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gridSpan="2">
                  <a:txBody>
                    <a:bodyPr/>
                    <a:lstStyle/>
                    <a:p>
                      <a:pPr marL="0" marR="0" lvl="0" indent="0" algn="ctr" rtl="0">
                        <a:spcBef>
                          <a:spcPts val="0"/>
                        </a:spcBef>
                        <a:buSzPct val="25000"/>
                        <a:buNone/>
                      </a:pPr>
                      <a:r>
                        <a:rPr lang="en-US" sz="1100" u="none" strike="noStrike" cap="none" dirty="0"/>
                        <a:t>95.0% Confidence Interval for B</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hMerge="1">
                  <a:txBody>
                    <a:bodyPr/>
                    <a:lstStyle/>
                    <a:p>
                      <a:endParaRPr lang="en-US"/>
                    </a:p>
                  </a:txBody>
                  <a:tcPr/>
                </a:tc>
                <a:extLst>
                  <a:ext uri="{0D108BD9-81ED-4DB2-BD59-A6C34878D82A}">
                    <a16:rowId xmlns="" xmlns:a16="http://schemas.microsoft.com/office/drawing/2014/main" val="10001"/>
                  </a:ext>
                </a:extLst>
              </a:tr>
              <a:tr h="323850">
                <a:tc gridSpan="2" vMerge="1">
                  <a:txBody>
                    <a:bodyPr/>
                    <a:lstStyle/>
                    <a:p>
                      <a:endParaRPr lang="en-US"/>
                    </a:p>
                  </a:txBody>
                  <a:tcPr/>
                </a:tc>
                <a:tc hMerge="1" vMerge="1">
                  <a:txBody>
                    <a:bodyPr/>
                    <a:lstStyle/>
                    <a:p>
                      <a:endParaRPr lang="en-US"/>
                    </a:p>
                  </a:txBody>
                  <a:tcPr/>
                </a:tc>
                <a:tc>
                  <a:txBody>
                    <a:bodyPr/>
                    <a:lstStyle/>
                    <a:p>
                      <a:pPr marL="0" marR="0" lvl="0" indent="0" algn="ctr" rtl="0">
                        <a:spcBef>
                          <a:spcPts val="0"/>
                        </a:spcBef>
                        <a:buSzPct val="25000"/>
                        <a:buNone/>
                      </a:pPr>
                      <a:r>
                        <a:rPr lang="en-US" sz="1100" u="none" strike="noStrike" cap="none" dirty="0"/>
                        <a:t>B</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Std. Error</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Beta</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marL="0" marR="0" lvl="0" indent="0" algn="ctr" rtl="0">
                        <a:spcBef>
                          <a:spcPts val="0"/>
                        </a:spcBef>
                        <a:buSzPct val="25000"/>
                        <a:buNone/>
                      </a:pPr>
                      <a:r>
                        <a:rPr lang="en-US" sz="1100" u="none" strike="noStrike" cap="none" dirty="0"/>
                        <a:t>Lower Bound</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Upper Bound</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extLst>
                  <a:ext uri="{0D108BD9-81ED-4DB2-BD59-A6C34878D82A}">
                    <a16:rowId xmlns="" xmlns:a16="http://schemas.microsoft.com/office/drawing/2014/main" val="10002"/>
                  </a:ext>
                </a:extLst>
              </a:tr>
              <a:tr h="314325">
                <a:tc rowSpan="3">
                  <a:txBody>
                    <a:bodyPr/>
                    <a:lstStyle/>
                    <a:p>
                      <a:pPr marL="0" marR="0" lvl="0" indent="0" algn="ctr" rtl="0">
                        <a:spcBef>
                          <a:spcPts val="0"/>
                        </a:spcBef>
                        <a:buSzPct val="25000"/>
                        <a:buNone/>
                      </a:pPr>
                      <a:r>
                        <a:rPr lang="en-US" sz="1100" u="none" strike="noStrike" cap="none" dirty="0"/>
                        <a:t>1</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(Constant)</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-2144.664</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224.145</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 </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-9.568</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.000</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-2584.232</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-1705.096</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extLst>
                  <a:ext uri="{0D108BD9-81ED-4DB2-BD59-A6C34878D82A}">
                    <a16:rowId xmlns="" xmlns:a16="http://schemas.microsoft.com/office/drawing/2014/main" val="10003"/>
                  </a:ext>
                </a:extLst>
              </a:tr>
              <a:tr h="304800">
                <a:tc vMerge="1">
                  <a:txBody>
                    <a:bodyPr/>
                    <a:lstStyle/>
                    <a:p>
                      <a:endParaRPr lang="en-US"/>
                    </a:p>
                  </a:txBody>
                  <a:tcPr/>
                </a:tc>
                <a:tc>
                  <a:txBody>
                    <a:bodyPr/>
                    <a:lstStyle/>
                    <a:p>
                      <a:pPr marL="0" marR="0" lvl="0" indent="0" algn="ctr" rtl="0">
                        <a:spcBef>
                          <a:spcPts val="0"/>
                        </a:spcBef>
                        <a:buSzPct val="25000"/>
                        <a:buNone/>
                      </a:pPr>
                      <a:r>
                        <a:rPr lang="en-US" sz="1100" u="none" strike="noStrike" cap="none" dirty="0" err="1"/>
                        <a:t>mean_temperature</a:t>
                      </a:r>
                      <a:endParaRPr lang="en-US" sz="1100" u="none" strike="noStrike" cap="none" dirty="0"/>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238.743</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8.765</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1.240</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27.238</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.000</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221.554</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255.932</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extLst>
                  <a:ext uri="{0D108BD9-81ED-4DB2-BD59-A6C34878D82A}">
                    <a16:rowId xmlns="" xmlns:a16="http://schemas.microsoft.com/office/drawing/2014/main" val="10004"/>
                  </a:ext>
                </a:extLst>
              </a:tr>
              <a:tr h="314325">
                <a:tc vMerge="1">
                  <a:txBody>
                    <a:bodyPr/>
                    <a:lstStyle/>
                    <a:p>
                      <a:endParaRPr lang="en-US"/>
                    </a:p>
                  </a:txBody>
                  <a:tcPr/>
                </a:tc>
                <a:tc>
                  <a:txBody>
                    <a:bodyPr/>
                    <a:lstStyle/>
                    <a:p>
                      <a:pPr marL="0" marR="0" lvl="0" indent="0" algn="ctr" rtl="0">
                        <a:spcBef>
                          <a:spcPts val="0"/>
                        </a:spcBef>
                        <a:buSzPct val="25000"/>
                        <a:buNone/>
                      </a:pPr>
                      <a:r>
                        <a:rPr lang="en-US" sz="1100" u="none" strike="noStrike" cap="none" dirty="0" err="1"/>
                        <a:t>mean_dew</a:t>
                      </a:r>
                      <a:endParaRPr lang="en-US" sz="1100" u="none" strike="noStrike" cap="none" dirty="0"/>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-111.504</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8.170</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-.621</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-13.649</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.000</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-127.525</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-95.483</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extLst>
                  <a:ext uri="{0D108BD9-81ED-4DB2-BD59-A6C34878D82A}">
                    <a16:rowId xmlns="" xmlns:a16="http://schemas.microsoft.com/office/drawing/2014/main" val="10005"/>
                  </a:ext>
                </a:extLst>
              </a:tr>
              <a:tr h="200025">
                <a:tc gridSpan="9">
                  <a:txBody>
                    <a:bodyPr/>
                    <a:lstStyle/>
                    <a:p>
                      <a:pPr marL="0" marR="0" lvl="0" indent="0" algn="l" rtl="0">
                        <a:spcBef>
                          <a:spcPts val="0"/>
                        </a:spcBef>
                        <a:buSzPct val="25000"/>
                        <a:buNone/>
                      </a:pPr>
                      <a:r>
                        <a:rPr lang="en-US" sz="1100" u="none" strike="noStrike" cap="none" dirty="0"/>
                        <a:t>a. Dependent Variable: rides</a:t>
                      </a:r>
                    </a:p>
                  </a:txBody>
                  <a:tcPr marL="9525" marR="9525" marT="9525" marB="0">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6"/>
                  </a:ext>
                </a:extLst>
              </a:tr>
            </a:tbl>
          </a:graphicData>
        </a:graphic>
      </p:graphicFrame>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1909</Words>
  <Application>Microsoft Office PowerPoint</Application>
  <PresentationFormat>宽屏</PresentationFormat>
  <Paragraphs>246</Paragraphs>
  <Slides>21</Slides>
  <Notes>21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宋体</vt:lpstr>
      <vt:lpstr>Century Gothic</vt:lpstr>
      <vt:lpstr>Noto Sans Symbols</vt:lpstr>
      <vt:lpstr>Arial</vt:lpstr>
      <vt:lpstr>Ion</vt:lpstr>
      <vt:lpstr>Capital Bikeshare</vt:lpstr>
      <vt:lpstr>Introduction</vt:lpstr>
      <vt:lpstr>Target Audience</vt:lpstr>
      <vt:lpstr> Research Questions</vt:lpstr>
      <vt:lpstr>Datasets </vt:lpstr>
      <vt:lpstr>Datasets</vt:lpstr>
      <vt:lpstr>Data Processing</vt:lpstr>
      <vt:lpstr>Outlier Analysis</vt:lpstr>
      <vt:lpstr>Analysis</vt:lpstr>
      <vt:lpstr>PowerPoint 演示文稿</vt:lpstr>
      <vt:lpstr>PowerPoint 演示文稿</vt:lpstr>
      <vt:lpstr>Analysis</vt:lpstr>
      <vt:lpstr>Analysis</vt:lpstr>
      <vt:lpstr>Popular Bicycle Routes</vt:lpstr>
      <vt:lpstr>Analysis</vt:lpstr>
      <vt:lpstr>Analysis</vt:lpstr>
      <vt:lpstr>Assumptions</vt:lpstr>
      <vt:lpstr>References</vt:lpstr>
      <vt:lpstr>References</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Bikeshare</dc:title>
  <dc:creator>YUE LIU</dc:creator>
  <cp:lastModifiedBy>YUE LIU</cp:lastModifiedBy>
  <cp:revision>19</cp:revision>
  <dcterms:modified xsi:type="dcterms:W3CDTF">2016-12-14T22:52:08Z</dcterms:modified>
</cp:coreProperties>
</file>