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69" r:id="rId17"/>
    <p:sldId id="271" r:id="rId18"/>
    <p:sldId id="272" r:id="rId19"/>
    <p:sldId id="273" r:id="rId20"/>
    <p:sldId id="274" r:id="rId21"/>
    <p:sldId id="275"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70A28-C1CE-4526-8957-B4D91DCCD628}">
  <a:tblStyle styleId="{42C70A28-C1CE-4526-8957-B4D91DCCD62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2E7E6"/>
          </a:solidFill>
        </a:fill>
      </a:tcStyle>
    </a:wholeTbl>
    <a:band1H>
      <a:tcStyle>
        <a:tcBdr/>
        <a:fill>
          <a:solidFill>
            <a:srgbClr val="E3CACA"/>
          </a:solidFill>
        </a:fill>
      </a:tcStyle>
    </a:band1H>
    <a:band1V>
      <a:tcStyle>
        <a:tcBdr/>
        <a:fill>
          <a:solidFill>
            <a:srgbClr val="E3CACA"/>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0C9C583A-B7CD-4B60-AEFA-CE7A423849B3}" styleName="Table_1">
    <a:wholeTbl>
      <a:tcTxStyle b="off" i="off">
        <a:font>
          <a:latin typeface="Century Gothic"/>
          <a:ea typeface="Century Gothic"/>
          <a:cs typeface="Century Gothic"/>
        </a:font>
        <a:schemeClr val="lt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5"/>
              </a:solidFill>
              <a:prstDash val="solid"/>
              <a:round/>
              <a:headEnd type="none" w="med" len="med"/>
              <a:tailEnd type="none" w="med" len="med"/>
            </a:ln>
          </a:top>
          <a:bottom>
            <a:ln w="12700" cap="flat" cmpd="sng">
              <a:solidFill>
                <a:schemeClr val="accent5"/>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5"/>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9" autoAdjust="0"/>
    <p:restoredTop sz="80932" autoAdjust="0"/>
  </p:normalViewPr>
  <p:slideViewPr>
    <p:cSldViewPr snapToGrid="0">
      <p:cViewPr varScale="1">
        <p:scale>
          <a:sx n="74" d="100"/>
          <a:sy n="7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1639479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5" name="Shape 1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09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09" name="Shape 20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03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712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95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ltLang="zh-CN" dirty="0" smtClean="0"/>
              <a:t>Our third research question is how strongly the station location plays a role in bike trips? For</a:t>
            </a:r>
            <a:r>
              <a:rPr lang="en-US" altLang="zh-CN" baseline="0" dirty="0" smtClean="0"/>
              <a:t> this research question, we aggregate all record by start station and end station by using database and then calculate the linear distance between two stations by using R. Therefore, our independent variable is linear distance between stations and dependent variable is ridership per start and end station. We use Pearson correlation to evaluate the relationship between those two variables. Since the p-value is extremely small and correlation coefficient is -0.299, we conclude that there is a negative relationship between ridership and distance. </a:t>
            </a: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8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After</a:t>
            </a:r>
            <a:r>
              <a:rPr lang="en-US" baseline="0" dirty="0" smtClean="0"/>
              <a:t> that, we visualize the popular bicycle routes by using </a:t>
            </a:r>
            <a:r>
              <a:rPr lang="en-US" baseline="0" dirty="0" err="1" smtClean="0"/>
              <a:t>ggplot</a:t>
            </a:r>
            <a:r>
              <a:rPr lang="en-US" baseline="0" dirty="0" smtClean="0"/>
              <a:t>. However since we have about 30 thousands routes, it is not very visible if we show all of them in one picture. Therefore, we only focus on routes in DC area.  As </a:t>
            </a:r>
            <a:r>
              <a:rPr lang="en-US" baseline="0" dirty="0" err="1" smtClean="0"/>
              <a:t>Suyan</a:t>
            </a:r>
            <a:r>
              <a:rPr lang="en-US" baseline="0" dirty="0" smtClean="0"/>
              <a:t> mentioned earlier, we found the peak hours are 9 am and 5 pm and those commuter are the majority of Capital </a:t>
            </a:r>
            <a:r>
              <a:rPr lang="en-US" baseline="0" dirty="0" err="1" smtClean="0"/>
              <a:t>Bikeshare</a:t>
            </a:r>
            <a:r>
              <a:rPr lang="en-US" baseline="0" dirty="0" smtClean="0"/>
              <a:t> customers, so we are curious whether the popular bicycle routes could match the results of peak hours. Although the majority of Capital </a:t>
            </a:r>
            <a:r>
              <a:rPr lang="en-US" baseline="0" dirty="0" err="1" smtClean="0"/>
              <a:t>bikeshare</a:t>
            </a:r>
            <a:r>
              <a:rPr lang="en-US" baseline="0" dirty="0" smtClean="0"/>
              <a:t> customers are commuters, the most popular routes are around tourist attractions, like Lincoln memorial and Jefferson memorial. Including 6 outliers resulted from cherry </a:t>
            </a:r>
            <a:r>
              <a:rPr lang="en-US" baseline="0" dirty="0" err="1" smtClean="0"/>
              <a:t>bloosm</a:t>
            </a:r>
            <a:r>
              <a:rPr lang="en-US" baseline="0" dirty="0" smtClean="0"/>
              <a:t> festivals, Amit just mentioned, tourists are still very important for Capital </a:t>
            </a:r>
            <a:r>
              <a:rPr lang="en-US" baseline="0" dirty="0" err="1" smtClean="0"/>
              <a:t>bikeshare</a:t>
            </a:r>
            <a:r>
              <a:rPr lang="en-US" baseline="0" dirty="0" smtClean="0"/>
              <a:t> Co. As a  result, Capital </a:t>
            </a:r>
            <a:r>
              <a:rPr lang="en-US" baseline="0" dirty="0" err="1" smtClean="0"/>
              <a:t>bikeshare</a:t>
            </a:r>
            <a:r>
              <a:rPr lang="en-US" baseline="0" dirty="0" smtClean="0"/>
              <a:t> Co. should have two different pricing policy for tourists and commuters to stimulate and increase the demand.  For example, Capital </a:t>
            </a:r>
            <a:r>
              <a:rPr lang="en-US" baseline="0" dirty="0" err="1" smtClean="0"/>
              <a:t>bikeshare</a:t>
            </a:r>
            <a:r>
              <a:rPr lang="en-US" baseline="0" dirty="0" smtClean="0"/>
              <a:t> Co could provide a cheaper price for those tourists if they rent for 3 days and promise will return bikes to stations around tourist attractions.  As for those commuters, Capital </a:t>
            </a:r>
            <a:r>
              <a:rPr lang="en-US" baseline="0" dirty="0" err="1" smtClean="0"/>
              <a:t>bikeshare</a:t>
            </a:r>
            <a:r>
              <a:rPr lang="en-US" baseline="0" dirty="0" smtClean="0"/>
              <a:t> could also provide a cheaper price if they rent more than 3 days in a week or they rent and return bikes in a same station,</a:t>
            </a: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09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smtClean="0"/>
              <a:t>Our</a:t>
            </a:r>
            <a:r>
              <a:rPr lang="en-US" baseline="0" dirty="0" smtClean="0"/>
              <a:t> last research question is how does the national holiday impact the bike ride counts. For this research question, we categorized our records into two category, the ridership on holiday and on non-holiday.  Our IV is DC holiday dates and dv is the ridership. We use two sample t-test to solve this question and we found the p=value is about .004. So we conclude that the ridership on holiday and non-holiday are not equal. </a:t>
            </a:r>
            <a:endParaRPr dirty="0"/>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17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baseline="0" dirty="0" smtClean="0"/>
              <a:t> And then we use a bar graph to show the difference between these two groups. However, the result is contrary to our expectation that the number of ridership on holiday is smaller than the number on non-holiday. </a:t>
            </a:r>
          </a:p>
          <a:p>
            <a:pPr lvl="0">
              <a:spcBef>
                <a:spcPts val="0"/>
              </a:spcBef>
              <a:buNone/>
            </a:pPr>
            <a:r>
              <a:rPr lang="en-US" baseline="0" dirty="0" smtClean="0"/>
              <a:t>At beginning, we had no idea why we have such result. But we have two explanations: first, the major holidays are in the winter, like new year eve, </a:t>
            </a:r>
            <a:r>
              <a:rPr lang="en-US" baseline="0" dirty="0" err="1" smtClean="0"/>
              <a:t>chrismas</a:t>
            </a:r>
            <a:r>
              <a:rPr lang="en-US" baseline="0" dirty="0" smtClean="0"/>
              <a:t>, thanksgiving. People definitely do not rent bikes in the winter even they have holiday and do not need to work. Second, as we mentioned </a:t>
            </a:r>
            <a:r>
              <a:rPr lang="en-US" baseline="0" dirty="0" err="1" smtClean="0"/>
              <a:t>earier</a:t>
            </a:r>
            <a:r>
              <a:rPr lang="en-US" baseline="0" dirty="0" smtClean="0"/>
              <a:t>, both tourists and commuters are important to Capital </a:t>
            </a:r>
            <a:r>
              <a:rPr lang="en-US" baseline="0" dirty="0" err="1" smtClean="0"/>
              <a:t>bikeshare</a:t>
            </a:r>
            <a:r>
              <a:rPr lang="en-US" baseline="0" dirty="0" smtClean="0"/>
              <a:t> Co. But we do not know who are more important. Therefore, this result tells us compared to tourists, commuters use renting service more often. </a:t>
            </a:r>
            <a:endParaRPr dirty="0"/>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4801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ltLang="zh-CN" baseline="0" dirty="0" smtClean="0"/>
              <a:t>However, there is a limitation that we should use actual distance, not linear distance, as our independent variable, then our result would be more reliable. Actually we have finished python code to connect Google Map API to calculate the actual distance and it is successful when we were testing the sample data. Google </a:t>
            </a:r>
            <a:r>
              <a:rPr lang="en-US" altLang="zh-CN" baseline="0" dirty="0" err="1" smtClean="0"/>
              <a:t>Api</a:t>
            </a:r>
            <a:r>
              <a:rPr lang="en-US" altLang="zh-CN" baseline="0" dirty="0" smtClean="0"/>
              <a:t> will charge us if we have more than 2500 elements. </a:t>
            </a:r>
          </a:p>
          <a:p>
            <a:pPr lvl="0">
              <a:spcBef>
                <a:spcPts val="0"/>
              </a:spcBef>
              <a:buNone/>
            </a:pPr>
            <a:endParaRPr lang="en-US" altLang="zh-CN" baseline="0" dirty="0" smtClean="0"/>
          </a:p>
          <a:p>
            <a:pPr lvl="0">
              <a:spcBef>
                <a:spcPts val="0"/>
              </a:spcBef>
              <a:buNone/>
            </a:pPr>
            <a:r>
              <a:rPr lang="en-US" altLang="zh-CN" baseline="0" dirty="0" smtClean="0"/>
              <a:t>The second limitation is about outliers.  </a:t>
            </a: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3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8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62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1" name="Shape 15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014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96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83" name="Shape 28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65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7" name="Shape 157"/>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97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3" name="Shape 16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6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9" name="Shape 16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280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5" name="Shape 17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981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0648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56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1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154954" y="1447800"/>
            <a:ext cx="8825657" cy="332958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7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1154954" y="4777380"/>
            <a:ext cx="8825657" cy="861420"/>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ctr"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ctr"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Shape 2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1" name="Shape 2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2" name="Shape 2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4955" y="4800587"/>
            <a:ext cx="8825657" cy="566737"/>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6" name="Shape 76"/>
          <p:cNvSpPr>
            <a:spLocks noGrp="1"/>
          </p:cNvSpPr>
          <p:nvPr>
            <p:ph type="pic" idx="2"/>
          </p:nvPr>
        </p:nvSpPr>
        <p:spPr>
          <a:xfrm>
            <a:off x="1154954" y="685800"/>
            <a:ext cx="8825657" cy="3640666"/>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77" name="Shape 77"/>
          <p:cNvSpPr txBox="1">
            <a:spLocks noGrp="1"/>
          </p:cNvSpPr>
          <p:nvPr>
            <p:ph type="body" idx="1"/>
          </p:nvPr>
        </p:nvSpPr>
        <p:spPr>
          <a:xfrm>
            <a:off x="1154955" y="5367325"/>
            <a:ext cx="8825655"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Shape 7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9" name="Shape 7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0" name="Shape 8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4954" y="1447800"/>
            <a:ext cx="8825659" cy="1981199"/>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3" name="Shape 83"/>
          <p:cNvSpPr txBox="1">
            <a:spLocks noGrp="1"/>
          </p:cNvSpPr>
          <p:nvPr>
            <p:ph type="body" idx="1"/>
          </p:nvPr>
        </p:nvSpPr>
        <p:spPr>
          <a:xfrm>
            <a:off x="1154954" y="3657600"/>
            <a:ext cx="8825659" cy="2362200"/>
          </a:xfrm>
          <a:prstGeom prst="rect">
            <a:avLst/>
          </a:prstGeom>
          <a:noFill/>
          <a:ln>
            <a:noFill/>
          </a:ln>
        </p:spPr>
        <p:txBody>
          <a:bodyPr lIns="91425" tIns="91425" rIns="91425" bIns="91425" anchor="ctr" anchorCtr="0"/>
          <a:lstStyle>
            <a:lvl1pPr marL="0" marR="0" lvl="0"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5" name="Shape 8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86" name="Shape 8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74800" y="1447800"/>
            <a:ext cx="7999315" cy="2323373"/>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8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9" name="Shape 89"/>
          <p:cNvSpPr txBox="1">
            <a:spLocks noGrp="1"/>
          </p:cNvSpPr>
          <p:nvPr>
            <p:ph type="body" idx="1"/>
          </p:nvPr>
        </p:nvSpPr>
        <p:spPr>
          <a:xfrm>
            <a:off x="1930400" y="3771173"/>
            <a:ext cx="7279649" cy="342174"/>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small">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body" idx="2"/>
          </p:nvPr>
        </p:nvSpPr>
        <p:spPr>
          <a:xfrm>
            <a:off x="1154954" y="4350657"/>
            <a:ext cx="8825659" cy="1676399"/>
          </a:xfrm>
          <a:prstGeom prst="rect">
            <a:avLst/>
          </a:prstGeom>
          <a:noFill/>
          <a:ln>
            <a:noFill/>
          </a:ln>
        </p:spPr>
        <p:txBody>
          <a:bodyPr lIns="91425" tIns="91425" rIns="91425" bIns="91425" anchor="ctr" anchorCtr="0"/>
          <a:lstStyle>
            <a:lvl1pPr marL="0" marR="0" lvl="0"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92" name="Shape 9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93" name="Shape 9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
        <p:nvSpPr>
          <p:cNvPr id="94" name="Shape 94"/>
          <p:cNvSpPr txBox="1"/>
          <p:nvPr/>
        </p:nvSpPr>
        <p:spPr>
          <a:xfrm>
            <a:off x="898295" y="971253"/>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dirty="0">
                <a:solidFill>
                  <a:srgbClr val="86D1D8"/>
                </a:solidFill>
                <a:latin typeface="Arial"/>
                <a:ea typeface="Arial"/>
                <a:cs typeface="Arial"/>
                <a:sym typeface="Arial"/>
              </a:rPr>
              <a:t>“</a:t>
            </a:r>
          </a:p>
        </p:txBody>
      </p:sp>
      <p:sp>
        <p:nvSpPr>
          <p:cNvPr id="95" name="Shape 95"/>
          <p:cNvSpPr txBox="1"/>
          <p:nvPr/>
        </p:nvSpPr>
        <p:spPr>
          <a:xfrm>
            <a:off x="9330489" y="2613786"/>
            <a:ext cx="801912" cy="196976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2200" b="0" i="0" dirty="0">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154954" y="3124200"/>
            <a:ext cx="8825659" cy="165318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8" name="Shape 98"/>
          <p:cNvSpPr txBox="1">
            <a:spLocks noGrp="1"/>
          </p:cNvSpPr>
          <p:nvPr>
            <p:ph type="body" idx="1"/>
          </p:nvPr>
        </p:nvSpPr>
        <p:spPr>
          <a:xfrm>
            <a:off x="1154954" y="4777380"/>
            <a:ext cx="8825659"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00" name="Shape 10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01" name="Shape 10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4" name="Shape 104"/>
          <p:cNvSpPr txBox="1">
            <a:spLocks noGrp="1"/>
          </p:cNvSpPr>
          <p:nvPr>
            <p:ph type="body" idx="1"/>
          </p:nvPr>
        </p:nvSpPr>
        <p:spPr>
          <a:xfrm>
            <a:off x="632947" y="1981200"/>
            <a:ext cx="2946865"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52462" y="2667000"/>
            <a:ext cx="2927350"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3883658" y="1981200"/>
            <a:ext cx="2936241"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3873105" y="2667000"/>
            <a:ext cx="2946793"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7124700" y="1981200"/>
            <a:ext cx="293211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7124700" y="2667000"/>
            <a:ext cx="2932112" cy="3589337"/>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Shape 110"/>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1" name="Shape 111"/>
          <p:cNvCxnSpPr/>
          <p:nvPr/>
        </p:nvCxnSpPr>
        <p:spPr>
          <a:xfrm>
            <a:off x="6962227" y="2133600"/>
            <a:ext cx="0" cy="3966881"/>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2" name="Shape 112"/>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13" name="Shape 113"/>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14" name="Shape 11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17" name="Shape 117"/>
          <p:cNvSpPr txBox="1">
            <a:spLocks noGrp="1"/>
          </p:cNvSpPr>
          <p:nvPr>
            <p:ph type="body" idx="1"/>
          </p:nvPr>
        </p:nvSpPr>
        <p:spPr>
          <a:xfrm>
            <a:off x="652462" y="4250948"/>
            <a:ext cx="2940049"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a:spLocks noGrp="1"/>
          </p:cNvSpPr>
          <p:nvPr>
            <p:ph type="pic" idx="2"/>
          </p:nvPr>
        </p:nvSpPr>
        <p:spPr>
          <a:xfrm>
            <a:off x="652462" y="2209800"/>
            <a:ext cx="2940049"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19" name="Shape 119"/>
          <p:cNvSpPr txBox="1">
            <a:spLocks noGrp="1"/>
          </p:cNvSpPr>
          <p:nvPr>
            <p:ph type="body" idx="3"/>
          </p:nvPr>
        </p:nvSpPr>
        <p:spPr>
          <a:xfrm>
            <a:off x="652462" y="4827210"/>
            <a:ext cx="2940049"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4"/>
          </p:nvPr>
        </p:nvSpPr>
        <p:spPr>
          <a:xfrm>
            <a:off x="3889375" y="4250948"/>
            <a:ext cx="2930525"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a:spLocks noGrp="1"/>
          </p:cNvSpPr>
          <p:nvPr>
            <p:ph type="pic" idx="5"/>
          </p:nvPr>
        </p:nvSpPr>
        <p:spPr>
          <a:xfrm>
            <a:off x="3889373" y="2209800"/>
            <a:ext cx="2930525"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2" name="Shape 122"/>
          <p:cNvSpPr txBox="1">
            <a:spLocks noGrp="1"/>
          </p:cNvSpPr>
          <p:nvPr>
            <p:ph type="body" idx="6"/>
          </p:nvPr>
        </p:nvSpPr>
        <p:spPr>
          <a:xfrm>
            <a:off x="3888021" y="4827210"/>
            <a:ext cx="2934406"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7"/>
          </p:nvPr>
        </p:nvSpPr>
        <p:spPr>
          <a:xfrm>
            <a:off x="7124700" y="4250948"/>
            <a:ext cx="293211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a:spLocks noGrp="1"/>
          </p:cNvSpPr>
          <p:nvPr>
            <p:ph type="pic" idx="8"/>
          </p:nvPr>
        </p:nvSpPr>
        <p:spPr>
          <a:xfrm>
            <a:off x="7124699" y="2209800"/>
            <a:ext cx="2932112" cy="1524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125" name="Shape 125"/>
          <p:cNvSpPr txBox="1">
            <a:spLocks noGrp="1"/>
          </p:cNvSpPr>
          <p:nvPr>
            <p:ph type="body" idx="9"/>
          </p:nvPr>
        </p:nvSpPr>
        <p:spPr>
          <a:xfrm>
            <a:off x="7124575" y="4827207"/>
            <a:ext cx="2935996" cy="65918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Shape 126"/>
          <p:cNvCxnSpPr/>
          <p:nvPr/>
        </p:nvCxnSpPr>
        <p:spPr>
          <a:xfrm>
            <a:off x="3726142" y="2133600"/>
            <a:ext cx="0" cy="39623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27" name="Shape 127"/>
          <p:cNvCxnSpPr/>
          <p:nvPr/>
        </p:nvCxnSpPr>
        <p:spPr>
          <a:xfrm>
            <a:off x="6962227" y="2133600"/>
            <a:ext cx="0" cy="3966881"/>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28" name="Shape 12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29" name="Shape 12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0" name="Shape 13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3" name="Shape 133"/>
          <p:cNvSpPr txBox="1">
            <a:spLocks noGrp="1"/>
          </p:cNvSpPr>
          <p:nvPr>
            <p:ph type="body" idx="1"/>
          </p:nvPr>
        </p:nvSpPr>
        <p:spPr>
          <a:xfrm rot="5400000">
            <a:off x="3478842" y="-322612"/>
            <a:ext cx="4195480" cy="8946541"/>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Shape 13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5" name="Shape 13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36" name="Shape 13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6267450" y="2466974"/>
            <a:ext cx="5826124" cy="175260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9" name="Shape 139"/>
          <p:cNvSpPr txBox="1">
            <a:spLocks noGrp="1"/>
          </p:cNvSpPr>
          <p:nvPr>
            <p:ph type="body" idx="1"/>
          </p:nvPr>
        </p:nvSpPr>
        <p:spPr>
          <a:xfrm rot="5400000">
            <a:off x="1679574" y="-139698"/>
            <a:ext cx="5368924" cy="7423149"/>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Shape 140"/>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41" name="Shape 141"/>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42" name="Shape 142"/>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5" name="Shape 25"/>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Shape 26"/>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7" name="Shape 27"/>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28" name="Shape 28"/>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154955" y="2861733"/>
            <a:ext cx="8825657" cy="1915646"/>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40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1" name="Shape 31"/>
          <p:cNvSpPr txBox="1">
            <a:spLocks noGrp="1"/>
          </p:cNvSpPr>
          <p:nvPr>
            <p:ph type="body" idx="1"/>
          </p:nvPr>
        </p:nvSpPr>
        <p:spPr>
          <a:xfrm>
            <a:off x="1154954" y="4777380"/>
            <a:ext cx="8825657"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20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Shape 32"/>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33" name="Shape 33"/>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34" name="Shape 34"/>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7" name="Shape 37"/>
          <p:cNvSpPr txBox="1">
            <a:spLocks noGrp="1"/>
          </p:cNvSpPr>
          <p:nvPr>
            <p:ph type="body" idx="1"/>
          </p:nvPr>
        </p:nvSpPr>
        <p:spPr>
          <a:xfrm>
            <a:off x="1103312" y="2060575"/>
            <a:ext cx="4396339" cy="4195763"/>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body" idx="2"/>
          </p:nvPr>
        </p:nvSpPr>
        <p:spPr>
          <a:xfrm>
            <a:off x="5654492" y="2056091"/>
            <a:ext cx="4396340" cy="4200244"/>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0" name="Shape 40"/>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1" name="Shape 41"/>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4" name="Shape 44"/>
          <p:cNvSpPr txBox="1">
            <a:spLocks noGrp="1"/>
          </p:cNvSpPr>
          <p:nvPr>
            <p:ph type="body" idx="1"/>
          </p:nvPr>
        </p:nvSpPr>
        <p:spPr>
          <a:xfrm>
            <a:off x="1103312" y="1905000"/>
            <a:ext cx="4396337"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body" idx="2"/>
          </p:nvPr>
        </p:nvSpPr>
        <p:spPr>
          <a:xfrm>
            <a:off x="1103312" y="2514600"/>
            <a:ext cx="4396339" cy="374173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body" idx="3"/>
          </p:nvPr>
        </p:nvSpPr>
        <p:spPr>
          <a:xfrm>
            <a:off x="5654494" y="1905000"/>
            <a:ext cx="4396339"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rgbClr val="86D1D8"/>
              </a:buClr>
              <a:buFont typeface="Noto Sans Symbols"/>
              <a:buNone/>
              <a:defRPr sz="2400" b="0" i="0" u="none" strike="noStrike" cap="none">
                <a:solidFill>
                  <a:srgbClr val="86D1D8"/>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2000" b="1"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body" idx="4"/>
          </p:nvPr>
        </p:nvSpPr>
        <p:spPr>
          <a:xfrm>
            <a:off x="5654494" y="2514600"/>
            <a:ext cx="4396339" cy="3741738"/>
          </a:xfrm>
          <a:prstGeom prst="rect">
            <a:avLst/>
          </a:prstGeom>
          <a:noFill/>
          <a:ln>
            <a:noFill/>
          </a:ln>
        </p:spPr>
        <p:txBody>
          <a:bodyPr lIns="91425" tIns="91425" rIns="91425" bIns="91425" anchor="t" anchorCtr="0"/>
          <a:lstStyle>
            <a:lvl1pPr marL="342900" marR="0" lvl="0" indent="-25145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742950" marR="0" lvl="1" indent="-20446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143000" marR="0" lvl="2"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600200" marR="0" lvl="3"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057400" marR="0" lvl="4"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506000" marR="0" lvl="5" indent="-1717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2971800" marR="0" lvl="6" indent="-167639"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429000" marR="0" lvl="7"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3886200" marR="0" lvl="8" indent="-167640" algn="l" rtl="0">
              <a:spcBef>
                <a:spcPts val="1000"/>
              </a:spcBef>
              <a:spcAft>
                <a:spcPts val="0"/>
              </a:spcAft>
              <a:buClr>
                <a:srgbClr val="86D1D8"/>
              </a:buClr>
              <a:buSzPct val="800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49" name="Shape 49"/>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0" name="Shape 50"/>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3" name="Shape 53"/>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4" name="Shape 54"/>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5" name="Shape 55"/>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8" name="Shape 58"/>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59" name="Shape 59"/>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154953" y="1447800"/>
            <a:ext cx="3401063" cy="144780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24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2" name="Shape 62"/>
          <p:cNvSpPr txBox="1">
            <a:spLocks noGrp="1"/>
          </p:cNvSpPr>
          <p:nvPr>
            <p:ph type="body" idx="1"/>
          </p:nvPr>
        </p:nvSpPr>
        <p:spPr>
          <a:xfrm>
            <a:off x="4784616" y="1447800"/>
            <a:ext cx="5195997" cy="4572000"/>
          </a:xfrm>
          <a:prstGeom prst="rect">
            <a:avLst/>
          </a:prstGeom>
          <a:noFill/>
          <a:ln>
            <a:noFill/>
          </a:ln>
        </p:spPr>
        <p:txBody>
          <a:bodyPr lIns="91425" tIns="91425" rIns="91425" bIns="91425" anchor="ctr"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body" idx="2"/>
          </p:nvPr>
        </p:nvSpPr>
        <p:spPr>
          <a:xfrm>
            <a:off x="1154953" y="3129280"/>
            <a:ext cx="3401062" cy="2895598"/>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Shape 6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65" name="Shape 6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66" name="Shape 6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1153907" y="1854191"/>
            <a:ext cx="5092905" cy="1574808"/>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9" name="Shape 69"/>
          <p:cNvSpPr>
            <a:spLocks noGrp="1"/>
          </p:cNvSpPr>
          <p:nvPr>
            <p:ph type="pic" idx="2"/>
          </p:nvPr>
        </p:nvSpPr>
        <p:spPr>
          <a:xfrm>
            <a:off x="6949546" y="1143000"/>
            <a:ext cx="3200399" cy="4572000"/>
          </a:xfrm>
          <a:prstGeom prst="roundRect">
            <a:avLst>
              <a:gd name="adj" fmla="val 1858"/>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dirty="0"/>
          </a:p>
        </p:txBody>
      </p:sp>
      <p:sp>
        <p:nvSpPr>
          <p:cNvPr id="70" name="Shape 70"/>
          <p:cNvSpPr txBox="1">
            <a:spLocks noGrp="1"/>
          </p:cNvSpPr>
          <p:nvPr>
            <p:ph type="body" idx="1"/>
          </p:nvPr>
        </p:nvSpPr>
        <p:spPr>
          <a:xfrm>
            <a:off x="1154954" y="3657600"/>
            <a:ext cx="5084979" cy="1371599"/>
          </a:xfrm>
          <a:prstGeom prst="rect">
            <a:avLst/>
          </a:prstGeom>
          <a:noFill/>
          <a:ln>
            <a:noFill/>
          </a:ln>
        </p:spPr>
        <p:txBody>
          <a:bodyPr lIns="91425" tIns="91425" rIns="91425" bIns="91425" anchor="t" anchorCtr="0"/>
          <a:lstStyle>
            <a:lvl1pPr marL="0" marR="0" lvl="0" indent="0" algn="l" rtl="0">
              <a:spcBef>
                <a:spcPts val="1000"/>
              </a:spcBef>
              <a:spcAft>
                <a:spcPts val="0"/>
              </a:spcAft>
              <a:buClr>
                <a:srgbClr val="86D1D8"/>
              </a:buClr>
              <a:buFont typeface="Noto Sans Symbols"/>
              <a:buNone/>
              <a:defRPr sz="1400" b="0" i="0" u="none" strike="noStrike" cap="none">
                <a:solidFill>
                  <a:schemeClr val="lt1"/>
                </a:solidFill>
                <a:latin typeface="Century Gothic"/>
                <a:ea typeface="Century Gothic"/>
                <a:cs typeface="Century Gothic"/>
                <a:sym typeface="Century Gothic"/>
              </a:defRPr>
            </a:lvl1pPr>
            <a:lvl2pPr marL="457200" marR="0" lvl="1" indent="0" algn="l" rtl="0">
              <a:spcBef>
                <a:spcPts val="1000"/>
              </a:spcBef>
              <a:spcAft>
                <a:spcPts val="0"/>
              </a:spcAft>
              <a:buClr>
                <a:srgbClr val="86D1D8"/>
              </a:buClr>
              <a:buFont typeface="Noto Sans Symbols"/>
              <a:buNone/>
              <a:defRPr sz="1200" b="0" i="0" u="none" strike="noStrike" cap="none">
                <a:solidFill>
                  <a:schemeClr val="lt1"/>
                </a:solidFill>
                <a:latin typeface="Century Gothic"/>
                <a:ea typeface="Century Gothic"/>
                <a:cs typeface="Century Gothic"/>
                <a:sym typeface="Century Gothic"/>
              </a:defRPr>
            </a:lvl2pPr>
            <a:lvl3pPr marL="914400" marR="0" lvl="2" indent="0" algn="l" rtl="0">
              <a:spcBef>
                <a:spcPts val="1000"/>
              </a:spcBef>
              <a:spcAft>
                <a:spcPts val="0"/>
              </a:spcAft>
              <a:buClr>
                <a:srgbClr val="86D1D8"/>
              </a:buClr>
              <a:buFont typeface="Noto Sans Symbols"/>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4pPr>
            <a:lvl5pPr marL="1828800" marR="0" lvl="4"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5pPr>
            <a:lvl6pPr marL="2286000" marR="0" lvl="5"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6pPr>
            <a:lvl7pPr marL="2743200" marR="0" lvl="6"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7pPr>
            <a:lvl8pPr marL="3200400" marR="0" lvl="7"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8pPr>
            <a:lvl9pPr marL="3657600" marR="0" lvl="8" indent="0" algn="l" rtl="0">
              <a:spcBef>
                <a:spcPts val="1000"/>
              </a:spcBef>
              <a:spcAft>
                <a:spcPts val="0"/>
              </a:spcAft>
              <a:buClr>
                <a:srgbClr val="86D1D8"/>
              </a:buClr>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Shape 71"/>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2" name="Shape 72"/>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73" name="Shape 73"/>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a:solidFill>
                  <a:schemeClr val="lt1"/>
                </a:solidFill>
                <a:latin typeface="Century Gothic"/>
                <a:ea typeface="Century Gothic"/>
                <a:cs typeface="Century Gothic"/>
                <a:sym typeface="Century Gothic"/>
              </a:rPr>
              <a:t>‹#›</a:t>
            </a:fld>
            <a:endParaRPr lang="en-US" sz="2800" b="0" i="0" dirty="0">
              <a:solidFill>
                <a:schemeClr val="l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0">
            <a:alphaModFix/>
          </a:blip>
          <a:srcRect l="3613"/>
          <a:stretch/>
        </p:blipFill>
        <p:spPr>
          <a:xfrm>
            <a:off x="0" y="2669684"/>
            <a:ext cx="4037012" cy="4188315"/>
          </a:xfrm>
          <a:prstGeom prst="rect">
            <a:avLst/>
          </a:prstGeom>
          <a:noFill/>
          <a:ln>
            <a:noFill/>
          </a:ln>
        </p:spPr>
      </p:pic>
      <p:pic>
        <p:nvPicPr>
          <p:cNvPr id="7" name="Shape 7"/>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Shape 8"/>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lIns="91425" tIns="91425" rIns="91425" bIns="91425" anchor="ctr" anchorCtr="0">
            <a:noAutofit/>
          </a:bodyPr>
          <a:lstStyle/>
          <a:p>
            <a:pPr lvl="0">
              <a:spcBef>
                <a:spcPts val="0"/>
              </a:spcBef>
              <a:buNone/>
            </a:pPr>
            <a:endParaRPr dirty="0"/>
          </a:p>
        </p:txBody>
      </p:sp>
      <p:pic>
        <p:nvPicPr>
          <p:cNvPr id="9" name="Shape 9"/>
          <p:cNvPicPr preferRelativeResize="0"/>
          <p:nvPr/>
        </p:nvPicPr>
        <p:blipFill rotWithShape="1">
          <a:blip r:embed="rId22">
            <a:alphaModFix/>
          </a:blip>
          <a:srcRect t="28812"/>
          <a:stretch/>
        </p:blipFill>
        <p:spPr>
          <a:xfrm>
            <a:off x="7999411" y="0"/>
            <a:ext cx="1603386" cy="1141406"/>
          </a:xfrm>
          <a:prstGeom prst="rect">
            <a:avLst/>
          </a:prstGeom>
          <a:noFill/>
          <a:ln>
            <a:noFill/>
          </a:ln>
        </p:spPr>
      </p:pic>
      <p:pic>
        <p:nvPicPr>
          <p:cNvPr id="10" name="Shape 10"/>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Shape 11"/>
          <p:cNvSpPr/>
          <p:nvPr/>
        </p:nvSpPr>
        <p:spPr>
          <a:xfrm>
            <a:off x="10437811" y="0"/>
            <a:ext cx="685799" cy="1143000"/>
          </a:xfrm>
          <a:prstGeom prst="rect">
            <a:avLst/>
          </a:prstGeom>
          <a:solidFill>
            <a:schemeClr val="accent1"/>
          </a:solidFill>
          <a:ln>
            <a:noFill/>
          </a:ln>
          <a:effectLst>
            <a:outerShdw blurRad="38100" dist="25400" dir="5400000" rotWithShape="0">
              <a:srgbClr val="000000">
                <a:alpha val="44705"/>
              </a:srgbClr>
            </a:outerShdw>
          </a:effectLst>
        </p:spPr>
        <p:txBody>
          <a:bodyPr lIns="91425" tIns="91425" rIns="91425" bIns="91425" anchor="ctr" anchorCtr="0">
            <a:noAutofit/>
          </a:bodyPr>
          <a:lstStyle/>
          <a:p>
            <a:pPr lvl="0">
              <a:spcBef>
                <a:spcPts val="0"/>
              </a:spcBef>
              <a:buNone/>
            </a:pPr>
            <a:endParaRPr dirty="0"/>
          </a:p>
        </p:txBody>
      </p:sp>
      <p:sp>
        <p:nvSpPr>
          <p:cNvPr id="12" name="Shape 12"/>
          <p:cNvSpPr txBox="1">
            <a:spLocks noGrp="1"/>
          </p:cNvSpPr>
          <p:nvPr>
            <p:ph type="title"/>
          </p:nvPr>
        </p:nvSpPr>
        <p:spPr>
          <a:xfrm>
            <a:off x="646110" y="452718"/>
            <a:ext cx="9404723" cy="140053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Century Gothic"/>
              <a:buNone/>
              <a:defRPr sz="42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1103312" y="2052917"/>
            <a:ext cx="8946541" cy="4195480"/>
          </a:xfrm>
          <a:prstGeom prst="rect">
            <a:avLst/>
          </a:prstGeom>
          <a:noFill/>
          <a:ln>
            <a:noFill/>
          </a:ln>
        </p:spPr>
        <p:txBody>
          <a:bodyPr lIns="91425" tIns="91425" rIns="91425" bIns="91425" anchor="t" anchorCtr="0"/>
          <a:lstStyle>
            <a:lvl1pPr marL="342900" marR="0" lvl="0" indent="-241300" algn="l" rtl="0">
              <a:spcBef>
                <a:spcPts val="1000"/>
              </a:spcBef>
              <a:spcAft>
                <a:spcPts val="0"/>
              </a:spcAft>
              <a:buClr>
                <a:srgbClr val="86D1D8"/>
              </a:buClr>
              <a:buSzPct val="800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742950" marR="0" lvl="1" indent="-194309" algn="l" rtl="0">
              <a:spcBef>
                <a:spcPts val="1000"/>
              </a:spcBef>
              <a:spcAft>
                <a:spcPts val="0"/>
              </a:spcAft>
              <a:buClr>
                <a:srgbClr val="86D1D8"/>
              </a:buClr>
              <a:buSzPct val="79999"/>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143000" marR="0" lvl="2" indent="-147319" algn="l" rtl="0">
              <a:spcBef>
                <a:spcPts val="1000"/>
              </a:spcBef>
              <a:spcAft>
                <a:spcPts val="0"/>
              </a:spcAft>
              <a:buClr>
                <a:srgbClr val="86D1D8"/>
              </a:buClr>
              <a:buSzPct val="8000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600200" marR="0" lvl="3" indent="-157480"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057400" marR="0" lvl="4"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506000" marR="0" lvl="5" indent="-1615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2971800" marR="0" lvl="6"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429000" marR="0" lvl="7"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3886200" marR="0" lvl="8" indent="-157479" algn="l" rtl="0">
              <a:spcBef>
                <a:spcPts val="1000"/>
              </a:spcBef>
              <a:spcAft>
                <a:spcPts val="0"/>
              </a:spcAft>
              <a:buClr>
                <a:srgbClr val="86D1D8"/>
              </a:buClr>
              <a:buSzPct val="8000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dt" idx="10"/>
          </p:nvPr>
        </p:nvSpPr>
        <p:spPr>
          <a:xfrm rot="5400000">
            <a:off x="10155639" y="1790700"/>
            <a:ext cx="990598" cy="304798"/>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5" name="Shape 15"/>
          <p:cNvSpPr txBox="1">
            <a:spLocks noGrp="1"/>
          </p:cNvSpPr>
          <p:nvPr>
            <p:ph type="ftr" idx="11"/>
          </p:nvPr>
        </p:nvSpPr>
        <p:spPr>
          <a:xfrm rot="5400000">
            <a:off x="8951573" y="3225296"/>
            <a:ext cx="3859794" cy="304801"/>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dirty="0"/>
          </a:p>
        </p:txBody>
      </p:sp>
      <p:sp>
        <p:nvSpPr>
          <p:cNvPr id="16" name="Shape 16"/>
          <p:cNvSpPr txBox="1">
            <a:spLocks noGrp="1"/>
          </p:cNvSpPr>
          <p:nvPr>
            <p:ph type="sldNum" idx="12"/>
          </p:nvPr>
        </p:nvSpPr>
        <p:spPr>
          <a:xfrm>
            <a:off x="10352539" y="295729"/>
            <a:ext cx="838198" cy="767687"/>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US" sz="2800" b="0" i="0" u="none" strike="noStrike" cap="none">
                <a:solidFill>
                  <a:schemeClr val="lt1"/>
                </a:solidFill>
                <a:latin typeface="Century Gothic"/>
                <a:ea typeface="Century Gothic"/>
                <a:cs typeface="Century Gothic"/>
                <a:sym typeface="Century Gothic"/>
              </a:rPr>
              <a:t>‹#›</a:t>
            </a:fld>
            <a:endParaRPr lang="en-US" sz="2800" b="0" i="0" u="none" strike="noStrike" cap="none" dirty="0">
              <a:solidFill>
                <a:schemeClr val="l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3.amazonaws.com/capitalbikeshare-data/index.html" TargetMode="External"/><Relationship Id="rId7" Type="http://schemas.openxmlformats.org/officeDocument/2006/relationships/hyperlink" Target="https://www.wunderground.com/history/airport/KDCA/2011/1/1/CustomHistory.html?dayend=31&amp;monthend=12&amp;yearend=2011&amp;req_city=&amp;req_state=&amp;req_statename=&amp;reqdb.zip=&amp;reqdb.magic=&amp;reqdb.wmo=&amp;format=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wunderground.com/history/airport/KDCA/2010/10/1/CustomHistory.html?dayend=31&amp;monthend=12&amp;yearend=2010&amp;req_city=&amp;req_state=&amp;req_statename=&amp;reqdb.zip=&amp;reqdb.magic=&amp;reqdb.wmo=&amp;format=1" TargetMode="External"/><Relationship Id="rId5" Type="http://schemas.openxmlformats.org/officeDocument/2006/relationships/hyperlink" Target="https://feeds.capitalbikeshare.com/stations/stations.xml" TargetMode="External"/><Relationship Id="rId4" Type="http://schemas.openxmlformats.org/officeDocument/2006/relationships/hyperlink" Target="http://dchr.dc.gov/page/holiday-schedul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wunderground.com/history/airport/KDCA/2012/1/1/CustomHistory.html?dayend=31&amp;monthend=12&amp;yearend=2012&amp;req_city=&amp;req_state=&amp;req_statename=&amp;reqdb.zip=&amp;reqdb.magic=&amp;reqdb.wmo=&amp;format=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wunderground.com/history/airport/KDCA/2014/1/1/CustomHistory.html?dayend=31&amp;monthend=12&amp;yearend=2014&amp;req_city=&amp;req_state=&amp;req_statename=&amp;reqdb.zip=&amp;reqdb.magic=&amp;reqdb.wmo=&amp;format=1" TargetMode="External"/><Relationship Id="rId4" Type="http://schemas.openxmlformats.org/officeDocument/2006/relationships/hyperlink" Target="https://www.wunderground.com/history/airport/KDCA/2013/1/1/CustomHistory.html?dayend=31&amp;monthend=12&amp;yearend=2013&amp;req_city=&amp;req_state=&amp;req_statename=&amp;reqdb.zip=&amp;reqdb.magic=&amp;reqdb.wmo=&amp;format=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underground.com/history/airport/KDCA/2015/1/1/CustomHistory.html?dayend=31&amp;monthend=12&amp;yearend=2015&amp;req_city=&amp;req_state=&amp;req_statename=&amp;reqdb.zip=&amp;reqdb.magic=&amp;reqdb.wmo=&amp;format=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wunderground.com/history/airport/KDCA/2016/1/1/CustomHistory.html?dayend=30&amp;monthend=6&amp;yearend=2016&amp;req_city=&amp;req_state=&amp;req_statename=&amp;reqdb.zip=&amp;reqdb.magic=&amp;reqdb.wmo=&amp;format=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google.com/url?q=http://www.nationalcherryblossomfestival.org/about/bloom-watch/&amp;sa=D&amp;sntz=1&amp;usg=AFQjCNHgpqlFNH6kIeGbLm4LnPrAghBbc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154954" y="1447800"/>
            <a:ext cx="8825657" cy="332958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Century Gothic"/>
              <a:buNone/>
            </a:pPr>
            <a:r>
              <a:rPr lang="en-US" sz="7200" b="0" i="0" u="none" strike="noStrike" cap="none" dirty="0">
                <a:solidFill>
                  <a:schemeClr val="lt2"/>
                </a:solidFill>
                <a:latin typeface="Century Gothic"/>
                <a:ea typeface="Century Gothic"/>
                <a:cs typeface="Century Gothic"/>
                <a:sym typeface="Century Gothic"/>
              </a:rPr>
              <a:t>Capital Bikeshare</a:t>
            </a:r>
          </a:p>
        </p:txBody>
      </p:sp>
      <p:sp>
        <p:nvSpPr>
          <p:cNvPr id="148" name="Shape 148"/>
          <p:cNvSpPr txBox="1">
            <a:spLocks noGrp="1"/>
          </p:cNvSpPr>
          <p:nvPr>
            <p:ph type="subTitle" idx="1"/>
          </p:nvPr>
        </p:nvSpPr>
        <p:spPr>
          <a:xfrm>
            <a:off x="1154954" y="4777380"/>
            <a:ext cx="8825657" cy="8614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6D1D8"/>
              </a:buClr>
              <a:buSzPct val="25000"/>
              <a:buFont typeface="Noto Sans Symbols"/>
              <a:buNone/>
            </a:pPr>
            <a:r>
              <a:rPr lang="en-US" sz="2000" b="0" i="0" u="none" strike="noStrike" cap="none" dirty="0">
                <a:solidFill>
                  <a:srgbClr val="86D1D8"/>
                </a:solidFill>
                <a:latin typeface="Century Gothic"/>
                <a:ea typeface="Century Gothic"/>
                <a:cs typeface="Century Gothic"/>
                <a:sym typeface="Century Gothic"/>
              </a:rPr>
              <a:t>TEAM FABULOUS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p:cNvPicPr preferRelativeResize="0"/>
          <p:nvPr/>
        </p:nvPicPr>
        <p:blipFill rotWithShape="1">
          <a:blip r:embed="rId3">
            <a:alphaModFix/>
          </a:blip>
          <a:srcRect l="1423" t="1403" r="10948" b="1284"/>
          <a:stretch/>
        </p:blipFill>
        <p:spPr>
          <a:xfrm>
            <a:off x="668710" y="703072"/>
            <a:ext cx="7344411" cy="5327374"/>
          </a:xfrm>
          <a:prstGeom prst="rect">
            <a:avLst/>
          </a:prstGeom>
          <a:noFill/>
          <a:ln>
            <a:noFill/>
          </a:ln>
        </p:spPr>
      </p:pic>
      <p:sp>
        <p:nvSpPr>
          <p:cNvPr id="212" name="Shape 212"/>
          <p:cNvSpPr txBox="1"/>
          <p:nvPr/>
        </p:nvSpPr>
        <p:spPr>
          <a:xfrm>
            <a:off x="8440003" y="1368330"/>
            <a:ext cx="3551583" cy="1815547"/>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spcAft>
                <a:spcPts val="0"/>
              </a:spcAft>
              <a:buSzPct val="25000"/>
              <a:buNone/>
            </a:pPr>
            <a:r>
              <a:rPr lang="en-US" sz="2400" dirty="0">
                <a:solidFill>
                  <a:schemeClr val="lt2"/>
                </a:solidFill>
                <a:latin typeface="Century Gothic"/>
                <a:ea typeface="Century Gothic"/>
                <a:cs typeface="Century Gothic"/>
                <a:sym typeface="Century Gothic"/>
              </a:rPr>
              <a:t>Temperature has moderate positive linear relationship with Bike Ride Count.</a:t>
            </a:r>
          </a:p>
          <a:p>
            <a:pPr marL="0" marR="0" lvl="0" indent="0" algn="l" rtl="0">
              <a:lnSpc>
                <a:spcPct val="80000"/>
              </a:lnSpc>
              <a:spcBef>
                <a:spcPts val="0"/>
              </a:spcBef>
              <a:buNone/>
            </a:pPr>
            <a:endParaRPr sz="3000" dirty="0">
              <a:solidFill>
                <a:schemeClr val="lt2"/>
              </a:solidFill>
              <a:latin typeface="Century Gothic"/>
              <a:ea typeface="Century Gothic"/>
              <a:cs typeface="Century Gothic"/>
              <a:sym typeface="Century Gothic"/>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l="988" t="1665" r="4722" b="6112"/>
          <a:stretch/>
        </p:blipFill>
        <p:spPr>
          <a:xfrm>
            <a:off x="661179" y="829992"/>
            <a:ext cx="7272997" cy="5303520"/>
          </a:xfrm>
          <a:prstGeom prst="rect">
            <a:avLst/>
          </a:prstGeom>
          <a:noFill/>
          <a:ln>
            <a:noFill/>
          </a:ln>
        </p:spPr>
      </p:pic>
      <p:sp>
        <p:nvSpPr>
          <p:cNvPr id="218" name="Shape 218"/>
          <p:cNvSpPr txBox="1"/>
          <p:nvPr/>
        </p:nvSpPr>
        <p:spPr>
          <a:xfrm>
            <a:off x="8468139" y="1551211"/>
            <a:ext cx="3551583" cy="1815547"/>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spcAft>
                <a:spcPts val="0"/>
              </a:spcAft>
              <a:buSzPct val="25000"/>
              <a:buNone/>
            </a:pPr>
            <a:r>
              <a:rPr lang="en-US" sz="2400" dirty="0">
                <a:solidFill>
                  <a:schemeClr val="lt2"/>
                </a:solidFill>
                <a:latin typeface="Century Gothic"/>
                <a:ea typeface="Century Gothic"/>
                <a:cs typeface="Century Gothic"/>
                <a:sym typeface="Century Gothic"/>
              </a:rPr>
              <a:t>Dew Point has moderate positive linear relationship with Bike Ride Count.</a:t>
            </a:r>
          </a:p>
          <a:p>
            <a:pPr marL="0" marR="0" lvl="0" indent="0" algn="l" rtl="0">
              <a:lnSpc>
                <a:spcPct val="80000"/>
              </a:lnSpc>
              <a:spcBef>
                <a:spcPts val="0"/>
              </a:spcBef>
              <a:buNone/>
            </a:pPr>
            <a:endParaRPr sz="3000" dirty="0">
              <a:solidFill>
                <a:schemeClr val="lt2"/>
              </a:solidFill>
              <a:latin typeface="Century Gothic"/>
              <a:ea typeface="Century Gothic"/>
              <a:cs typeface="Century Gothic"/>
              <a:sym typeface="Century Gothic"/>
            </a:endParaRPr>
          </a:p>
        </p:txBody>
      </p:sp>
      <p:sp>
        <p:nvSpPr>
          <p:cNvPr id="4" name="TextBox 3"/>
          <p:cNvSpPr txBox="1"/>
          <p:nvPr/>
        </p:nvSpPr>
        <p:spPr>
          <a:xfrm>
            <a:off x="3920253" y="5845398"/>
            <a:ext cx="1744110" cy="261610"/>
          </a:xfrm>
          <a:prstGeom prst="rect">
            <a:avLst/>
          </a:prstGeom>
          <a:solidFill>
            <a:srgbClr val="ACD0EE"/>
          </a:solidFill>
        </p:spPr>
        <p:txBody>
          <a:bodyPr wrap="square" rtlCol="0">
            <a:spAutoFit/>
          </a:bodyPr>
          <a:lstStyle/>
          <a:p>
            <a:r>
              <a:rPr lang="en-US" sz="1100" b="1" dirty="0"/>
              <a:t>Dew_point</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24" name="Shape 224"/>
          <p:cNvSpPr txBox="1">
            <a:spLocks noGrp="1"/>
          </p:cNvSpPr>
          <p:nvPr>
            <p:ph type="body" idx="1"/>
          </p:nvPr>
        </p:nvSpPr>
        <p:spPr>
          <a:xfrm>
            <a:off x="646110" y="1152983"/>
            <a:ext cx="8946541" cy="1336999"/>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What are the peak hours on bike trips in a day?</a:t>
            </a:r>
          </a:p>
          <a:p>
            <a:pPr lvl="1" indent="-285750"/>
            <a:r>
              <a:rPr lang="en-US" sz="1800" b="0" i="0" u="none" strike="noStrike" cap="none" dirty="0">
                <a:solidFill>
                  <a:schemeClr val="lt1"/>
                </a:solidFill>
                <a:latin typeface="Century Gothic"/>
                <a:ea typeface="Century Gothic"/>
                <a:cs typeface="Century Gothic"/>
                <a:sym typeface="Century Gothic"/>
              </a:rPr>
              <a:t>IV – </a:t>
            </a:r>
            <a:r>
              <a:rPr lang="en-US" dirty="0"/>
              <a:t>Ride Start Date</a:t>
            </a:r>
          </a:p>
          <a:p>
            <a:pPr lvl="1" indent="-285750"/>
            <a:r>
              <a:rPr lang="en-US" sz="1800" b="0" i="0" u="none" strike="noStrike" cap="none" dirty="0" smtClean="0">
                <a:solidFill>
                  <a:schemeClr val="lt1"/>
                </a:solidFill>
                <a:latin typeface="Century Gothic"/>
                <a:ea typeface="Century Gothic"/>
                <a:cs typeface="Century Gothic"/>
                <a:sym typeface="Century Gothic"/>
              </a:rPr>
              <a:t>DV </a:t>
            </a:r>
            <a:r>
              <a:rPr lang="en-US" sz="1800" b="0" i="0" u="none" strike="noStrike" cap="none" dirty="0">
                <a:solidFill>
                  <a:schemeClr val="lt1"/>
                </a:solidFill>
                <a:latin typeface="Century Gothic"/>
                <a:ea typeface="Century Gothic"/>
                <a:cs typeface="Century Gothic"/>
                <a:sym typeface="Century Gothic"/>
              </a:rPr>
              <a:t>– </a:t>
            </a:r>
            <a:r>
              <a:rPr lang="en-US" dirty="0"/>
              <a:t>Ride Count</a:t>
            </a:r>
          </a:p>
          <a:p>
            <a:pPr marL="742950" marR="0" lvl="1" indent="-285750" algn="l" rtl="0">
              <a:spcBef>
                <a:spcPts val="1000"/>
              </a:spcBef>
              <a:spcAft>
                <a:spcPts val="0"/>
              </a:spcAft>
              <a:buClr>
                <a:srgbClr val="86D1D8"/>
              </a:buClr>
              <a:buSzPct val="79999"/>
              <a:buFont typeface="Noto Sans Symbols"/>
              <a:buChar char="▶"/>
            </a:pPr>
            <a:endParaRPr sz="1800" b="0" i="0" u="none" strike="noStrike" cap="none" dirty="0">
              <a:solidFill>
                <a:schemeClr val="lt1"/>
              </a:solidFill>
              <a:latin typeface="Century Gothic"/>
              <a:ea typeface="Century Gothic"/>
              <a:cs typeface="Century Gothic"/>
              <a:sym typeface="Century Gothic"/>
            </a:endParaRPr>
          </a:p>
        </p:txBody>
      </p:sp>
      <p:pic>
        <p:nvPicPr>
          <p:cNvPr id="225" name="Shape 225"/>
          <p:cNvPicPr preferRelativeResize="0"/>
          <p:nvPr/>
        </p:nvPicPr>
        <p:blipFill rotWithShape="1">
          <a:blip r:embed="rId3">
            <a:alphaModFix/>
          </a:blip>
          <a:srcRect/>
          <a:stretch/>
        </p:blipFill>
        <p:spPr>
          <a:xfrm>
            <a:off x="5119380" y="1703949"/>
            <a:ext cx="6638925" cy="4800600"/>
          </a:xfrm>
          <a:prstGeom prst="rect">
            <a:avLst/>
          </a:prstGeom>
          <a:noFill/>
          <a:ln>
            <a:noFill/>
          </a:ln>
        </p:spPr>
      </p:pic>
      <p:sp>
        <p:nvSpPr>
          <p:cNvPr id="226" name="Shape 226"/>
          <p:cNvSpPr/>
          <p:nvPr/>
        </p:nvSpPr>
        <p:spPr>
          <a:xfrm>
            <a:off x="7695028" y="2841674"/>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27" name="Shape 227"/>
          <p:cNvSpPr/>
          <p:nvPr/>
        </p:nvSpPr>
        <p:spPr>
          <a:xfrm>
            <a:off x="9811682" y="2208627"/>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28" name="Shape 228"/>
          <p:cNvSpPr/>
          <p:nvPr/>
        </p:nvSpPr>
        <p:spPr>
          <a:xfrm>
            <a:off x="8705557" y="3655255"/>
            <a:ext cx="478300" cy="633045"/>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graphicFrame>
        <p:nvGraphicFramePr>
          <p:cNvPr id="229" name="Shape 229"/>
          <p:cNvGraphicFramePr/>
          <p:nvPr/>
        </p:nvGraphicFramePr>
        <p:xfrm>
          <a:off x="646110" y="2605891"/>
          <a:ext cx="4333825" cy="1234575"/>
        </p:xfrm>
        <a:graphic>
          <a:graphicData uri="http://schemas.openxmlformats.org/drawingml/2006/table">
            <a:tbl>
              <a:tblPr>
                <a:noFill/>
                <a:tableStyleId>{0C9C583A-B7CD-4B60-AEFA-CE7A423849B3}</a:tableStyleId>
              </a:tblPr>
              <a:tblGrid>
                <a:gridCol w="1435900">
                  <a:extLst>
                    <a:ext uri="{9D8B030D-6E8A-4147-A177-3AD203B41FA5}">
                      <a16:colId xmlns:a16="http://schemas.microsoft.com/office/drawing/2014/main" xmlns="" val="20000"/>
                    </a:ext>
                  </a:extLst>
                </a:gridCol>
                <a:gridCol w="591375">
                  <a:extLst>
                    <a:ext uri="{9D8B030D-6E8A-4147-A177-3AD203B41FA5}">
                      <a16:colId xmlns:a16="http://schemas.microsoft.com/office/drawing/2014/main" xmlns="" val="20001"/>
                    </a:ext>
                  </a:extLst>
                </a:gridCol>
                <a:gridCol w="1143325">
                  <a:extLst>
                    <a:ext uri="{9D8B030D-6E8A-4147-A177-3AD203B41FA5}">
                      <a16:colId xmlns:a16="http://schemas.microsoft.com/office/drawing/2014/main" xmlns="" val="20002"/>
                    </a:ext>
                  </a:extLst>
                </a:gridCol>
                <a:gridCol w="1163225">
                  <a:extLst>
                    <a:ext uri="{9D8B030D-6E8A-4147-A177-3AD203B41FA5}">
                      <a16:colId xmlns:a16="http://schemas.microsoft.com/office/drawing/2014/main" xmlns="" val="20003"/>
                    </a:ext>
                  </a:extLst>
                </a:gridCol>
              </a:tblGrid>
              <a:tr h="251950">
                <a:tc gridSpan="4">
                  <a:txBody>
                    <a:bodyPr/>
                    <a:lstStyle/>
                    <a:p>
                      <a:pPr marL="0" marR="0" lvl="0" indent="0" algn="ctr" rtl="0">
                        <a:spcBef>
                          <a:spcPts val="0"/>
                        </a:spcBef>
                        <a:buSzPct val="25000"/>
                        <a:buNone/>
                      </a:pPr>
                      <a:r>
                        <a:rPr lang="en-US" sz="1400" u="none" strike="noStrike" cap="none" dirty="0"/>
                        <a:t>Test of Homogeneity of Variances</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64550">
                <a:tc>
                  <a:txBody>
                    <a:bodyPr/>
                    <a:lstStyle/>
                    <a:p>
                      <a:pPr marL="0" marR="0" lvl="0" indent="0" algn="l" rtl="0">
                        <a:spcBef>
                          <a:spcPts val="0"/>
                        </a:spcBef>
                        <a:buSzPct val="25000"/>
                        <a:buNone/>
                      </a:pPr>
                      <a:r>
                        <a:rPr lang="en-US" sz="1400" u="none" strike="noStrike" cap="none" dirty="0"/>
                        <a:t>Ridership</a:t>
                      </a: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6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xmlns="" val="10001"/>
                  </a:ext>
                </a:extLst>
              </a:tr>
              <a:tr h="440925">
                <a:tc>
                  <a:txBody>
                    <a:bodyPr/>
                    <a:lstStyle/>
                    <a:p>
                      <a:pPr marL="0" marR="0" lvl="0" indent="0" algn="ctr" rtl="0">
                        <a:spcBef>
                          <a:spcPts val="0"/>
                        </a:spcBef>
                        <a:buSzPct val="25000"/>
                        <a:buNone/>
                      </a:pPr>
                      <a:r>
                        <a:rPr lang="en-US" sz="1400" u="none" strike="noStrike" cap="none" dirty="0"/>
                        <a:t>Levene Statistic</a:t>
                      </a:r>
                    </a:p>
                  </a:txBody>
                  <a:tcPr marL="9525" marR="9525" marT="9525" marB="0" anchor="b"/>
                </a:tc>
                <a:tc>
                  <a:txBody>
                    <a:bodyPr/>
                    <a:lstStyle/>
                    <a:p>
                      <a:pPr marL="0" marR="0" lvl="0" indent="0" algn="ctr" rtl="0">
                        <a:spcBef>
                          <a:spcPts val="0"/>
                        </a:spcBef>
                        <a:buSzPct val="25000"/>
                        <a:buNone/>
                      </a:pPr>
                      <a:r>
                        <a:rPr lang="en-US" sz="1400" u="none" strike="noStrike" cap="none" dirty="0"/>
                        <a:t>df1</a:t>
                      </a:r>
                    </a:p>
                  </a:txBody>
                  <a:tcPr marL="9525" marR="9525" marT="9525" marB="0" anchor="b"/>
                </a:tc>
                <a:tc>
                  <a:txBody>
                    <a:bodyPr/>
                    <a:lstStyle/>
                    <a:p>
                      <a:pPr marL="0" marR="0" lvl="0" indent="0" algn="ctr" rtl="0">
                        <a:spcBef>
                          <a:spcPts val="0"/>
                        </a:spcBef>
                        <a:buSzPct val="25000"/>
                        <a:buNone/>
                      </a:pPr>
                      <a:r>
                        <a:rPr lang="en-US" sz="1400" u="none" strike="noStrike" cap="none" dirty="0"/>
                        <a:t>df2</a:t>
                      </a:r>
                    </a:p>
                  </a:txBody>
                  <a:tcPr marL="9525" marR="9525" marT="9525" marB="0" anchor="b"/>
                </a:tc>
                <a:tc>
                  <a:txBody>
                    <a:bodyPr/>
                    <a:lstStyle/>
                    <a:p>
                      <a:pPr marL="0" marR="0" lvl="0" indent="0" algn="ctr" rtl="0">
                        <a:spcBef>
                          <a:spcPts val="0"/>
                        </a:spcBef>
                        <a:buSzPct val="25000"/>
                        <a:buNone/>
                      </a:pPr>
                      <a:r>
                        <a:rPr lang="en-US" sz="1400" u="none" strike="noStrike" cap="none" dirty="0"/>
                        <a:t>Sig.</a:t>
                      </a:r>
                    </a:p>
                  </a:txBody>
                  <a:tcPr marL="9525" marR="9525" marT="9525" marB="0" anchor="b"/>
                </a:tc>
                <a:extLst>
                  <a:ext uri="{0D108BD9-81ED-4DB2-BD59-A6C34878D82A}">
                    <a16:rowId xmlns:a16="http://schemas.microsoft.com/office/drawing/2014/main" xmlns="" val="10002"/>
                  </a:ext>
                </a:extLst>
              </a:tr>
              <a:tr h="277150">
                <a:tc>
                  <a:txBody>
                    <a:bodyPr/>
                    <a:lstStyle/>
                    <a:p>
                      <a:pPr marL="0" marR="0" lvl="0" indent="0" algn="ctr" rtl="0">
                        <a:spcBef>
                          <a:spcPts val="0"/>
                        </a:spcBef>
                        <a:buSzPct val="25000"/>
                        <a:buNone/>
                      </a:pPr>
                      <a:r>
                        <a:rPr lang="en-US" sz="1400" u="none" strike="noStrike" cap="none" dirty="0"/>
                        <a:t>1467.671</a:t>
                      </a:r>
                    </a:p>
                  </a:txBody>
                  <a:tcPr marL="9525" marR="9525" marT="9525" marB="0" anchor="ctr"/>
                </a:tc>
                <a:tc>
                  <a:txBody>
                    <a:bodyPr/>
                    <a:lstStyle/>
                    <a:p>
                      <a:pPr marL="0" marR="0" lvl="0" indent="0" algn="ctr" rtl="0">
                        <a:spcBef>
                          <a:spcPts val="0"/>
                        </a:spcBef>
                        <a:buSzPct val="25000"/>
                        <a:buNone/>
                      </a:pPr>
                      <a:r>
                        <a:rPr lang="en-US" sz="1400" u="none" strike="noStrike" cap="none" dirty="0"/>
                        <a:t>23</a:t>
                      </a:r>
                    </a:p>
                  </a:txBody>
                  <a:tcPr marL="9525" marR="9525" marT="9525" marB="0" anchor="ctr"/>
                </a:tc>
                <a:tc>
                  <a:txBody>
                    <a:bodyPr/>
                    <a:lstStyle/>
                    <a:p>
                      <a:pPr marL="0" marR="0" lvl="0" indent="0" algn="ctr" rtl="0">
                        <a:spcBef>
                          <a:spcPts val="0"/>
                        </a:spcBef>
                        <a:buSzPct val="25000"/>
                        <a:buNone/>
                      </a:pPr>
                      <a:r>
                        <a:rPr lang="en-US" sz="1400" u="none" strike="noStrike" cap="none" dirty="0"/>
                        <a:t>50080</a:t>
                      </a:r>
                    </a:p>
                  </a:txBody>
                  <a:tcPr marL="9525" marR="9525" marT="9525" marB="0" anchor="ctr"/>
                </a:tc>
                <a:tc>
                  <a:txBody>
                    <a:bodyPr/>
                    <a:lstStyle/>
                    <a:p>
                      <a:pPr marL="0" marR="0" lvl="0" indent="0" algn="ctr" rtl="0">
                        <a:spcBef>
                          <a:spcPts val="0"/>
                        </a:spcBef>
                        <a:buSzPct val="25000"/>
                        <a:buNone/>
                      </a:pPr>
                      <a:r>
                        <a:rPr lang="en-US" sz="1400" u="none" strike="noStrike" cap="none" dirty="0"/>
                        <a:t>0.000</a:t>
                      </a: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230" name="Shape 230"/>
          <p:cNvGraphicFramePr/>
          <p:nvPr/>
        </p:nvGraphicFramePr>
        <p:xfrm>
          <a:off x="646110" y="4288301"/>
          <a:ext cx="4375625" cy="1247550"/>
        </p:xfrm>
        <a:graphic>
          <a:graphicData uri="http://schemas.openxmlformats.org/drawingml/2006/table">
            <a:tbl>
              <a:tblPr>
                <a:noFill/>
                <a:tableStyleId>{0C9C583A-B7CD-4B60-AEFA-CE7A423849B3}</a:tableStyleId>
              </a:tblPr>
              <a:tblGrid>
                <a:gridCol w="653650">
                  <a:extLst>
                    <a:ext uri="{9D8B030D-6E8A-4147-A177-3AD203B41FA5}">
                      <a16:colId xmlns:a16="http://schemas.microsoft.com/office/drawing/2014/main" xmlns="" val="20000"/>
                    </a:ext>
                  </a:extLst>
                </a:gridCol>
                <a:gridCol w="1176150">
                  <a:extLst>
                    <a:ext uri="{9D8B030D-6E8A-4147-A177-3AD203B41FA5}">
                      <a16:colId xmlns:a16="http://schemas.microsoft.com/office/drawing/2014/main" xmlns="" val="20001"/>
                    </a:ext>
                  </a:extLst>
                </a:gridCol>
                <a:gridCol w="308175">
                  <a:extLst>
                    <a:ext uri="{9D8B030D-6E8A-4147-A177-3AD203B41FA5}">
                      <a16:colId xmlns:a16="http://schemas.microsoft.com/office/drawing/2014/main" xmlns="" val="20002"/>
                    </a:ext>
                  </a:extLst>
                </a:gridCol>
                <a:gridCol w="971550">
                  <a:extLst>
                    <a:ext uri="{9D8B030D-6E8A-4147-A177-3AD203B41FA5}">
                      <a16:colId xmlns:a16="http://schemas.microsoft.com/office/drawing/2014/main" xmlns="" val="20003"/>
                    </a:ext>
                  </a:extLst>
                </a:gridCol>
                <a:gridCol w="717450">
                  <a:extLst>
                    <a:ext uri="{9D8B030D-6E8A-4147-A177-3AD203B41FA5}">
                      <a16:colId xmlns:a16="http://schemas.microsoft.com/office/drawing/2014/main" xmlns="" val="20004"/>
                    </a:ext>
                  </a:extLst>
                </a:gridCol>
                <a:gridCol w="548650">
                  <a:extLst>
                    <a:ext uri="{9D8B030D-6E8A-4147-A177-3AD203B41FA5}">
                      <a16:colId xmlns:a16="http://schemas.microsoft.com/office/drawing/2014/main" xmlns="" val="20005"/>
                    </a:ext>
                  </a:extLst>
                </a:gridCol>
              </a:tblGrid>
              <a:tr h="225600">
                <a:tc gridSpan="6">
                  <a:txBody>
                    <a:bodyPr/>
                    <a:lstStyle/>
                    <a:p>
                      <a:pPr marL="0" marR="0" lvl="0" indent="0" algn="ctr" rtl="0">
                        <a:spcBef>
                          <a:spcPts val="0"/>
                        </a:spcBef>
                        <a:buSzPct val="25000"/>
                        <a:buNone/>
                      </a:pPr>
                      <a:r>
                        <a:rPr lang="en-US" sz="1100" u="none" strike="noStrike" cap="none" dirty="0"/>
                        <a:t>ANOVA</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36875">
                <a:tc>
                  <a:txBody>
                    <a:bodyPr/>
                    <a:lstStyle/>
                    <a:p>
                      <a:pPr marL="0" marR="0" lvl="0" indent="0" algn="l" rtl="0">
                        <a:spcBef>
                          <a:spcPts val="0"/>
                        </a:spcBef>
                        <a:buSzPct val="25000"/>
                        <a:buNone/>
                      </a:pPr>
                      <a:r>
                        <a:rPr lang="en-US" sz="1100" u="none" strike="noStrike" cap="none" dirty="0"/>
                        <a:t>Ridership</a:t>
                      </a: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buSzPct val="25000"/>
                        <a:buNone/>
                      </a:pPr>
                      <a:endParaRPr sz="12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xmlns="" val="10001"/>
                  </a:ext>
                </a:extLst>
              </a:tr>
              <a:tr h="394800">
                <a:tc>
                  <a:txBody>
                    <a:bodyPr/>
                    <a:lstStyle/>
                    <a:p>
                      <a:pPr marL="0" marR="0" lvl="0" indent="0" algn="l" rtl="0">
                        <a:spcBef>
                          <a:spcPts val="0"/>
                        </a:spcBef>
                        <a:buSzPct val="25000"/>
                        <a:buNone/>
                      </a:pPr>
                      <a:r>
                        <a:rPr lang="en-US" sz="1100" u="none" strike="noStrike" cap="none" dirty="0"/>
                        <a:t> </a:t>
                      </a:r>
                    </a:p>
                  </a:txBody>
                  <a:tcPr marL="9525" marR="9525" marT="9525" marB="0" anchor="b"/>
                </a:tc>
                <a:tc>
                  <a:txBody>
                    <a:bodyPr/>
                    <a:lstStyle/>
                    <a:p>
                      <a:pPr marL="0" marR="0" lvl="0" indent="0" algn="ctr" rtl="0">
                        <a:spcBef>
                          <a:spcPts val="0"/>
                        </a:spcBef>
                        <a:buSzPct val="25000"/>
                        <a:buNone/>
                      </a:pPr>
                      <a:r>
                        <a:rPr lang="en-US" sz="1100" u="none" strike="noStrike" cap="none" dirty="0"/>
                        <a:t>Sum of Squares</a:t>
                      </a:r>
                    </a:p>
                  </a:txBody>
                  <a:tcPr marL="9525" marR="9525" marT="9525" marB="0" anchor="b"/>
                </a:tc>
                <a:tc>
                  <a:txBody>
                    <a:bodyPr/>
                    <a:lstStyle/>
                    <a:p>
                      <a:pPr marL="0" marR="0" lvl="0" indent="0" algn="ctr" rtl="0">
                        <a:spcBef>
                          <a:spcPts val="0"/>
                        </a:spcBef>
                        <a:buSzPct val="25000"/>
                        <a:buNone/>
                      </a:pPr>
                      <a:r>
                        <a:rPr lang="en-US" sz="1100" u="none" strike="noStrike" cap="none" dirty="0"/>
                        <a:t>df</a:t>
                      </a:r>
                    </a:p>
                  </a:txBody>
                  <a:tcPr marL="9525" marR="9525" marT="9525" marB="0" anchor="b"/>
                </a:tc>
                <a:tc>
                  <a:txBody>
                    <a:bodyPr/>
                    <a:lstStyle/>
                    <a:p>
                      <a:pPr marL="0" marR="0" lvl="0" indent="0" algn="ctr" rtl="0">
                        <a:spcBef>
                          <a:spcPts val="0"/>
                        </a:spcBef>
                        <a:buSzPct val="25000"/>
                        <a:buNone/>
                      </a:pPr>
                      <a:r>
                        <a:rPr lang="en-US" sz="1100" u="none" strike="noStrike" cap="none" dirty="0"/>
                        <a:t>Mean Square</a:t>
                      </a:r>
                    </a:p>
                  </a:txBody>
                  <a:tcPr marL="9525" marR="9525" marT="9525" marB="0" anchor="b"/>
                </a:tc>
                <a:tc>
                  <a:txBody>
                    <a:bodyPr/>
                    <a:lstStyle/>
                    <a:p>
                      <a:pPr marL="0" marR="0" lvl="0" indent="0" algn="ctr" rtl="0">
                        <a:spcBef>
                          <a:spcPts val="0"/>
                        </a:spcBef>
                        <a:buSzPct val="25000"/>
                        <a:buNone/>
                      </a:pPr>
                      <a:r>
                        <a:rPr lang="en-US" sz="1100" u="none" strike="noStrike" cap="none" dirty="0"/>
                        <a:t>F</a:t>
                      </a:r>
                    </a:p>
                  </a:txBody>
                  <a:tcPr marL="9525" marR="9525" marT="9525" marB="0" anchor="b"/>
                </a:tc>
                <a:tc>
                  <a:txBody>
                    <a:bodyPr/>
                    <a:lstStyle/>
                    <a:p>
                      <a:pPr marL="0" marR="0" lvl="0" indent="0" algn="ctr" rtl="0">
                        <a:spcBef>
                          <a:spcPts val="0"/>
                        </a:spcBef>
                        <a:buSzPct val="25000"/>
                        <a:buNone/>
                      </a:pPr>
                      <a:r>
                        <a:rPr lang="en-US" sz="1100" u="none" strike="noStrike" cap="none" dirty="0"/>
                        <a:t>Sig.</a:t>
                      </a:r>
                    </a:p>
                  </a:txBody>
                  <a:tcPr marL="9525" marR="9525" marT="9525" marB="0" anchor="b"/>
                </a:tc>
                <a:extLst>
                  <a:ext uri="{0D108BD9-81ED-4DB2-BD59-A6C34878D82A}">
                    <a16:rowId xmlns:a16="http://schemas.microsoft.com/office/drawing/2014/main" xmlns="" val="10002"/>
                  </a:ext>
                </a:extLst>
              </a:tr>
              <a:tr h="390275">
                <a:tc>
                  <a:txBody>
                    <a:bodyPr/>
                    <a:lstStyle/>
                    <a:p>
                      <a:pPr marL="0" marR="0" lvl="0" indent="0" algn="l" rtl="0">
                        <a:spcBef>
                          <a:spcPts val="0"/>
                        </a:spcBef>
                        <a:buSzPct val="25000"/>
                        <a:buNone/>
                      </a:pPr>
                      <a:r>
                        <a:rPr lang="en-US" sz="1100" u="none" strike="noStrike" cap="none" dirty="0"/>
                        <a:t>Between Groups</a:t>
                      </a:r>
                    </a:p>
                  </a:txBody>
                  <a:tcPr marL="9525" marR="9525" marT="9525" marB="0"/>
                </a:tc>
                <a:tc>
                  <a:txBody>
                    <a:bodyPr/>
                    <a:lstStyle/>
                    <a:p>
                      <a:pPr marL="0" marR="0" lvl="0" indent="0" algn="r" rtl="0">
                        <a:spcBef>
                          <a:spcPts val="0"/>
                        </a:spcBef>
                        <a:buSzPct val="25000"/>
                        <a:buNone/>
                      </a:pPr>
                      <a:r>
                        <a:rPr lang="en-US" sz="1100" u="none" strike="noStrike" cap="none" dirty="0"/>
                        <a:t>2135852486.596</a:t>
                      </a:r>
                    </a:p>
                  </a:txBody>
                  <a:tcPr marL="9525" marR="9525" marT="9525" marB="0" anchor="ctr"/>
                </a:tc>
                <a:tc>
                  <a:txBody>
                    <a:bodyPr/>
                    <a:lstStyle/>
                    <a:p>
                      <a:pPr marL="0" marR="0" lvl="0" indent="0" algn="r" rtl="0">
                        <a:spcBef>
                          <a:spcPts val="0"/>
                        </a:spcBef>
                        <a:buSzPct val="25000"/>
                        <a:buNone/>
                      </a:pPr>
                      <a:r>
                        <a:rPr lang="en-US" sz="1100" u="none" strike="noStrike" cap="none" dirty="0"/>
                        <a:t>23</a:t>
                      </a:r>
                    </a:p>
                  </a:txBody>
                  <a:tcPr marL="9525" marR="9525" marT="9525" marB="0" anchor="ctr"/>
                </a:tc>
                <a:tc>
                  <a:txBody>
                    <a:bodyPr/>
                    <a:lstStyle/>
                    <a:p>
                      <a:pPr marL="0" marR="0" lvl="0" indent="0" algn="r" rtl="0">
                        <a:spcBef>
                          <a:spcPts val="0"/>
                        </a:spcBef>
                        <a:buSzPct val="25000"/>
                        <a:buNone/>
                      </a:pPr>
                      <a:r>
                        <a:rPr lang="en-US" sz="1100" u="none" strike="noStrike" cap="none" dirty="0"/>
                        <a:t>92863151.591</a:t>
                      </a:r>
                    </a:p>
                  </a:txBody>
                  <a:tcPr marL="9525" marR="9525" marT="9525" marB="0" anchor="ctr"/>
                </a:tc>
                <a:tc>
                  <a:txBody>
                    <a:bodyPr/>
                    <a:lstStyle/>
                    <a:p>
                      <a:pPr marL="0" marR="0" lvl="0" indent="0" algn="r" rtl="0">
                        <a:spcBef>
                          <a:spcPts val="0"/>
                        </a:spcBef>
                        <a:buSzPct val="25000"/>
                        <a:buNone/>
                      </a:pPr>
                      <a:r>
                        <a:rPr lang="en-US" sz="1100" u="none" strike="noStrike" cap="none" dirty="0"/>
                        <a:t>2007.414</a:t>
                      </a:r>
                    </a:p>
                  </a:txBody>
                  <a:tcPr marL="9525" marR="9525" marT="9525" marB="0" anchor="ctr"/>
                </a:tc>
                <a:tc>
                  <a:txBody>
                    <a:bodyPr/>
                    <a:lstStyle/>
                    <a:p>
                      <a:pPr marL="0" marR="0" lvl="0" indent="0" algn="r" rtl="0">
                        <a:spcBef>
                          <a:spcPts val="0"/>
                        </a:spcBef>
                        <a:buSzPct val="25000"/>
                        <a:buNone/>
                      </a:pPr>
                      <a:r>
                        <a:rPr lang="en-US" sz="1100" u="none" strike="noStrike" cap="none" dirty="0"/>
                        <a:t>0.000</a:t>
                      </a:r>
                    </a:p>
                  </a:txBody>
                  <a:tcPr marL="9525" marR="9525" marT="9525" marB="0" anchor="ctr"/>
                </a:tc>
                <a:extLst>
                  <a:ext uri="{0D108BD9-81ED-4DB2-BD59-A6C34878D82A}">
                    <a16:rowId xmlns:a16="http://schemas.microsoft.com/office/drawing/2014/main" xmlns="" val="10003"/>
                  </a:ext>
                </a:extLst>
              </a:tr>
            </a:tbl>
          </a:graphicData>
        </a:graphic>
      </p:graphicFrame>
      <p:sp>
        <p:nvSpPr>
          <p:cNvPr id="231" name="Shape 231"/>
          <p:cNvSpPr txBox="1"/>
          <p:nvPr/>
        </p:nvSpPr>
        <p:spPr>
          <a:xfrm>
            <a:off x="646110" y="5858217"/>
            <a:ext cx="4692051"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Hence we can say that office work hours do influence ride count !!</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37" name="Shape 237"/>
          <p:cNvSpPr txBox="1">
            <a:spLocks noGrp="1"/>
          </p:cNvSpPr>
          <p:nvPr>
            <p:ph type="body" idx="1"/>
          </p:nvPr>
        </p:nvSpPr>
        <p:spPr>
          <a:xfrm>
            <a:off x="646110" y="1321399"/>
            <a:ext cx="8946541" cy="1506208"/>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strongly/feebly the station location plays a role in bike trips?</a:t>
            </a:r>
          </a:p>
          <a:p>
            <a:pPr lvl="1" indent="-285750"/>
            <a:r>
              <a:rPr lang="en-US" sz="1800" b="0" i="0" u="none" strike="noStrike" cap="none" dirty="0">
                <a:solidFill>
                  <a:schemeClr val="lt1"/>
                </a:solidFill>
                <a:latin typeface="Century Gothic"/>
                <a:ea typeface="Century Gothic"/>
                <a:cs typeface="Century Gothic"/>
                <a:sym typeface="Century Gothic"/>
              </a:rPr>
              <a:t>IV </a:t>
            </a:r>
            <a:r>
              <a:rPr lang="en-US" dirty="0"/>
              <a:t>– Linear distance between </a:t>
            </a:r>
            <a:br>
              <a:rPr lang="en-US" dirty="0"/>
            </a:br>
            <a:r>
              <a:rPr lang="en-US" dirty="0"/>
              <a:t>stations</a:t>
            </a:r>
            <a:endParaRPr lang="en-US" sz="1800" b="0" i="0" u="none" strike="noStrike" cap="none" dirty="0">
              <a:solidFill>
                <a:schemeClr val="lt1"/>
              </a:solidFill>
              <a:latin typeface="Century Gothic"/>
              <a:ea typeface="Century Gothic"/>
              <a:cs typeface="Century Gothic"/>
              <a:sym typeface="Century Gothic"/>
            </a:endParaRPr>
          </a:p>
          <a:p>
            <a:pPr lvl="1" indent="-285750"/>
            <a:r>
              <a:rPr lang="en-US" sz="1800" b="0" i="0" u="none" strike="noStrike" cap="none" dirty="0" smtClean="0">
                <a:solidFill>
                  <a:schemeClr val="lt1"/>
                </a:solidFill>
                <a:latin typeface="Century Gothic"/>
                <a:ea typeface="Century Gothic"/>
                <a:cs typeface="Century Gothic"/>
                <a:sym typeface="Century Gothic"/>
              </a:rPr>
              <a:t>DV</a:t>
            </a:r>
            <a:r>
              <a:rPr lang="en-US" dirty="0" smtClean="0"/>
              <a:t>– </a:t>
            </a:r>
            <a:r>
              <a:rPr lang="en-US" dirty="0"/>
              <a:t>Ride Count</a:t>
            </a:r>
          </a:p>
          <a:p>
            <a:pPr marL="742950" marR="0" lvl="1" indent="-285750" algn="l" rtl="0">
              <a:spcBef>
                <a:spcPts val="1000"/>
              </a:spcBef>
              <a:spcAft>
                <a:spcPts val="0"/>
              </a:spcAft>
              <a:buClr>
                <a:srgbClr val="86D1D8"/>
              </a:buClr>
              <a:buSzPct val="79999"/>
              <a:buFont typeface="Noto Sans Symbols"/>
              <a:buChar char="▶"/>
            </a:pPr>
            <a:endParaRPr lang="en-US" sz="1800" b="0" i="0" u="none" strike="noStrike" cap="none" dirty="0">
              <a:solidFill>
                <a:schemeClr val="lt1"/>
              </a:solidFill>
              <a:latin typeface="Century Gothic"/>
              <a:ea typeface="Century Gothic"/>
              <a:cs typeface="Century Gothic"/>
              <a:sym typeface="Century Gothic"/>
            </a:endParaRPr>
          </a:p>
          <a:p>
            <a:pPr marL="742950" marR="0" lvl="1" indent="-285750" algn="l" rtl="0">
              <a:spcBef>
                <a:spcPts val="1000"/>
              </a:spcBef>
              <a:spcAft>
                <a:spcPts val="0"/>
              </a:spcAft>
              <a:buClr>
                <a:srgbClr val="86D1D8"/>
              </a:buClr>
              <a:buSzPct val="79999"/>
              <a:buFont typeface="Noto Sans Symbols"/>
              <a:buNone/>
            </a:pPr>
            <a:endParaRPr sz="1800" b="0" i="0" u="none" strike="noStrike" cap="none" dirty="0">
              <a:solidFill>
                <a:schemeClr val="lt1"/>
              </a:solidFill>
              <a:latin typeface="Century Gothic"/>
              <a:ea typeface="Century Gothic"/>
              <a:cs typeface="Century Gothic"/>
              <a:sym typeface="Century Gothic"/>
            </a:endParaRPr>
          </a:p>
        </p:txBody>
      </p:sp>
      <p:graphicFrame>
        <p:nvGraphicFramePr>
          <p:cNvPr id="238" name="Shape 238"/>
          <p:cNvGraphicFramePr/>
          <p:nvPr/>
        </p:nvGraphicFramePr>
        <p:xfrm>
          <a:off x="646110" y="2975143"/>
          <a:ext cx="4319750" cy="2971800"/>
        </p:xfrm>
        <a:graphic>
          <a:graphicData uri="http://schemas.openxmlformats.org/drawingml/2006/table">
            <a:tbl>
              <a:tblPr>
                <a:noFill/>
                <a:tableStyleId>{0C9C583A-B7CD-4B60-AEFA-CE7A423849B3}</a:tableStyleId>
              </a:tblPr>
              <a:tblGrid>
                <a:gridCol w="1222575">
                  <a:extLst>
                    <a:ext uri="{9D8B030D-6E8A-4147-A177-3AD203B41FA5}">
                      <a16:colId xmlns:a16="http://schemas.microsoft.com/office/drawing/2014/main" xmlns="" val="20000"/>
                    </a:ext>
                  </a:extLst>
                </a:gridCol>
                <a:gridCol w="1222575">
                  <a:extLst>
                    <a:ext uri="{9D8B030D-6E8A-4147-A177-3AD203B41FA5}">
                      <a16:colId xmlns:a16="http://schemas.microsoft.com/office/drawing/2014/main" xmlns="" val="20001"/>
                    </a:ext>
                  </a:extLst>
                </a:gridCol>
                <a:gridCol w="937300">
                  <a:extLst>
                    <a:ext uri="{9D8B030D-6E8A-4147-A177-3AD203B41FA5}">
                      <a16:colId xmlns:a16="http://schemas.microsoft.com/office/drawing/2014/main" xmlns="" val="20002"/>
                    </a:ext>
                  </a:extLst>
                </a:gridCol>
                <a:gridCol w="937300">
                  <a:extLst>
                    <a:ext uri="{9D8B030D-6E8A-4147-A177-3AD203B41FA5}">
                      <a16:colId xmlns:a16="http://schemas.microsoft.com/office/drawing/2014/main" xmlns="" val="20003"/>
                    </a:ext>
                  </a:extLst>
                </a:gridCol>
              </a:tblGrid>
              <a:tr h="200025">
                <a:tc gridSpan="4">
                  <a:txBody>
                    <a:bodyPr/>
                    <a:lstStyle/>
                    <a:p>
                      <a:pPr marL="0" marR="0" lvl="0" indent="0" algn="ctr" rtl="0">
                        <a:spcBef>
                          <a:spcPts val="0"/>
                        </a:spcBef>
                        <a:buSzPct val="25000"/>
                        <a:buNone/>
                      </a:pPr>
                      <a:r>
                        <a:rPr lang="en-US" sz="1400" u="none" strike="noStrike" cap="none" dirty="0"/>
                        <a:t>Correlations</a:t>
                      </a: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3375">
                <a:tc gridSpan="2">
                  <a:txBody>
                    <a:bodyPr/>
                    <a:lstStyle/>
                    <a:p>
                      <a:pPr marL="0" marR="0" lvl="0" indent="0" algn="l" rtl="0">
                        <a:spcBef>
                          <a:spcPts val="0"/>
                        </a:spcBef>
                        <a:buSzPct val="25000"/>
                        <a:buNone/>
                      </a:pPr>
                      <a:r>
                        <a:rPr lang="en-US" sz="1400" u="none" strike="noStrike" cap="none" dirty="0"/>
                        <a:t> </a:t>
                      </a:r>
                    </a:p>
                  </a:txBody>
                  <a:tcPr marL="9525" marR="9525" marT="9525" marB="0" anchor="b"/>
                </a:tc>
                <a:tc hMerge="1">
                  <a:txBody>
                    <a:bodyPr/>
                    <a:lstStyle/>
                    <a:p>
                      <a:endParaRPr lang="en-US"/>
                    </a:p>
                  </a:txBody>
                  <a:tcPr/>
                </a:tc>
                <a:tc>
                  <a:txBody>
                    <a:bodyPr/>
                    <a:lstStyle/>
                    <a:p>
                      <a:pPr marL="0" marR="0" lvl="0" indent="0" algn="ctr" rtl="0">
                        <a:spcBef>
                          <a:spcPts val="0"/>
                        </a:spcBef>
                        <a:buSzPct val="25000"/>
                        <a:buNone/>
                      </a:pPr>
                      <a:r>
                        <a:rPr lang="en-US" sz="1400" u="none" strike="noStrike" cap="none" dirty="0"/>
                        <a:t>Ridership</a:t>
                      </a:r>
                    </a:p>
                  </a:txBody>
                  <a:tcPr marL="9525" marR="9525" marT="9525" marB="0" anchor="b"/>
                </a:tc>
                <a:tc>
                  <a:txBody>
                    <a:bodyPr/>
                    <a:lstStyle/>
                    <a:p>
                      <a:pPr marL="0" marR="0" lvl="0" indent="0" algn="ctr" rtl="0">
                        <a:spcBef>
                          <a:spcPts val="0"/>
                        </a:spcBef>
                        <a:buSzPct val="25000"/>
                        <a:buNone/>
                      </a:pPr>
                      <a:r>
                        <a:rPr lang="en-US" sz="1400" u="none" strike="noStrike" cap="none" dirty="0"/>
                        <a:t>Distance</a:t>
                      </a:r>
                    </a:p>
                  </a:txBody>
                  <a:tcPr marL="9525" marR="9525" marT="9525" marB="0" anchor="b"/>
                </a:tc>
                <a:extLst>
                  <a:ext uri="{0D108BD9-81ED-4DB2-BD59-A6C34878D82A}">
                    <a16:rowId xmlns:a16="http://schemas.microsoft.com/office/drawing/2014/main" xmlns="" val="10001"/>
                  </a:ext>
                </a:extLst>
              </a:tr>
              <a:tr h="466725">
                <a:tc rowSpan="3">
                  <a:txBody>
                    <a:bodyPr/>
                    <a:lstStyle/>
                    <a:p>
                      <a:pPr marL="0" marR="0" lvl="0" indent="0" algn="l" rtl="0">
                        <a:spcBef>
                          <a:spcPts val="0"/>
                        </a:spcBef>
                        <a:buSzPct val="25000"/>
                        <a:buNone/>
                      </a:pPr>
                      <a:r>
                        <a:rPr lang="en-US" sz="1400" u="none" strike="noStrike" cap="none" dirty="0"/>
                        <a:t>Ridership</a:t>
                      </a:r>
                    </a:p>
                  </a:txBody>
                  <a:tcPr marL="9525" marR="9525" marT="9525" marB="0"/>
                </a:tc>
                <a:tc>
                  <a:txBody>
                    <a:bodyPr/>
                    <a:lstStyle/>
                    <a:p>
                      <a:pPr marL="0" marR="0" lvl="0" indent="0" algn="l" rtl="0">
                        <a:spcBef>
                          <a:spcPts val="0"/>
                        </a:spcBef>
                        <a:buSzPct val="25000"/>
                        <a:buNone/>
                      </a:pPr>
                      <a:r>
                        <a:rPr lang="en-US" sz="1400" u="none" strike="noStrike" cap="none" dirty="0"/>
                        <a:t>Pearson Correlation</a:t>
                      </a:r>
                    </a:p>
                  </a:txBody>
                  <a:tcPr marL="9525" marR="9525" marT="9525" marB="0"/>
                </a:tc>
                <a:tc>
                  <a:txBody>
                    <a:bodyPr/>
                    <a:lstStyle/>
                    <a:p>
                      <a:pPr marL="0" marR="0" lvl="0" indent="0" algn="r" rtl="0">
                        <a:spcBef>
                          <a:spcPts val="0"/>
                        </a:spcBef>
                        <a:buSzPct val="25000"/>
                        <a:buNone/>
                      </a:pPr>
                      <a:r>
                        <a:rPr lang="en-US" sz="1400" u="none" strike="noStrike" cap="none" dirty="0"/>
                        <a:t>1</a:t>
                      </a:r>
                    </a:p>
                  </a:txBody>
                  <a:tcPr marL="9525" marR="9525" marT="9525" marB="0" anchor="ctr"/>
                </a:tc>
                <a:tc>
                  <a:txBody>
                    <a:bodyPr/>
                    <a:lstStyle/>
                    <a:p>
                      <a:pPr marL="0" marR="0" lvl="0" indent="0" algn="r" rtl="0">
                        <a:spcBef>
                          <a:spcPts val="0"/>
                        </a:spcBef>
                        <a:buSzPct val="25000"/>
                        <a:buNone/>
                      </a:pPr>
                      <a:r>
                        <a:rPr lang="en-US" sz="1400" u="none" strike="noStrike" cap="none" dirty="0"/>
                        <a:t>-.299</a:t>
                      </a:r>
                      <a:r>
                        <a:rPr lang="en-US" sz="1400" u="none" strike="noStrike" cap="none" baseline="30000" dirty="0"/>
                        <a:t>**</a:t>
                      </a:r>
                    </a:p>
                  </a:txBody>
                  <a:tcPr marL="9525" marR="9525" marT="9525" marB="0" anchor="ctr"/>
                </a:tc>
                <a:extLst>
                  <a:ext uri="{0D108BD9-81ED-4DB2-BD59-A6C34878D82A}">
                    <a16:rowId xmlns:a16="http://schemas.microsoft.com/office/drawing/2014/main" xmlns="" val="10002"/>
                  </a:ext>
                </a:extLst>
              </a:tr>
              <a:tr h="3048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Sig. (2-tailed)</a:t>
                      </a:r>
                    </a:p>
                  </a:txBody>
                  <a:tcPr marL="9525" marR="9525" marT="9525" marB="0"/>
                </a:tc>
                <a:tc>
                  <a:txBody>
                    <a:bodyPr/>
                    <a:lstStyle/>
                    <a:p>
                      <a:pPr marL="0" marR="0" lvl="0" indent="0" algn="l" rtl="0">
                        <a:spcBef>
                          <a:spcPts val="0"/>
                        </a:spcBef>
                        <a:buSzPct val="25000"/>
                        <a:buNone/>
                      </a:pPr>
                      <a:r>
                        <a:rPr lang="en-US" sz="1400" u="none" strike="noStrike" cap="none" dirty="0"/>
                        <a:t> </a:t>
                      </a:r>
                    </a:p>
                  </a:txBody>
                  <a:tcPr marL="9525" marR="9525" marT="9525" marB="0" anchor="ctr"/>
                </a:tc>
                <a:tc>
                  <a:txBody>
                    <a:bodyPr/>
                    <a:lstStyle/>
                    <a:p>
                      <a:pPr marL="0" marR="0" lvl="0" indent="0" algn="r" rtl="0">
                        <a:spcBef>
                          <a:spcPts val="0"/>
                        </a:spcBef>
                        <a:buSzPct val="25000"/>
                        <a:buNone/>
                      </a:pPr>
                      <a:r>
                        <a:rPr lang="en-US" sz="1400" u="none" strike="noStrike" cap="none" dirty="0"/>
                        <a:t>0.000</a:t>
                      </a:r>
                    </a:p>
                  </a:txBody>
                  <a:tcPr marL="9525" marR="9525" marT="9525" marB="0" anchor="ctr"/>
                </a:tc>
                <a:extLst>
                  <a:ext uri="{0D108BD9-81ED-4DB2-BD59-A6C34878D82A}">
                    <a16:rowId xmlns:a16="http://schemas.microsoft.com/office/drawing/2014/main" xmlns="" val="10003"/>
                  </a:ext>
                </a:extLst>
              </a:tr>
              <a:tr h="1905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N</a:t>
                      </a:r>
                    </a:p>
                  </a:txBody>
                  <a:tcPr marL="9525" marR="9525" marT="9525" marB="0"/>
                </a:tc>
                <a:tc>
                  <a:txBody>
                    <a:bodyPr/>
                    <a:lstStyle/>
                    <a:p>
                      <a:pPr marL="0" marR="0" lvl="0" indent="0" algn="r" rtl="0">
                        <a:spcBef>
                          <a:spcPts val="0"/>
                        </a:spcBef>
                        <a:buSzPct val="25000"/>
                        <a:buNone/>
                      </a:pPr>
                      <a:r>
                        <a:rPr lang="en-US" sz="1400" u="none" strike="noStrike" cap="none" dirty="0"/>
                        <a:t>37650</a:t>
                      </a:r>
                    </a:p>
                  </a:txBody>
                  <a:tcPr marL="9525" marR="9525" marT="9525" marB="0" anchor="ctr"/>
                </a:tc>
                <a:tc>
                  <a:txBody>
                    <a:bodyPr/>
                    <a:lstStyle/>
                    <a:p>
                      <a:pPr marL="0" marR="0" lvl="0" indent="0" algn="r" rtl="0">
                        <a:spcBef>
                          <a:spcPts val="0"/>
                        </a:spcBef>
                        <a:buSzPct val="25000"/>
                        <a:buNone/>
                      </a:pPr>
                      <a:r>
                        <a:rPr lang="en-US" sz="1400" u="none" strike="noStrike" cap="none" dirty="0"/>
                        <a:t>37650</a:t>
                      </a:r>
                    </a:p>
                  </a:txBody>
                  <a:tcPr marL="9525" marR="9525" marT="9525" marB="0" anchor="ctr"/>
                </a:tc>
                <a:extLst>
                  <a:ext uri="{0D108BD9-81ED-4DB2-BD59-A6C34878D82A}">
                    <a16:rowId xmlns:a16="http://schemas.microsoft.com/office/drawing/2014/main" xmlns="" val="10004"/>
                  </a:ext>
                </a:extLst>
              </a:tr>
              <a:tr h="457200">
                <a:tc rowSpan="3">
                  <a:txBody>
                    <a:bodyPr/>
                    <a:lstStyle/>
                    <a:p>
                      <a:pPr marL="0" marR="0" lvl="0" indent="0" algn="l" rtl="0">
                        <a:spcBef>
                          <a:spcPts val="0"/>
                        </a:spcBef>
                        <a:buSzPct val="25000"/>
                        <a:buNone/>
                      </a:pPr>
                      <a:r>
                        <a:rPr lang="en-US" sz="1400" u="none" strike="noStrike" cap="none" dirty="0"/>
                        <a:t>Distance</a:t>
                      </a:r>
                    </a:p>
                  </a:txBody>
                  <a:tcPr marL="9525" marR="9525" marT="9525" marB="0"/>
                </a:tc>
                <a:tc>
                  <a:txBody>
                    <a:bodyPr/>
                    <a:lstStyle/>
                    <a:p>
                      <a:pPr marL="0" marR="0" lvl="0" indent="0" algn="l" rtl="0">
                        <a:spcBef>
                          <a:spcPts val="0"/>
                        </a:spcBef>
                        <a:buSzPct val="25000"/>
                        <a:buNone/>
                      </a:pPr>
                      <a:r>
                        <a:rPr lang="en-US" sz="1400" u="none" strike="noStrike" cap="none" dirty="0"/>
                        <a:t>Pearson Correlation</a:t>
                      </a:r>
                    </a:p>
                  </a:txBody>
                  <a:tcPr marL="9525" marR="9525" marT="9525" marB="0"/>
                </a:tc>
                <a:tc>
                  <a:txBody>
                    <a:bodyPr/>
                    <a:lstStyle/>
                    <a:p>
                      <a:pPr marL="0" marR="0" lvl="0" indent="0" algn="r" rtl="0">
                        <a:spcBef>
                          <a:spcPts val="0"/>
                        </a:spcBef>
                        <a:buSzPct val="25000"/>
                        <a:buNone/>
                      </a:pPr>
                      <a:r>
                        <a:rPr lang="en-US" sz="1400" u="none" strike="noStrike" cap="none" dirty="0"/>
                        <a:t>-.299</a:t>
                      </a:r>
                      <a:r>
                        <a:rPr lang="en-US" sz="1400" u="none" strike="noStrike" cap="none" baseline="30000" dirty="0"/>
                        <a:t>**</a:t>
                      </a:r>
                    </a:p>
                  </a:txBody>
                  <a:tcPr marL="9525" marR="9525" marT="9525" marB="0" anchor="ctr"/>
                </a:tc>
                <a:tc>
                  <a:txBody>
                    <a:bodyPr/>
                    <a:lstStyle/>
                    <a:p>
                      <a:pPr marL="0" marR="0" lvl="0" indent="0" algn="r" rtl="0">
                        <a:spcBef>
                          <a:spcPts val="0"/>
                        </a:spcBef>
                        <a:buSzPct val="25000"/>
                        <a:buNone/>
                      </a:pPr>
                      <a:r>
                        <a:rPr lang="en-US" sz="1400" u="none" strike="noStrike" cap="none" dirty="0"/>
                        <a:t>1</a:t>
                      </a:r>
                    </a:p>
                  </a:txBody>
                  <a:tcPr marL="9525" marR="9525" marT="9525" marB="0" anchor="ctr"/>
                </a:tc>
                <a:extLst>
                  <a:ext uri="{0D108BD9-81ED-4DB2-BD59-A6C34878D82A}">
                    <a16:rowId xmlns:a16="http://schemas.microsoft.com/office/drawing/2014/main" xmlns="" val="10005"/>
                  </a:ext>
                </a:extLst>
              </a:tr>
              <a:tr h="304800">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Sig. (2-tailed)</a:t>
                      </a:r>
                    </a:p>
                  </a:txBody>
                  <a:tcPr marL="9525" marR="9525" marT="9525" marB="0"/>
                </a:tc>
                <a:tc>
                  <a:txBody>
                    <a:bodyPr/>
                    <a:lstStyle/>
                    <a:p>
                      <a:pPr marL="0" marR="0" lvl="0" indent="0" algn="r" rtl="0">
                        <a:spcBef>
                          <a:spcPts val="0"/>
                        </a:spcBef>
                        <a:buSzPct val="25000"/>
                        <a:buNone/>
                      </a:pPr>
                      <a:r>
                        <a:rPr lang="en-US" sz="1400" u="none" strike="noStrike" cap="none" dirty="0"/>
                        <a:t>0.000</a:t>
                      </a:r>
                    </a:p>
                  </a:txBody>
                  <a:tcPr marL="9525" marR="9525" marT="9525" marB="0" anchor="ctr"/>
                </a:tc>
                <a:tc>
                  <a:txBody>
                    <a:bodyPr/>
                    <a:lstStyle/>
                    <a:p>
                      <a:pPr marL="0" marR="0" lvl="0" indent="0" algn="l" rtl="0">
                        <a:spcBef>
                          <a:spcPts val="0"/>
                        </a:spcBef>
                        <a:buSzPct val="25000"/>
                        <a:buNone/>
                      </a:pPr>
                      <a:r>
                        <a:rPr lang="en-US" sz="1400" u="none" strike="noStrike" cap="none" dirty="0"/>
                        <a:t> </a:t>
                      </a:r>
                    </a:p>
                  </a:txBody>
                  <a:tcPr marL="9525" marR="9525" marT="9525" marB="0" anchor="ctr"/>
                </a:tc>
                <a:extLst>
                  <a:ext uri="{0D108BD9-81ED-4DB2-BD59-A6C34878D82A}">
                    <a16:rowId xmlns:a16="http://schemas.microsoft.com/office/drawing/2014/main" xmlns="" val="10006"/>
                  </a:ext>
                </a:extLst>
              </a:tr>
              <a:tr h="200025">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N</a:t>
                      </a:r>
                    </a:p>
                  </a:txBody>
                  <a:tcPr marL="9525" marR="9525" marT="9525" marB="0"/>
                </a:tc>
                <a:tc>
                  <a:txBody>
                    <a:bodyPr/>
                    <a:lstStyle/>
                    <a:p>
                      <a:pPr marL="0" marR="0" lvl="0" indent="0" algn="r" rtl="0">
                        <a:spcBef>
                          <a:spcPts val="0"/>
                        </a:spcBef>
                        <a:buSzPct val="25000"/>
                        <a:buNone/>
                      </a:pPr>
                      <a:r>
                        <a:rPr lang="en-US" sz="1400" u="none" strike="noStrike" cap="none" dirty="0"/>
                        <a:t>37650</a:t>
                      </a:r>
                    </a:p>
                  </a:txBody>
                  <a:tcPr marL="9525" marR="9525" marT="9525" marB="0" anchor="ctr"/>
                </a:tc>
                <a:tc>
                  <a:txBody>
                    <a:bodyPr/>
                    <a:lstStyle/>
                    <a:p>
                      <a:pPr marL="0" marR="0" lvl="0" indent="0" algn="r" rtl="0">
                        <a:spcBef>
                          <a:spcPts val="0"/>
                        </a:spcBef>
                        <a:buSzPct val="25000"/>
                        <a:buNone/>
                      </a:pPr>
                      <a:r>
                        <a:rPr lang="en-US" sz="1400" u="none" strike="noStrike" cap="none" dirty="0"/>
                        <a:t>37650</a:t>
                      </a:r>
                    </a:p>
                  </a:txBody>
                  <a:tcPr marL="9525" marR="9525" marT="9525" marB="0" anchor="ctr"/>
                </a:tc>
                <a:extLst>
                  <a:ext uri="{0D108BD9-81ED-4DB2-BD59-A6C34878D82A}">
                    <a16:rowId xmlns:a16="http://schemas.microsoft.com/office/drawing/2014/main" xmlns="" val="10007"/>
                  </a:ext>
                </a:extLst>
              </a:tr>
              <a:tr h="200025">
                <a:tc gridSpan="4">
                  <a:txBody>
                    <a:bodyPr/>
                    <a:lstStyle/>
                    <a:p>
                      <a:pPr marL="0" marR="0" lvl="0" indent="0" algn="l" rtl="0">
                        <a:spcBef>
                          <a:spcPts val="0"/>
                        </a:spcBef>
                        <a:buSzPct val="25000"/>
                        <a:buNone/>
                      </a:pPr>
                      <a:r>
                        <a:rPr lang="en-US" sz="1400" u="none" strike="noStrike" cap="none" dirty="0">
                          <a:solidFill>
                            <a:srgbClr val="4CB9C3"/>
                          </a:solidFill>
                        </a:rPr>
                        <a:t>**. Correlation is significant at the 0.01 level (2-tailed).</a:t>
                      </a: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bl>
          </a:graphicData>
        </a:graphic>
      </p:graphicFrame>
      <p:sp>
        <p:nvSpPr>
          <p:cNvPr id="240" name="Shape 240"/>
          <p:cNvSpPr txBox="1"/>
          <p:nvPr/>
        </p:nvSpPr>
        <p:spPr>
          <a:xfrm>
            <a:off x="646110" y="6107583"/>
            <a:ext cx="4683273"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There is a negative relationship between ridership and distance.</a:t>
            </a:r>
          </a:p>
        </p:txBody>
      </p:sp>
      <p:grpSp>
        <p:nvGrpSpPr>
          <p:cNvPr id="3" name="Group 2"/>
          <p:cNvGrpSpPr/>
          <p:nvPr/>
        </p:nvGrpSpPr>
        <p:grpSpPr>
          <a:xfrm>
            <a:off x="5329383" y="1768148"/>
            <a:ext cx="6576900" cy="4662600"/>
            <a:chOff x="5329383" y="1768148"/>
            <a:chExt cx="6576900" cy="4662600"/>
          </a:xfrm>
        </p:grpSpPr>
        <p:pic>
          <p:nvPicPr>
            <p:cNvPr id="239" name="Shape 239"/>
            <p:cNvPicPr preferRelativeResize="0"/>
            <p:nvPr/>
          </p:nvPicPr>
          <p:blipFill rotWithShape="1">
            <a:blip r:embed="rId3">
              <a:alphaModFix/>
            </a:blip>
            <a:srcRect t="91" r="13691" b="5004"/>
            <a:stretch/>
          </p:blipFill>
          <p:spPr>
            <a:xfrm>
              <a:off x="5329383" y="1768148"/>
              <a:ext cx="6576900" cy="4662600"/>
            </a:xfrm>
            <a:prstGeom prst="rect">
              <a:avLst/>
            </a:prstGeom>
            <a:noFill/>
            <a:ln>
              <a:noFill/>
            </a:ln>
          </p:spPr>
        </p:pic>
        <p:sp>
          <p:nvSpPr>
            <p:cNvPr id="2" name="TextBox 1"/>
            <p:cNvSpPr txBox="1"/>
            <p:nvPr/>
          </p:nvSpPr>
          <p:spPr>
            <a:xfrm>
              <a:off x="8306723" y="6105914"/>
              <a:ext cx="1744110" cy="261610"/>
            </a:xfrm>
            <a:prstGeom prst="rect">
              <a:avLst/>
            </a:prstGeom>
            <a:solidFill>
              <a:srgbClr val="ACD0EE"/>
            </a:solidFill>
          </p:spPr>
          <p:txBody>
            <a:bodyPr wrap="square" rtlCol="0">
              <a:spAutoFit/>
            </a:bodyPr>
            <a:lstStyle/>
            <a:p>
              <a:r>
                <a:rPr lang="en-US" sz="1100" b="1" dirty="0"/>
                <a:t>distance</a:t>
              </a:r>
            </a:p>
          </p:txBody>
        </p:sp>
      </p:gr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68144" y="298482"/>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dirty="0"/>
              <a:t>P</a:t>
            </a:r>
            <a:r>
              <a:rPr lang="en-US" altLang="zh-CN" dirty="0"/>
              <a:t>opular Bicycle Routes</a:t>
            </a:r>
            <a:endParaRPr lang="en-US" sz="4200" b="0" i="0" u="none" strike="noStrike" cap="none" dirty="0">
              <a:solidFill>
                <a:schemeClr val="lt2"/>
              </a:solidFill>
              <a:latin typeface="Century Gothic"/>
              <a:ea typeface="Century Gothic"/>
              <a:cs typeface="Century Gothic"/>
              <a:sym typeface="Century Gothic"/>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44" y="988357"/>
            <a:ext cx="8957586" cy="568260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6385" y="1699012"/>
            <a:ext cx="1445723" cy="1760955"/>
          </a:xfrm>
          <a:prstGeom prst="rect">
            <a:avLst/>
          </a:prstGeom>
        </p:spPr>
      </p:pic>
    </p:spTree>
    <p:extLst>
      <p:ext uri="{BB962C8B-B14F-4D97-AF65-F5344CB8AC3E}">
        <p14:creationId xmlns:p14="http://schemas.microsoft.com/office/powerpoint/2010/main" val="2589400853"/>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graphicFrame>
        <p:nvGraphicFramePr>
          <p:cNvPr id="254" name="Shape 254"/>
          <p:cNvGraphicFramePr/>
          <p:nvPr>
            <p:extLst>
              <p:ext uri="{D42A27DB-BD31-4B8C-83A1-F6EECF244321}">
                <p14:modId xmlns:p14="http://schemas.microsoft.com/office/powerpoint/2010/main" val="3850147301"/>
              </p:ext>
            </p:extLst>
          </p:nvPr>
        </p:nvGraphicFramePr>
        <p:xfrm>
          <a:off x="646047" y="2999415"/>
          <a:ext cx="10764075" cy="2404110"/>
        </p:xfrm>
        <a:graphic>
          <a:graphicData uri="http://schemas.openxmlformats.org/drawingml/2006/table">
            <a:tbl>
              <a:tblPr>
                <a:noFill/>
                <a:tableStyleId>{0C9C583A-B7CD-4B60-AEFA-CE7A423849B3}</a:tableStyleId>
              </a:tblPr>
              <a:tblGrid>
                <a:gridCol w="891150">
                  <a:extLst>
                    <a:ext uri="{9D8B030D-6E8A-4147-A177-3AD203B41FA5}">
                      <a16:colId xmlns:a16="http://schemas.microsoft.com/office/drawing/2014/main" xmlns="" val="20000"/>
                    </a:ext>
                  </a:extLst>
                </a:gridCol>
                <a:gridCol w="1808525">
                  <a:extLst>
                    <a:ext uri="{9D8B030D-6E8A-4147-A177-3AD203B41FA5}">
                      <a16:colId xmlns:a16="http://schemas.microsoft.com/office/drawing/2014/main" xmlns="" val="20001"/>
                    </a:ext>
                  </a:extLst>
                </a:gridCol>
                <a:gridCol w="1038325">
                  <a:extLst>
                    <a:ext uri="{9D8B030D-6E8A-4147-A177-3AD203B41FA5}">
                      <a16:colId xmlns:a16="http://schemas.microsoft.com/office/drawing/2014/main" xmlns="" val="20002"/>
                    </a:ext>
                  </a:extLst>
                </a:gridCol>
                <a:gridCol w="1038325">
                  <a:extLst>
                    <a:ext uri="{9D8B030D-6E8A-4147-A177-3AD203B41FA5}">
                      <a16:colId xmlns:a16="http://schemas.microsoft.com/office/drawing/2014/main" xmlns="" val="20003"/>
                    </a:ext>
                  </a:extLst>
                </a:gridCol>
                <a:gridCol w="726600">
                  <a:extLst>
                    <a:ext uri="{9D8B030D-6E8A-4147-A177-3AD203B41FA5}">
                      <a16:colId xmlns:a16="http://schemas.microsoft.com/office/drawing/2014/main" xmlns="" val="20004"/>
                    </a:ext>
                  </a:extLst>
                </a:gridCol>
                <a:gridCol w="715625">
                  <a:extLst>
                    <a:ext uri="{9D8B030D-6E8A-4147-A177-3AD203B41FA5}">
                      <a16:colId xmlns:a16="http://schemas.microsoft.com/office/drawing/2014/main" xmlns="" val="20005"/>
                    </a:ext>
                  </a:extLst>
                </a:gridCol>
                <a:gridCol w="821625">
                  <a:extLst>
                    <a:ext uri="{9D8B030D-6E8A-4147-A177-3AD203B41FA5}">
                      <a16:colId xmlns:a16="http://schemas.microsoft.com/office/drawing/2014/main" xmlns="" val="20006"/>
                    </a:ext>
                  </a:extLst>
                </a:gridCol>
                <a:gridCol w="1007175">
                  <a:extLst>
                    <a:ext uri="{9D8B030D-6E8A-4147-A177-3AD203B41FA5}">
                      <a16:colId xmlns:a16="http://schemas.microsoft.com/office/drawing/2014/main" xmlns="" val="20007"/>
                    </a:ext>
                  </a:extLst>
                </a:gridCol>
                <a:gridCol w="1055375">
                  <a:extLst>
                    <a:ext uri="{9D8B030D-6E8A-4147-A177-3AD203B41FA5}">
                      <a16:colId xmlns:a16="http://schemas.microsoft.com/office/drawing/2014/main" xmlns="" val="20008"/>
                    </a:ext>
                  </a:extLst>
                </a:gridCol>
                <a:gridCol w="830675">
                  <a:extLst>
                    <a:ext uri="{9D8B030D-6E8A-4147-A177-3AD203B41FA5}">
                      <a16:colId xmlns:a16="http://schemas.microsoft.com/office/drawing/2014/main" xmlns="" val="20009"/>
                    </a:ext>
                  </a:extLst>
                </a:gridCol>
                <a:gridCol w="830675">
                  <a:extLst>
                    <a:ext uri="{9D8B030D-6E8A-4147-A177-3AD203B41FA5}">
                      <a16:colId xmlns:a16="http://schemas.microsoft.com/office/drawing/2014/main" xmlns="" val="20010"/>
                    </a:ext>
                  </a:extLst>
                </a:gridCol>
              </a:tblGrid>
              <a:tr h="200025">
                <a:tc gridSpan="11">
                  <a:txBody>
                    <a:bodyPr/>
                    <a:lstStyle/>
                    <a:p>
                      <a:pPr marL="0" marR="0" lvl="0" indent="0" algn="ctr" rtl="0">
                        <a:spcBef>
                          <a:spcPts val="0"/>
                        </a:spcBef>
                        <a:buSzPct val="25000"/>
                        <a:buNone/>
                      </a:pPr>
                      <a:r>
                        <a:rPr lang="en-US" sz="1400" u="none" strike="noStrike" cap="none" dirty="0"/>
                        <a:t>Independent Samples Test</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000">
                <a:tc rowSpan="3" gridSpan="2">
                  <a:txBody>
                    <a:bodyPr/>
                    <a:lstStyle/>
                    <a:p>
                      <a:pPr marL="0" marR="0" lvl="0" indent="0" algn="l" rtl="0">
                        <a:spcBef>
                          <a:spcPts val="0"/>
                        </a:spcBef>
                        <a:buSzPct val="25000"/>
                        <a:buNone/>
                      </a:pPr>
                      <a:r>
                        <a:rPr lang="en-US" sz="1400" u="none" strike="noStrike" cap="none" dirty="0"/>
                        <a:t> </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3" hMerge="1">
                  <a:txBody>
                    <a:bodyPr/>
                    <a:lstStyle/>
                    <a:p>
                      <a:endParaRPr lang="en-US"/>
                    </a:p>
                  </a:txBody>
                  <a:tcPr/>
                </a:tc>
                <a:tc gridSpan="2">
                  <a:txBody>
                    <a:bodyPr/>
                    <a:lstStyle/>
                    <a:p>
                      <a:pPr marL="0" marR="0" lvl="0" indent="0" algn="ctr" rtl="0">
                        <a:spcBef>
                          <a:spcPts val="0"/>
                        </a:spcBef>
                        <a:buSzPct val="25000"/>
                        <a:buNone/>
                      </a:pPr>
                      <a:r>
                        <a:rPr lang="en-US" sz="1400" u="none" strike="noStrike" cap="none" dirty="0" err="1"/>
                        <a:t>Levene's</a:t>
                      </a:r>
                      <a:r>
                        <a:rPr lang="en-US" sz="1400" u="none" strike="noStrike" cap="none" dirty="0"/>
                        <a:t> Test for Equality of Variances</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gridSpan="7">
                  <a:txBody>
                    <a:bodyPr/>
                    <a:lstStyle/>
                    <a:p>
                      <a:pPr marL="0" marR="0" lvl="0" indent="0" algn="ctr" rtl="0">
                        <a:spcBef>
                          <a:spcPts val="0"/>
                        </a:spcBef>
                        <a:buSzPct val="25000"/>
                        <a:buNone/>
                      </a:pPr>
                      <a:r>
                        <a:rPr lang="en-US" sz="1400" u="none" strike="noStrike" cap="none" dirty="0"/>
                        <a:t>t-test for Equality of Means</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90500">
                <a:tc gridSpan="2" vMerge="1">
                  <a:txBody>
                    <a:bodyPr/>
                    <a:lstStyle/>
                    <a:p>
                      <a:endParaRPr lang="en-US"/>
                    </a:p>
                  </a:txBody>
                  <a:tcPr/>
                </a:tc>
                <a:tc hMerge="1" vMerge="1">
                  <a:txBody>
                    <a:bodyPr/>
                    <a:lstStyle/>
                    <a:p>
                      <a:endParaRPr lang="en-US"/>
                    </a:p>
                  </a:txBody>
                  <a:tcPr/>
                </a:tc>
                <a:tc rowSpan="2">
                  <a:txBody>
                    <a:bodyPr/>
                    <a:lstStyle/>
                    <a:p>
                      <a:pPr marL="0" marR="0" lvl="0" indent="0" algn="ctr" rtl="0">
                        <a:spcBef>
                          <a:spcPts val="0"/>
                        </a:spcBef>
                        <a:buSzPct val="25000"/>
                        <a:buNone/>
                      </a:pPr>
                      <a:r>
                        <a:rPr lang="en-US" sz="1400" u="none" strike="noStrike" cap="none" dirty="0"/>
                        <a:t>F</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Sig.</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t</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df</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Sig. </a:t>
                      </a:r>
                      <a:br>
                        <a:rPr lang="en-US" sz="1400" u="none" strike="noStrike" cap="none" dirty="0"/>
                      </a:br>
                      <a:r>
                        <a:rPr lang="en-US" sz="1400" u="none" strike="noStrike" cap="none" dirty="0"/>
                        <a:t>(2-tailed)</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Mean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rowSpan="2">
                  <a:txBody>
                    <a:bodyPr/>
                    <a:lstStyle/>
                    <a:p>
                      <a:pPr marL="0" marR="0" lvl="0" indent="0" algn="ctr" rtl="0">
                        <a:spcBef>
                          <a:spcPts val="0"/>
                        </a:spcBef>
                        <a:buSzPct val="25000"/>
                        <a:buNone/>
                      </a:pPr>
                      <a:r>
                        <a:rPr lang="en-US" sz="1400" u="none" strike="noStrike" cap="none" dirty="0"/>
                        <a:t>Std. Error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gridSpan="2">
                  <a:txBody>
                    <a:bodyPr/>
                    <a:lstStyle/>
                    <a:p>
                      <a:pPr marL="0" marR="0" lvl="0" indent="0" algn="ctr" rtl="0">
                        <a:spcBef>
                          <a:spcPts val="0"/>
                        </a:spcBef>
                        <a:buSzPct val="25000"/>
                        <a:buNone/>
                      </a:pPr>
                      <a:r>
                        <a:rPr lang="en-US" sz="1400" u="none" strike="noStrike" cap="none" dirty="0"/>
                        <a:t>95% Confidence Interval of the Difference</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2"/>
                  </a:ext>
                </a:extLst>
              </a:tr>
              <a:tr h="20002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spcBef>
                          <a:spcPts val="0"/>
                        </a:spcBef>
                        <a:buSzPct val="25000"/>
                        <a:buNone/>
                      </a:pPr>
                      <a:r>
                        <a:rPr lang="en-US" sz="1400" u="none" strike="noStrike" cap="none" dirty="0"/>
                        <a:t>Lower</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ctr" rtl="0">
                        <a:spcBef>
                          <a:spcPts val="0"/>
                        </a:spcBef>
                        <a:buSzPct val="25000"/>
                        <a:buNone/>
                      </a:pPr>
                      <a:r>
                        <a:rPr lang="en-US" sz="1400" u="none" strike="noStrike" cap="none" dirty="0"/>
                        <a:t>Upper</a:t>
                      </a:r>
                    </a:p>
                  </a:txBody>
                  <a:tcPr marL="9525" marR="9525" marT="9525" marB="0" anchor="b">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a16="http://schemas.microsoft.com/office/drawing/2014/main" xmlns="" val="10003"/>
                  </a:ext>
                </a:extLst>
              </a:tr>
              <a:tr h="314325">
                <a:tc rowSpan="2">
                  <a:txBody>
                    <a:bodyPr/>
                    <a:lstStyle/>
                    <a:p>
                      <a:pPr marL="0" marR="0" lvl="0" indent="0" algn="l" rtl="0">
                        <a:spcBef>
                          <a:spcPts val="0"/>
                        </a:spcBef>
                        <a:buSzPct val="25000"/>
                        <a:buNone/>
                      </a:pPr>
                      <a:r>
                        <a:rPr lang="en-US" sz="1400" u="none" strike="noStrike" cap="none" dirty="0"/>
                        <a:t>Ridership</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Equal variances assumed</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8.248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.004</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3.391</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2109</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.001</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1416.788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417.828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597.390</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2236.185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a16="http://schemas.microsoft.com/office/drawing/2014/main" xmlns="" val="10004"/>
                  </a:ext>
                </a:extLst>
              </a:tr>
              <a:tr h="314325">
                <a:tc vMerge="1">
                  <a:txBody>
                    <a:bodyPr/>
                    <a:lstStyle/>
                    <a:p>
                      <a:endParaRPr lang="en-US"/>
                    </a:p>
                  </a:txBody>
                  <a:tcPr/>
                </a:tc>
                <a:tc>
                  <a:txBody>
                    <a:bodyPr/>
                    <a:lstStyle/>
                    <a:p>
                      <a:pPr marL="0" marR="0" lvl="0" indent="0" algn="l" rtl="0">
                        <a:spcBef>
                          <a:spcPts val="0"/>
                        </a:spcBef>
                        <a:buSzPct val="25000"/>
                        <a:buNone/>
                      </a:pPr>
                      <a:r>
                        <a:rPr lang="en-US" sz="1400" u="none" strike="noStrike" cap="none" dirty="0"/>
                        <a:t>Equal variances not assumed</a:t>
                      </a:r>
                    </a:p>
                  </a:txBody>
                  <a:tcPr marL="9525" marR="9525" marT="9525" marB="0">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 </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l" rtl="0">
                        <a:spcBef>
                          <a:spcPts val="0"/>
                        </a:spcBef>
                        <a:buSzPct val="25000"/>
                        <a:buNone/>
                      </a:pPr>
                      <a:r>
                        <a:rPr lang="en-US" sz="1400" u="none" strike="noStrike" cap="none" dirty="0"/>
                        <a:t> </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2.910</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65.875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.005</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1416.788</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486.927</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444.573</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tc>
                  <a:txBody>
                    <a:bodyPr/>
                    <a:lstStyle/>
                    <a:p>
                      <a:pPr marL="0" marR="0" lvl="0" indent="0" algn="r" rtl="0">
                        <a:spcBef>
                          <a:spcPts val="0"/>
                        </a:spcBef>
                        <a:buSzPct val="25000"/>
                        <a:buNone/>
                      </a:pPr>
                      <a:r>
                        <a:rPr lang="en-US" sz="1400" u="none" strike="noStrike" cap="none" dirty="0"/>
                        <a:t>2389.003</a:t>
                      </a:r>
                    </a:p>
                  </a:txBody>
                  <a:tcPr marL="9525" marR="9525" marT="9525" marB="0" anchor="ctr">
                    <a:lnL w="12700" cap="flat" cmpd="sng">
                      <a:solidFill>
                        <a:srgbClr val="A4CDBB"/>
                      </a:solidFill>
                      <a:prstDash val="solid"/>
                      <a:round/>
                      <a:headEnd type="none" w="med" len="med"/>
                      <a:tailEnd type="none" w="med" len="med"/>
                    </a:lnL>
                    <a:lnR w="12700" cap="flat" cmpd="sng">
                      <a:solidFill>
                        <a:srgbClr val="A4CDBB"/>
                      </a:solidFill>
                      <a:prstDash val="solid"/>
                      <a:round/>
                      <a:headEnd type="none" w="med" len="med"/>
                      <a:tailEnd type="none" w="med" len="med"/>
                    </a:lnR>
                    <a:lnT w="12700" cap="flat" cmpd="sng">
                      <a:solidFill>
                        <a:srgbClr val="A4CDBB"/>
                      </a:solidFill>
                      <a:prstDash val="solid"/>
                      <a:round/>
                      <a:headEnd type="none" w="med" len="med"/>
                      <a:tailEnd type="none" w="med" len="med"/>
                    </a:lnT>
                    <a:lnB w="12700" cap="flat" cmpd="sng">
                      <a:solidFill>
                        <a:srgbClr val="A4CDBB"/>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255" name="Shape 255"/>
          <p:cNvSpPr txBox="1"/>
          <p:nvPr/>
        </p:nvSpPr>
        <p:spPr>
          <a:xfrm>
            <a:off x="814552" y="2502262"/>
            <a:ext cx="996779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The data was normally distributed with slight skews but satisfies the assumptions for T-test:</a:t>
            </a:r>
          </a:p>
        </p:txBody>
      </p:sp>
      <p:sp>
        <p:nvSpPr>
          <p:cNvPr id="256" name="Shape 256"/>
          <p:cNvSpPr txBox="1"/>
          <p:nvPr/>
        </p:nvSpPr>
        <p:spPr>
          <a:xfrm>
            <a:off x="646110" y="5716013"/>
            <a:ext cx="10764012"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As the P-Value is less than α (0.05), we reject null hypothesis. Hence, can say that a day being holiday/non-holiday influences the bike ride count.</a:t>
            </a:r>
          </a:p>
        </p:txBody>
      </p:sp>
      <p:sp>
        <p:nvSpPr>
          <p:cNvPr id="6" name="Shape 246"/>
          <p:cNvSpPr txBox="1">
            <a:spLocks noGrp="1"/>
          </p:cNvSpPr>
          <p:nvPr>
            <p:ph type="body" idx="1"/>
          </p:nvPr>
        </p:nvSpPr>
        <p:spPr>
          <a:xfrm>
            <a:off x="646110" y="1349533"/>
            <a:ext cx="8946541" cy="1337395"/>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national holidays impact the bike ride counts?</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IV – DC Holiday Dates</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DV – Bike Ride Count</a:t>
            </a:r>
          </a:p>
          <a:p>
            <a:pPr marL="742950" marR="0" lvl="1" indent="-285750" algn="l" rtl="0">
              <a:spcBef>
                <a:spcPts val="1000"/>
              </a:spcBef>
              <a:spcAft>
                <a:spcPts val="0"/>
              </a:spcAft>
              <a:buClr>
                <a:srgbClr val="86D1D8"/>
              </a:buClr>
              <a:buSzPct val="79999"/>
              <a:buFont typeface="Noto Sans Symbols"/>
              <a:buNone/>
            </a:pPr>
            <a:endParaRPr sz="1800" b="0" i="0" u="none" strike="noStrike" cap="none" dirty="0">
              <a:solidFill>
                <a:schemeClr val="lt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294380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pic>
        <p:nvPicPr>
          <p:cNvPr id="247" name="Shape 247"/>
          <p:cNvPicPr preferRelativeResize="0"/>
          <p:nvPr/>
        </p:nvPicPr>
        <p:blipFill rotWithShape="1">
          <a:blip r:embed="rId3">
            <a:alphaModFix/>
          </a:blip>
          <a:srcRect r="13691" b="5496"/>
          <a:stretch/>
        </p:blipFill>
        <p:spPr>
          <a:xfrm>
            <a:off x="5094994" y="1636682"/>
            <a:ext cx="6647400" cy="4734900"/>
          </a:xfrm>
          <a:prstGeom prst="rect">
            <a:avLst/>
          </a:prstGeom>
          <a:noFill/>
          <a:ln>
            <a:noFill/>
          </a:ln>
        </p:spPr>
      </p:pic>
      <p:sp>
        <p:nvSpPr>
          <p:cNvPr id="248" name="Shape 248"/>
          <p:cNvSpPr txBox="1"/>
          <p:nvPr/>
        </p:nvSpPr>
        <p:spPr>
          <a:xfrm>
            <a:off x="646110" y="2880371"/>
            <a:ext cx="3992149" cy="1938991"/>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2000" dirty="0">
                <a:solidFill>
                  <a:schemeClr val="lt1"/>
                </a:solidFill>
                <a:latin typeface="Century Gothic"/>
                <a:ea typeface="Century Gothic"/>
                <a:cs typeface="Century Gothic"/>
                <a:sym typeface="Century Gothic"/>
              </a:rPr>
              <a:t>As seen in the graph, it is surprising that the number of ridership on holiday is smaller than the number on non-holiday, contrary to our expectations.</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dirty="0" smtClean="0"/>
              <a:t>Assumptions</a:t>
            </a:r>
            <a:endParaRPr lang="en-US" sz="4200" b="0" i="0" u="none" strike="noStrike" cap="none" dirty="0">
              <a:solidFill>
                <a:schemeClr val="lt2"/>
              </a:solidFill>
              <a:latin typeface="Century Gothic"/>
              <a:ea typeface="Century Gothic"/>
              <a:cs typeface="Century Gothic"/>
              <a:sym typeface="Century Gothic"/>
            </a:endParaRPr>
          </a:p>
        </p:txBody>
      </p:sp>
      <p:sp>
        <p:nvSpPr>
          <p:cNvPr id="262" name="Shape 262"/>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Distance calculated is linear and not route based. Google MAP API restricts to process only 2500 elements for free. So for more accurate results Google MAP API would be useful.</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Data has some outliers but considering the overall dataset size that can be accepted.</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68" name="Shape 268"/>
          <p:cNvSpPr txBox="1">
            <a:spLocks noGrp="1"/>
          </p:cNvSpPr>
          <p:nvPr>
            <p:ph type="body" idx="1"/>
          </p:nvPr>
        </p:nvSpPr>
        <p:spPr>
          <a:xfrm>
            <a:off x="646110" y="1455683"/>
            <a:ext cx="10445958" cy="4746335"/>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Capital Bikeshare: </a:t>
            </a:r>
            <a:r>
              <a:rPr lang="en-US" sz="1850" b="0" i="0" u="none" strike="noStrike" cap="none" dirty="0">
                <a:solidFill>
                  <a:schemeClr val="lt1"/>
                </a:solidFill>
                <a:latin typeface="Century Gothic"/>
                <a:ea typeface="Century Gothic"/>
                <a:cs typeface="Century Gothic"/>
                <a:sym typeface="Century Gothic"/>
              </a:rPr>
              <a:t>W., C. (2016). Exploratory Data Analysis of Capital Bikeshare. Retrieved October 5, 2016, from </a:t>
            </a:r>
            <a:r>
              <a:rPr lang="en-US" sz="1850" b="0" i="0" u="sng" strike="noStrike" cap="none" dirty="0">
                <a:solidFill>
                  <a:schemeClr val="hlink"/>
                </a:solidFill>
                <a:latin typeface="Century Gothic"/>
                <a:ea typeface="Century Gothic"/>
                <a:cs typeface="Century Gothic"/>
                <a:sym typeface="Century Gothic"/>
                <a:hlinkClick r:id="rId3"/>
              </a:rPr>
              <a:t>https://s3.amazonaws.com/capitalbikeshare-data/index.html</a:t>
            </a:r>
            <a:r>
              <a:rPr lang="en-US" sz="1850" b="0" i="0" u="none" strike="noStrike" cap="none" dirty="0">
                <a:solidFill>
                  <a:schemeClr val="lt1"/>
                </a:solidFill>
                <a:latin typeface="Century Gothic"/>
                <a:ea typeface="Century Gothic"/>
                <a:cs typeface="Century Gothic"/>
                <a:sym typeface="Century Gothic"/>
              </a:rPr>
              <a:t>.</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Holiday Schedule: </a:t>
            </a:r>
            <a:r>
              <a:rPr lang="en-US" sz="1850" b="0" i="0" u="none" strike="noStrike" cap="none" dirty="0">
                <a:solidFill>
                  <a:schemeClr val="lt1"/>
                </a:solidFill>
                <a:latin typeface="Century Gothic"/>
                <a:ea typeface="Century Gothic"/>
                <a:cs typeface="Century Gothic"/>
                <a:sym typeface="Century Gothic"/>
              </a:rPr>
              <a:t>Holiday Schedules | </a:t>
            </a:r>
            <a:r>
              <a:rPr lang="en-US" sz="1850" b="0" i="0" u="none" strike="noStrike" cap="none" dirty="0" err="1">
                <a:solidFill>
                  <a:schemeClr val="lt1"/>
                </a:solidFill>
                <a:latin typeface="Century Gothic"/>
                <a:ea typeface="Century Gothic"/>
                <a:cs typeface="Century Gothic"/>
                <a:sym typeface="Century Gothic"/>
              </a:rPr>
              <a:t>dchr</a:t>
            </a:r>
            <a:r>
              <a:rPr lang="en-US" sz="1850" b="0" i="0" u="none" strike="noStrike" cap="none" dirty="0">
                <a:solidFill>
                  <a:schemeClr val="lt1"/>
                </a:solidFill>
                <a:latin typeface="Century Gothic"/>
                <a:ea typeface="Century Gothic"/>
                <a:cs typeface="Century Gothic"/>
                <a:sym typeface="Century Gothic"/>
              </a:rPr>
              <a:t> (A. Parihar, Trans.). (</a:t>
            </a:r>
            <a:r>
              <a:rPr lang="en-US" sz="1850" b="0" i="0" u="none" strike="noStrike" cap="none" dirty="0" err="1">
                <a:solidFill>
                  <a:schemeClr val="lt1"/>
                </a:solidFill>
                <a:latin typeface="Century Gothic"/>
                <a:ea typeface="Century Gothic"/>
                <a:cs typeface="Century Gothic"/>
                <a:sym typeface="Century Gothic"/>
              </a:rPr>
              <a:t>n.d.</a:t>
            </a:r>
            <a:r>
              <a:rPr lang="en-US" sz="1850" b="0" i="0" u="none" strike="noStrike" cap="none" dirty="0">
                <a:solidFill>
                  <a:schemeClr val="lt1"/>
                </a:solidFill>
                <a:latin typeface="Century Gothic"/>
                <a:ea typeface="Century Gothic"/>
                <a:cs typeface="Century Gothic"/>
                <a:sym typeface="Century Gothic"/>
              </a:rPr>
              <a:t>). Retrieved October 07, 2016, from </a:t>
            </a:r>
            <a:r>
              <a:rPr lang="en-US" sz="1850" b="0" i="0" u="sng" strike="noStrike" cap="none" dirty="0">
                <a:solidFill>
                  <a:schemeClr val="hlink"/>
                </a:solidFill>
                <a:latin typeface="Century Gothic"/>
                <a:ea typeface="Century Gothic"/>
                <a:cs typeface="Century Gothic"/>
                <a:sym typeface="Century Gothic"/>
                <a:hlinkClick r:id="rId4"/>
              </a:rPr>
              <a:t>http://dchr.dc.gov/page/holiday-schedules</a:t>
            </a:r>
            <a:r>
              <a:rPr lang="en-US" sz="1850" b="0" i="0" u="none" strike="noStrike" cap="none" dirty="0">
                <a:solidFill>
                  <a:schemeClr val="lt1"/>
                </a:solidFill>
                <a:latin typeface="Century Gothic"/>
                <a:ea typeface="Century Gothic"/>
                <a:cs typeface="Century Gothic"/>
                <a:sym typeface="Century Gothic"/>
              </a:rPr>
              <a:t>.</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0" i="0" u="none" strike="noStrike" cap="none" dirty="0">
                <a:solidFill>
                  <a:schemeClr val="lt1"/>
                </a:solidFill>
                <a:latin typeface="Century Gothic"/>
                <a:ea typeface="Century Gothic"/>
                <a:cs typeface="Century Gothic"/>
                <a:sym typeface="Century Gothic"/>
              </a:rPr>
              <a:t>Station Details: Live XML - feeds.capitalbikeshare.com (Y. Liu, Trans.). (</a:t>
            </a:r>
            <a:r>
              <a:rPr lang="en-US" sz="1850" b="0" i="0" u="none" strike="noStrike" cap="none" dirty="0" err="1">
                <a:solidFill>
                  <a:schemeClr val="lt1"/>
                </a:solidFill>
                <a:latin typeface="Century Gothic"/>
                <a:ea typeface="Century Gothic"/>
                <a:cs typeface="Century Gothic"/>
                <a:sym typeface="Century Gothic"/>
              </a:rPr>
              <a:t>n.d.</a:t>
            </a:r>
            <a:r>
              <a:rPr lang="en-US" sz="1850" b="0" i="0" u="none" strike="noStrike" cap="none" dirty="0">
                <a:solidFill>
                  <a:schemeClr val="lt1"/>
                </a:solidFill>
                <a:latin typeface="Century Gothic"/>
                <a:ea typeface="Century Gothic"/>
                <a:cs typeface="Century Gothic"/>
                <a:sym typeface="Century Gothic"/>
              </a:rPr>
              <a:t>). Retrieved October 28, 2016, from </a:t>
            </a:r>
            <a:r>
              <a:rPr lang="en-US" sz="1850" b="0" i="0" u="sng" strike="noStrike" cap="none" dirty="0">
                <a:solidFill>
                  <a:schemeClr val="hlink"/>
                </a:solidFill>
                <a:latin typeface="Century Gothic"/>
                <a:ea typeface="Century Gothic"/>
                <a:cs typeface="Century Gothic"/>
                <a:sym typeface="Century Gothic"/>
                <a:hlinkClick r:id="rId5"/>
              </a:rPr>
              <a:t>https://feeds.capitalbikeshare.com/stations/stations.xml</a:t>
            </a:r>
          </a:p>
          <a:p>
            <a:pPr marL="342900" marR="0" lvl="0" indent="-342900" algn="l" rtl="0">
              <a:lnSpc>
                <a:spcPct val="80000"/>
              </a:lnSpc>
              <a:spcBef>
                <a:spcPts val="1000"/>
              </a:spcBef>
              <a:spcAft>
                <a:spcPts val="0"/>
              </a:spcAft>
              <a:buClr>
                <a:srgbClr val="86D1D8"/>
              </a:buClr>
              <a:buSzPct val="77894"/>
              <a:buFont typeface="Noto Sans Symbols"/>
              <a:buChar char="▶"/>
            </a:pPr>
            <a:r>
              <a:rPr lang="en-US" sz="1850" b="1" i="0" u="none" strike="noStrike" cap="none" dirty="0">
                <a:solidFill>
                  <a:schemeClr val="lt1"/>
                </a:solidFill>
                <a:latin typeface="Century Gothic"/>
                <a:ea typeface="Century Gothic"/>
                <a:cs typeface="Century Gothic"/>
                <a:sym typeface="Century Gothic"/>
              </a:rPr>
              <a:t>Weather History: </a:t>
            </a:r>
          </a:p>
          <a:p>
            <a:pPr marL="742950" marR="0" lvl="1" indent="-285750" algn="l" rtl="0">
              <a:lnSpc>
                <a:spcPct val="80000"/>
              </a:lnSpc>
              <a:spcBef>
                <a:spcPts val="1000"/>
              </a:spcBef>
              <a:spcAft>
                <a:spcPts val="0"/>
              </a:spcAft>
              <a:buClr>
                <a:srgbClr val="86D1D8"/>
              </a:buClr>
              <a:buSzPct val="78352"/>
              <a:buFont typeface="Noto Sans Symbols"/>
              <a:buChar char="▶"/>
            </a:pPr>
            <a:r>
              <a:rPr lang="en-US" sz="1665" b="1" i="0" u="none" strike="noStrike" cap="none" dirty="0">
                <a:solidFill>
                  <a:schemeClr val="lt1"/>
                </a:solidFill>
                <a:latin typeface="Century Gothic"/>
                <a:ea typeface="Century Gothic"/>
                <a:cs typeface="Century Gothic"/>
                <a:sym typeface="Century Gothic"/>
              </a:rPr>
              <a:t>2010</a:t>
            </a:r>
            <a:r>
              <a:rPr lang="en-US" sz="1665" b="0" i="0" u="none" strike="noStrike" cap="none" dirty="0">
                <a:solidFill>
                  <a:schemeClr val="lt1"/>
                </a:solidFill>
                <a:latin typeface="Century Gothic"/>
                <a:ea typeface="Century Gothic"/>
                <a:cs typeface="Century Gothic"/>
                <a:sym typeface="Century Gothic"/>
              </a:rPr>
              <a:t>: Weather </a:t>
            </a:r>
            <a:r>
              <a:rPr lang="en-US" sz="1665" b="0" i="0" u="none" strike="noStrike" cap="none" dirty="0" err="1">
                <a:solidFill>
                  <a:schemeClr val="lt1"/>
                </a:solidFill>
                <a:latin typeface="Century Gothic"/>
                <a:ea typeface="Century Gothic"/>
                <a:cs typeface="Century Gothic"/>
                <a:sym typeface="Century Gothic"/>
              </a:rPr>
              <a:t>UnderGround</a:t>
            </a:r>
            <a:r>
              <a:rPr lang="en-US" sz="1665"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665" b="0" i="0" u="sng" strike="noStrike" cap="none" dirty="0">
                <a:solidFill>
                  <a:schemeClr val="hlink"/>
                </a:solidFill>
                <a:latin typeface="Century Gothic"/>
                <a:ea typeface="Century Gothic"/>
                <a:cs typeface="Century Gothic"/>
                <a:sym typeface="Century Gothic"/>
                <a:hlinkClick r:id="rId6"/>
              </a:rPr>
              <a:t>https://www.wunderground.com/history/airport/KDCA/2010/10/1/CustomHistory.html?dayend=31&amp;monthend=12&amp;yearend=2010&amp;req_city=&amp;req_state=&amp;req_statename=&amp;reqdb.zip=&amp;reqdb.magic=&amp;reqdb.wmo=&amp;format=1</a:t>
            </a:r>
          </a:p>
          <a:p>
            <a:pPr marL="742950" marR="0" lvl="1" indent="-285750" algn="l" rtl="0">
              <a:lnSpc>
                <a:spcPct val="80000"/>
              </a:lnSpc>
              <a:spcBef>
                <a:spcPts val="1000"/>
              </a:spcBef>
              <a:spcAft>
                <a:spcPts val="0"/>
              </a:spcAft>
              <a:buClr>
                <a:srgbClr val="86D1D8"/>
              </a:buClr>
              <a:buSzPct val="78352"/>
              <a:buFont typeface="Noto Sans Symbols"/>
              <a:buChar char="▶"/>
            </a:pPr>
            <a:r>
              <a:rPr lang="en-US" sz="1665" b="1" i="0" u="none" strike="noStrike" cap="none" dirty="0">
                <a:solidFill>
                  <a:schemeClr val="lt1"/>
                </a:solidFill>
                <a:latin typeface="Century Gothic"/>
                <a:ea typeface="Century Gothic"/>
                <a:cs typeface="Century Gothic"/>
                <a:sym typeface="Century Gothic"/>
              </a:rPr>
              <a:t>2011</a:t>
            </a:r>
            <a:r>
              <a:rPr lang="en-US" sz="1665" b="0" i="0" u="none" strike="noStrike" cap="none" dirty="0">
                <a:solidFill>
                  <a:schemeClr val="lt1"/>
                </a:solidFill>
                <a:latin typeface="Century Gothic"/>
                <a:ea typeface="Century Gothic"/>
                <a:cs typeface="Century Gothic"/>
                <a:sym typeface="Century Gothic"/>
              </a:rPr>
              <a:t>: Weather </a:t>
            </a:r>
            <a:r>
              <a:rPr lang="en-US" sz="1665" b="0" i="0" u="none" strike="noStrike" cap="none" dirty="0" err="1">
                <a:solidFill>
                  <a:schemeClr val="lt1"/>
                </a:solidFill>
                <a:latin typeface="Century Gothic"/>
                <a:ea typeface="Century Gothic"/>
                <a:cs typeface="Century Gothic"/>
                <a:sym typeface="Century Gothic"/>
              </a:rPr>
              <a:t>UnderGround</a:t>
            </a:r>
            <a:r>
              <a:rPr lang="en-US" sz="1665"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665" b="0" i="0" u="sng" strike="noStrike" cap="none" dirty="0">
                <a:solidFill>
                  <a:schemeClr val="hlink"/>
                </a:solidFill>
                <a:latin typeface="Century Gothic"/>
                <a:ea typeface="Century Gothic"/>
                <a:cs typeface="Century Gothic"/>
                <a:sym typeface="Century Gothic"/>
                <a:hlinkClick r:id="rId7"/>
              </a:rPr>
              <a:t>https://www.wunderground.com/history/airport/KDCA/2011/1/1/CustomHistory.html?dayend=31&amp;monthend=12&amp;yearend=2011&amp;req_city=&amp;req_state=&amp;req_statename=&amp;reqdb.zip=&amp;reqdb.magic=&amp;reqdb.wmo=&amp;format=1</a:t>
            </a:r>
          </a:p>
          <a:p>
            <a:pPr marL="742950" marR="0" lvl="1" indent="-285750" algn="l" rtl="0">
              <a:lnSpc>
                <a:spcPct val="80000"/>
              </a:lnSpc>
              <a:spcBef>
                <a:spcPts val="1000"/>
              </a:spcBef>
              <a:spcAft>
                <a:spcPts val="0"/>
              </a:spcAft>
              <a:buClr>
                <a:srgbClr val="86D1D8"/>
              </a:buClr>
              <a:buSzPct val="78352"/>
              <a:buFont typeface="Noto Sans Symbols"/>
              <a:buNone/>
            </a:pPr>
            <a:endParaRPr sz="1665"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74" name="Shape 274"/>
          <p:cNvSpPr txBox="1">
            <a:spLocks noGrp="1"/>
          </p:cNvSpPr>
          <p:nvPr>
            <p:ph type="body" idx="1"/>
          </p:nvPr>
        </p:nvSpPr>
        <p:spPr>
          <a:xfrm>
            <a:off x="646110" y="1443317"/>
            <a:ext cx="10028514" cy="419548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2012</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3"/>
              </a:rPr>
              <a:t>https://www.wunderground.com/history/airport/KDCA/2012/1/1/CustomHistory.html?dayend=31&amp;monthend=12&amp;yearend=2012&amp;req_city=&amp;req_state=&amp;req_statename=&amp;reqdb.zip=&amp;reqdb.magic=&amp;reqdb.wmo=&amp;format=1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2013</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4"/>
              </a:rPr>
              <a:t>https://www.wunderground.com/history/airport/KDCA/2013/1/1/CustomHistory.html?dayend=31&amp;monthend=12&amp;yearend=2013&amp;req_city=&amp;req_state=&amp;req_statename=&amp;reqdb.zip=&amp;reqdb.magic=&amp;reqdb.wmo=&amp;format=1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2014</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5"/>
              </a:rPr>
              <a:t>https://www.wunderground.com/history/airport/KDCA/2014/1/1/CustomHistory.html?dayend=31&amp;monthend=12&amp;yearend=2014&amp;req_city=&amp;req_state=&amp;req_statename=&amp;reqdb.zip=&amp;reqdb.magic=&amp;reqdb.wmo=&amp;format=1</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Introduction</a:t>
            </a:r>
          </a:p>
        </p:txBody>
      </p:sp>
      <p:sp>
        <p:nvSpPr>
          <p:cNvPr id="154" name="Shape 154"/>
          <p:cNvSpPr txBox="1">
            <a:spLocks noGrp="1"/>
          </p:cNvSpPr>
          <p:nvPr>
            <p:ph type="body" idx="1"/>
          </p:nvPr>
        </p:nvSpPr>
        <p:spPr>
          <a:xfrm>
            <a:off x="1103312" y="2052918"/>
            <a:ext cx="10040938" cy="318583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Capital Bikeshare puts over 3500 bicycles at your fingertips. </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Services Over 400 stations across Washington, D.C., Arlington, Alexandria and Fairfax, VA, and Montgomery County, MD</a:t>
            </a:r>
            <a:r>
              <a:rPr lang="en-US" dirty="0"/>
              <a:t>.</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Plans available for a day, 3 days, a month, a year, and have access to our fleet of bikes 24 hours a day, 365 days a year. </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 first 30 minutes of each trip are free.</a:t>
            </a: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Our project, in brief, aims to find out the possible factors that affect the bike ride count for Capital Bikeshare.</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References</a:t>
            </a:r>
          </a:p>
        </p:txBody>
      </p:sp>
      <p:sp>
        <p:nvSpPr>
          <p:cNvPr id="280" name="Shape 280"/>
          <p:cNvSpPr txBox="1">
            <a:spLocks noGrp="1"/>
          </p:cNvSpPr>
          <p:nvPr>
            <p:ph type="body" idx="1"/>
          </p:nvPr>
        </p:nvSpPr>
        <p:spPr>
          <a:xfrm>
            <a:off x="1103312" y="2052917"/>
            <a:ext cx="8946541" cy="419548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rgbClr val="86D1D8"/>
              </a:buClr>
              <a:buSzPct val="79999"/>
              <a:buFont typeface="Noto Sans Symbols"/>
              <a:buChar char="▶"/>
            </a:pPr>
            <a:r>
              <a:rPr lang="en-US" sz="1800" b="1" i="0" u="none" strike="noStrike" cap="none" dirty="0">
                <a:solidFill>
                  <a:schemeClr val="lt1"/>
                </a:solidFill>
                <a:latin typeface="Century Gothic"/>
                <a:ea typeface="Century Gothic"/>
                <a:cs typeface="Century Gothic"/>
                <a:sym typeface="Century Gothic"/>
              </a:rPr>
              <a:t>2015</a:t>
            </a:r>
            <a:r>
              <a:rPr lang="en-US" sz="1800" b="0" i="0" u="none" strike="noStrike" cap="none" dirty="0">
                <a:solidFill>
                  <a:schemeClr val="lt1"/>
                </a:solidFill>
                <a:latin typeface="Century Gothic"/>
                <a:ea typeface="Century Gothic"/>
                <a:cs typeface="Century Gothic"/>
                <a:sym typeface="Century Gothic"/>
              </a:rPr>
              <a:t>: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3"/>
              </a:rPr>
              <a:t>https://www.wunderground.com/history/airport/KDCA/2015/1/1/CustomHistory.html?dayend=31&amp;monthend=12&amp;yearend=2015&amp;req_city=&amp;req_state=&amp;req_statename=&amp;reqdb.zip=&amp;reqdb.magic=&amp;reqdb.wmo=&amp;format=1</a:t>
            </a:r>
          </a:p>
          <a:p>
            <a:pPr marL="742950" marR="0" lvl="1" indent="-285750" algn="l" rtl="0">
              <a:spcBef>
                <a:spcPts val="1000"/>
              </a:spcBef>
              <a:spcAft>
                <a:spcPts val="0"/>
              </a:spcAft>
              <a:buClr>
                <a:srgbClr val="86D1D8"/>
              </a:buClr>
              <a:buSzPct val="79999"/>
              <a:buFont typeface="Noto Sans Symbols"/>
              <a:buChar char="▶"/>
            </a:pPr>
            <a:r>
              <a:rPr lang="en-US" sz="1800" b="0" i="0" u="none" strike="noStrike" cap="none" dirty="0">
                <a:solidFill>
                  <a:schemeClr val="lt1"/>
                </a:solidFill>
                <a:latin typeface="Century Gothic"/>
                <a:ea typeface="Century Gothic"/>
                <a:cs typeface="Century Gothic"/>
                <a:sym typeface="Century Gothic"/>
              </a:rPr>
              <a:t>2016: Weather </a:t>
            </a:r>
            <a:r>
              <a:rPr lang="en-US" sz="1800" b="0" i="0" u="none" strike="noStrike" cap="none" dirty="0" err="1">
                <a:solidFill>
                  <a:schemeClr val="lt1"/>
                </a:solidFill>
                <a:latin typeface="Century Gothic"/>
                <a:ea typeface="Century Gothic"/>
                <a:cs typeface="Century Gothic"/>
                <a:sym typeface="Century Gothic"/>
              </a:rPr>
              <a:t>UnderGround</a:t>
            </a:r>
            <a:r>
              <a:rPr lang="en-US" sz="1800" b="0" i="0" u="none" strike="noStrike" cap="none" dirty="0">
                <a:solidFill>
                  <a:schemeClr val="lt1"/>
                </a:solidFill>
                <a:latin typeface="Century Gothic"/>
                <a:ea typeface="Century Gothic"/>
                <a:cs typeface="Century Gothic"/>
                <a:sym typeface="Century Gothic"/>
              </a:rPr>
              <a:t>. Weather History for Washington, DC | Weather Underground. Retrieved October 9, 2016, from </a:t>
            </a:r>
            <a:r>
              <a:rPr lang="en-US" sz="1800" b="0" i="0" u="sng" strike="noStrike" cap="none" dirty="0">
                <a:solidFill>
                  <a:schemeClr val="hlink"/>
                </a:solidFill>
                <a:latin typeface="Century Gothic"/>
                <a:ea typeface="Century Gothic"/>
                <a:cs typeface="Century Gothic"/>
                <a:sym typeface="Century Gothic"/>
                <a:hlinkClick r:id="rId4"/>
              </a:rPr>
              <a:t>https://www.wunderground.com/history/airport/KDCA/2016/1/1/CustomHistory.html?dayend=30&amp;monthend=6&amp;yearend=2016&amp;req_city=&amp;req_state=&amp;req_statename=&amp;reqdb.zip=&amp;reqdb.magic=&amp;reqdb.wmo=&amp;format=1</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393638" y="1592404"/>
            <a:ext cx="9404723" cy="1400530"/>
          </a:xfrm>
          <a:prstGeom prst="rect">
            <a:avLst/>
          </a:prstGeom>
          <a:noFill/>
          <a:ln>
            <a:noFill/>
          </a:ln>
        </p:spPr>
        <p:txBody>
          <a:bodyPr lIns="91425" tIns="45700" rIns="91425" bIns="45700" anchor="t" anchorCtr="0">
            <a:noAutofit/>
          </a:bodyPr>
          <a:lstStyle/>
          <a:p>
            <a:pPr marL="0" marR="0" lvl="0" indent="0" algn="ctr" rtl="0">
              <a:spcBef>
                <a:spcPts val="0"/>
              </a:spcBef>
              <a:buClr>
                <a:schemeClr val="lt2"/>
              </a:buClr>
              <a:buSzPct val="25000"/>
              <a:buFont typeface="Century Gothic"/>
              <a:buNone/>
            </a:pPr>
            <a:r>
              <a:rPr lang="en-US" sz="5400" b="0" i="0" u="none" strike="noStrike" cap="none" dirty="0">
                <a:solidFill>
                  <a:schemeClr val="lt2"/>
                </a:solidFill>
                <a:latin typeface="Century Gothic"/>
                <a:ea typeface="Century Gothic"/>
                <a:cs typeface="Century Gothic"/>
                <a:sym typeface="Century Gothic"/>
              </a:rPr>
              <a:t>Thank You!</a:t>
            </a:r>
          </a:p>
        </p:txBody>
      </p:sp>
      <p:sp>
        <p:nvSpPr>
          <p:cNvPr id="286" name="Shape 286"/>
          <p:cNvSpPr txBox="1">
            <a:spLocks noGrp="1"/>
          </p:cNvSpPr>
          <p:nvPr>
            <p:ph type="body" idx="1"/>
          </p:nvPr>
        </p:nvSpPr>
        <p:spPr>
          <a:xfrm>
            <a:off x="1622729" y="3735944"/>
            <a:ext cx="9509096" cy="124687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6D1D8"/>
              </a:buClr>
              <a:buSzPct val="25000"/>
              <a:buFont typeface="Noto Sans Symbols"/>
              <a:buNone/>
            </a:pPr>
            <a:r>
              <a:rPr lang="en-US" sz="2800" b="0" i="0" u="none" strike="noStrike" cap="none" dirty="0">
                <a:solidFill>
                  <a:schemeClr val="lt1"/>
                </a:solidFill>
                <a:latin typeface="Century Gothic"/>
                <a:ea typeface="Century Gothic"/>
                <a:cs typeface="Century Gothic"/>
                <a:sym typeface="Century Gothic"/>
              </a:rPr>
              <a:t>We would love your Suggestions and Queries on this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Target Audience</a:t>
            </a:r>
          </a:p>
        </p:txBody>
      </p:sp>
      <p:sp>
        <p:nvSpPr>
          <p:cNvPr id="160" name="Shape 160"/>
          <p:cNvSpPr txBox="1">
            <a:spLocks noGrp="1"/>
          </p:cNvSpPr>
          <p:nvPr>
            <p:ph type="body" idx="1"/>
          </p:nvPr>
        </p:nvSpPr>
        <p:spPr>
          <a:xfrm>
            <a:off x="1104292" y="1853248"/>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As the research helps to draw line between the factors that affect the bike ride counts, the outcome of the research would be beneficial to Capital Bikeshare Business Team.</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Research outcomes will help Capital Bikeshare to make informed decisions to improve business.</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 are testing factors that may have  like:</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Weather conditions (Temperature and dew point)</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Time of the day  (hourly trend)</a:t>
            </a:r>
          </a:p>
          <a:p>
            <a:pPr marL="1143000" marR="0" lvl="2" indent="-2286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Location of stations</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 Research Questions</a:t>
            </a:r>
          </a:p>
        </p:txBody>
      </p:sp>
      <p:sp>
        <p:nvSpPr>
          <p:cNvPr id="166" name="Shape 166"/>
          <p:cNvSpPr txBox="1">
            <a:spLocks noGrp="1"/>
          </p:cNvSpPr>
          <p:nvPr>
            <p:ph type="body" idx="1"/>
          </p:nvPr>
        </p:nvSpPr>
        <p:spPr>
          <a:xfrm>
            <a:off x="1104292" y="1853248"/>
            <a:ext cx="894654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weather conditions effect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If temperature and dew point play any role in the increase or decrease in bike ride count</a:t>
            </a:r>
            <a:r>
              <a:rPr lang="en-US" sz="2000" b="1" i="0" u="none" strike="noStrike" cap="none" dirty="0">
                <a:solidFill>
                  <a:schemeClr val="lt1"/>
                </a:solidFill>
                <a:latin typeface="Century Gothic"/>
                <a:ea typeface="Century Gothic"/>
                <a:cs typeface="Century Gothic"/>
                <a:sym typeface="Century Gothic"/>
              </a:rPr>
              <a:t>.	</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What are the peak hours on bike trips in a day?</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bike ride trend with respect to time.</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strongly/feebly the station location plays a role in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a:t>
            </a:r>
            <a:r>
              <a:rPr lang="en-US" sz="2000" dirty="0"/>
              <a:t>s</a:t>
            </a:r>
            <a:r>
              <a:rPr lang="en-US" sz="2000" b="0" i="0" u="none" strike="noStrike" cap="none" dirty="0">
                <a:solidFill>
                  <a:schemeClr val="lt1"/>
                </a:solidFill>
                <a:latin typeface="Century Gothic"/>
                <a:ea typeface="Century Gothic"/>
                <a:cs typeface="Century Gothic"/>
                <a:sym typeface="Century Gothic"/>
              </a:rPr>
              <a:t>tations involved in frequent to-fro bike rides.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If distance between station influences bike ride count.</a:t>
            </a:r>
          </a:p>
          <a:p>
            <a:pPr marL="342900" marR="0" lvl="0" indent="-342900" algn="l" rtl="0">
              <a:spcBef>
                <a:spcPts val="100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national holidays impact the bike ride counts?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Identify if social events have influence on the bike ride count.</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Datasets	</a:t>
            </a:r>
          </a:p>
        </p:txBody>
      </p:sp>
      <p:sp>
        <p:nvSpPr>
          <p:cNvPr id="172" name="Shape 172"/>
          <p:cNvSpPr txBox="1">
            <a:spLocks noGrp="1"/>
          </p:cNvSpPr>
          <p:nvPr>
            <p:ph type="body" idx="1"/>
          </p:nvPr>
        </p:nvSpPr>
        <p:spPr>
          <a:xfrm>
            <a:off x="1050303" y="1589091"/>
            <a:ext cx="9524931" cy="419548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Capital Bikeshare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These datasets were provided by Capital Bikeshare.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 bike-ride details for the period of 2010 to 2016.</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In total there are seven columns including the information of start date with time, end date with time, start station, end station, bike ID, etc. </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About 15,000,000 rows of data.</a:t>
            </a:r>
          </a:p>
          <a:p>
            <a:pPr marL="457200" marR="0" lvl="1" indent="0" algn="l" rtl="0">
              <a:spcBef>
                <a:spcPts val="1000"/>
              </a:spcBef>
              <a:spcAft>
                <a:spcPts val="0"/>
              </a:spcAft>
              <a:buClr>
                <a:srgbClr val="86D1D8"/>
              </a:buClr>
              <a:buSzPct val="250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Holiday Schedule</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This dataset was created by us from the holiday list published on dc.gov.</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It is a minimalistic data set that contains details like date and event/holiday name for the years 2010 through 2016.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Datasets</a:t>
            </a:r>
          </a:p>
        </p:txBody>
      </p:sp>
      <p:sp>
        <p:nvSpPr>
          <p:cNvPr id="178" name="Shape 178"/>
          <p:cNvSpPr txBox="1">
            <a:spLocks noGrp="1"/>
          </p:cNvSpPr>
          <p:nvPr>
            <p:ph type="body" idx="1"/>
          </p:nvPr>
        </p:nvSpPr>
        <p:spPr>
          <a:xfrm>
            <a:off x="1091041" y="1694222"/>
            <a:ext cx="9788992" cy="419548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Station Details</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This dataset was provided by Capital Bikeshare.</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Contains detailed information for 408 stations.</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Provided in XML format, converted to excel for usability.</a:t>
            </a:r>
          </a:p>
          <a:p>
            <a:pPr marL="742950" marR="0" lvl="1" indent="-285750" algn="just"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342900" marR="0" lvl="0" indent="-34290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Weather History</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These datasets were provided by Weather Underground.</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Contain the weather conditions in Washington D.C. Metro area from Oct 1, 2010 to Jun 30, 2016 (in total of 2100 rows).</a:t>
            </a:r>
          </a:p>
          <a:p>
            <a:pPr marL="742950" marR="0" lvl="1" indent="-285750" algn="just"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Dataset originally spreads in six different files for each year 2010 through 2016.</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Data Processing</a:t>
            </a:r>
          </a:p>
        </p:txBody>
      </p:sp>
      <p:sp>
        <p:nvSpPr>
          <p:cNvPr id="184" name="Shape 184"/>
          <p:cNvSpPr txBox="1">
            <a:spLocks noGrp="1"/>
          </p:cNvSpPr>
          <p:nvPr>
            <p:ph type="body" idx="1"/>
          </p:nvPr>
        </p:nvSpPr>
        <p:spPr>
          <a:xfrm>
            <a:off x="1103312" y="2052917"/>
            <a:ext cx="9776722" cy="4195480"/>
          </a:xfrm>
          <a:prstGeom prst="rect">
            <a:avLst/>
          </a:prstGeom>
          <a:noFill/>
          <a:ln>
            <a:noFill/>
          </a:ln>
        </p:spPr>
        <p:txBody>
          <a:bodyPr lIns="91425" tIns="45700" rIns="91425" bIns="45700" anchor="t" anchorCtr="0">
            <a:noAutofit/>
          </a:bodyPr>
          <a:lstStyle/>
          <a:p>
            <a:pPr marL="457200" lvl="0" indent="-381000" rtl="0">
              <a:spcBef>
                <a:spcPts val="0"/>
              </a:spcBef>
              <a:buSzPct val="100000"/>
            </a:pPr>
            <a:r>
              <a:rPr lang="en-US" sz="2400" dirty="0"/>
              <a:t>Unnecessary columns were dropped.</a:t>
            </a:r>
          </a:p>
          <a:p>
            <a:pPr marL="457200" lvl="0" indent="-381000" rtl="0">
              <a:spcBef>
                <a:spcPts val="0"/>
              </a:spcBef>
              <a:buSzPct val="100000"/>
            </a:pPr>
            <a:r>
              <a:rPr lang="en-US" sz="2400" dirty="0"/>
              <a:t>Many of the values were formatted correctly, and some rows with missing values were dropped, as no significant change would be visible due to the huge datasets.</a:t>
            </a:r>
          </a:p>
          <a:p>
            <a:pPr marL="457200" lvl="0" indent="-381000" rtl="0">
              <a:spcBef>
                <a:spcPts val="0"/>
              </a:spcBef>
              <a:buSzPct val="100000"/>
            </a:pPr>
            <a:r>
              <a:rPr lang="en-US" sz="2400" dirty="0"/>
              <a:t>Huge datasets (</a:t>
            </a:r>
            <a:r>
              <a:rPr lang="en-US" sz="2400" dirty="0" err="1"/>
              <a:t>eg</a:t>
            </a:r>
            <a:r>
              <a:rPr lang="en-US" sz="2400" dirty="0"/>
              <a:t>. Bikeshare Data) were cleaned by SQL Server and stored in </a:t>
            </a:r>
            <a:r>
              <a:rPr lang="en-US" sz="2400" dirty="0" err="1"/>
              <a:t>phpMyAdmin</a:t>
            </a:r>
            <a:r>
              <a:rPr lang="en-US" sz="2400" dirty="0"/>
              <a:t>.</a:t>
            </a:r>
          </a:p>
          <a:p>
            <a:pPr marL="457200" lvl="0" indent="-381000" rtl="0">
              <a:spcBef>
                <a:spcPts val="0"/>
              </a:spcBef>
              <a:buSzPct val="100000"/>
            </a:pPr>
            <a:r>
              <a:rPr lang="en-US" sz="2400" dirty="0"/>
              <a:t>We extracted data in .csv format from </a:t>
            </a:r>
            <a:r>
              <a:rPr lang="en-US" sz="2400" dirty="0" err="1"/>
              <a:t>phpMyAdmin</a:t>
            </a:r>
            <a:r>
              <a:rPr lang="en-US" sz="2400" dirty="0"/>
              <a:t> as per the analyses test requirements.</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3" name="Content Placeholder 4" descr="*Output1 [Document1] - IBM SPSS Statistics Viewer"/>
          <p:cNvPicPr>
            <a:picLocks noChangeAspect="1"/>
          </p:cNvPicPr>
          <p:nvPr/>
        </p:nvPicPr>
        <p:blipFill rotWithShape="1">
          <a:blip r:embed="rId3"/>
          <a:srcRect l="18298" t="23064" r="24994" b="11351"/>
          <a:stretch/>
        </p:blipFill>
        <p:spPr>
          <a:xfrm>
            <a:off x="745959" y="1612232"/>
            <a:ext cx="7277100" cy="4489160"/>
          </a:xfrm>
          <a:prstGeom prst="rect">
            <a:avLst/>
          </a:prstGeom>
          <a:noFill/>
          <a:ln>
            <a:noFill/>
          </a:ln>
        </p:spPr>
      </p:pic>
      <p:sp>
        <p:nvSpPr>
          <p:cNvPr id="189" name="Shape 189"/>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Outlier Analysis</a:t>
            </a:r>
          </a:p>
        </p:txBody>
      </p:sp>
      <p:graphicFrame>
        <p:nvGraphicFramePr>
          <p:cNvPr id="198" name="Shape 198"/>
          <p:cNvGraphicFramePr/>
          <p:nvPr/>
        </p:nvGraphicFramePr>
        <p:xfrm>
          <a:off x="8227596" y="1612232"/>
          <a:ext cx="3585875" cy="2865190"/>
        </p:xfrm>
        <a:graphic>
          <a:graphicData uri="http://schemas.openxmlformats.org/drawingml/2006/table">
            <a:tbl>
              <a:tblPr firstRow="1" bandRow="1">
                <a:noFill/>
                <a:tableStyleId>{42C70A28-C1CE-4526-8957-B4D91DCCD628}</a:tableStyleId>
              </a:tblPr>
              <a:tblGrid>
                <a:gridCol w="1315825">
                  <a:extLst>
                    <a:ext uri="{9D8B030D-6E8A-4147-A177-3AD203B41FA5}">
                      <a16:colId xmlns:a16="http://schemas.microsoft.com/office/drawing/2014/main" xmlns="" val="20000"/>
                    </a:ext>
                  </a:extLst>
                </a:gridCol>
                <a:gridCol w="1072275">
                  <a:extLst>
                    <a:ext uri="{9D8B030D-6E8A-4147-A177-3AD203B41FA5}">
                      <a16:colId xmlns:a16="http://schemas.microsoft.com/office/drawing/2014/main" xmlns="" val="20001"/>
                    </a:ext>
                  </a:extLst>
                </a:gridCol>
                <a:gridCol w="1197775">
                  <a:extLst>
                    <a:ext uri="{9D8B030D-6E8A-4147-A177-3AD203B41FA5}">
                      <a16:colId xmlns:a16="http://schemas.microsoft.com/office/drawing/2014/main" xmlns="" val="20002"/>
                    </a:ext>
                  </a:extLst>
                </a:gridCol>
              </a:tblGrid>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Date</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Ride</a:t>
                      </a:r>
                      <a:br>
                        <a:rPr lang="en-US" sz="1800" u="none" strike="noStrike" cap="none" dirty="0"/>
                      </a:br>
                      <a:r>
                        <a:rPr lang="en-US" sz="1800" u="none" strike="noStrike" cap="none" dirty="0"/>
                        <a:t>Count</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Reason</a:t>
                      </a:r>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2014/4/12</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15755</a:t>
                      </a:r>
                    </a:p>
                  </a:txBody>
                  <a:tcPr marL="91450" marR="91450" marT="45725" marB="45725"/>
                </a:tc>
                <a:tc rowSpan="6">
                  <a:txBody>
                    <a:bodyPr/>
                    <a:lstStyle/>
                    <a:p>
                      <a:pPr marL="0" marR="0" lvl="0" indent="0" algn="ctr" rtl="0">
                        <a:lnSpc>
                          <a:spcPct val="100000"/>
                        </a:lnSpc>
                        <a:spcBef>
                          <a:spcPts val="0"/>
                        </a:spcBef>
                        <a:spcAft>
                          <a:spcPts val="0"/>
                        </a:spcAft>
                        <a:buClr>
                          <a:schemeClr val="lt1"/>
                        </a:buClr>
                        <a:buSzPct val="25000"/>
                        <a:buFont typeface="Century Gothic"/>
                        <a:buNone/>
                      </a:pPr>
                      <a:r>
                        <a:rPr lang="en-US" sz="1800" b="1" u="none" strike="noStrike" cap="none" dirty="0"/>
                        <a:t>Cherry Blossom Festival</a:t>
                      </a:r>
                    </a:p>
                  </a:txBody>
                  <a:tcPr marL="91450" marR="91450" marT="45725" marB="45725" anchor="ctr"/>
                </a:tc>
                <a:extLst>
                  <a:ext uri="{0D108BD9-81ED-4DB2-BD59-A6C34878D82A}">
                    <a16:rowId xmlns:a16="http://schemas.microsoft.com/office/drawing/2014/main" xmlns="" val="10001"/>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2014/4/13</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14578</a:t>
                      </a:r>
                    </a:p>
                  </a:txBody>
                  <a:tcPr marL="91450" marR="91450" marT="45725" marB="45725"/>
                </a:tc>
                <a:tc vMerge="1">
                  <a:txBody>
                    <a:bodyPr/>
                    <a:lstStyle/>
                    <a:p>
                      <a:endParaRPr lang="en-US"/>
                    </a:p>
                  </a:txBody>
                  <a:tcPr/>
                </a:tc>
                <a:extLst>
                  <a:ext uri="{0D108BD9-81ED-4DB2-BD59-A6C34878D82A}">
                    <a16:rowId xmlns:a16="http://schemas.microsoft.com/office/drawing/2014/main" xmlns="" val="10002"/>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2015/4/11</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16726</a:t>
                      </a:r>
                    </a:p>
                  </a:txBody>
                  <a:tcPr marL="91450" marR="91450" marT="45725" marB="45725"/>
                </a:tc>
                <a:tc vMerge="1">
                  <a:txBody>
                    <a:bodyPr/>
                    <a:lstStyle/>
                    <a:p>
                      <a:endParaRPr lang="en-US"/>
                    </a:p>
                  </a:txBody>
                  <a:tcPr/>
                </a:tc>
                <a:extLst>
                  <a:ext uri="{0D108BD9-81ED-4DB2-BD59-A6C34878D82A}">
                    <a16:rowId xmlns:a16="http://schemas.microsoft.com/office/drawing/2014/main" xmlns="" val="10003"/>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2015/4/12</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15724</a:t>
                      </a:r>
                    </a:p>
                  </a:txBody>
                  <a:tcPr marL="91450" marR="91450" marT="45725" marB="45725"/>
                </a:tc>
                <a:tc vMerge="1">
                  <a:txBody>
                    <a:bodyPr/>
                    <a:lstStyle/>
                    <a:p>
                      <a:endParaRPr lang="en-US"/>
                    </a:p>
                  </a:txBody>
                  <a:tcPr/>
                </a:tc>
                <a:extLst>
                  <a:ext uri="{0D108BD9-81ED-4DB2-BD59-A6C34878D82A}">
                    <a16:rowId xmlns:a16="http://schemas.microsoft.com/office/drawing/2014/main" xmlns="" val="10004"/>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2015/4/18</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16004</a:t>
                      </a:r>
                    </a:p>
                  </a:txBody>
                  <a:tcPr marL="91450" marR="91450" marT="45725" marB="45725"/>
                </a:tc>
                <a:tc vMerge="1">
                  <a:txBody>
                    <a:bodyPr/>
                    <a:lstStyle/>
                    <a:p>
                      <a:endParaRPr lang="en-US"/>
                    </a:p>
                  </a:txBody>
                  <a:tcPr/>
                </a:tc>
                <a:extLst>
                  <a:ext uri="{0D108BD9-81ED-4DB2-BD59-A6C34878D82A}">
                    <a16:rowId xmlns:a16="http://schemas.microsoft.com/office/drawing/2014/main" xmlns="" val="10005"/>
                  </a:ext>
                </a:extLst>
              </a:tr>
              <a:tr h="370850">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2016/3/26</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Century Gothic"/>
                        <a:buNone/>
                      </a:pPr>
                      <a:r>
                        <a:rPr lang="en-US" sz="1800" u="none" strike="noStrike" cap="none" dirty="0"/>
                        <a:t>14116</a:t>
                      </a:r>
                    </a:p>
                  </a:txBody>
                  <a:tcPr marL="91450" marR="91450" marT="45725" marB="45725"/>
                </a:tc>
                <a:tc vMerge="1">
                  <a:txBody>
                    <a:bodyPr/>
                    <a:lstStyle/>
                    <a:p>
                      <a:endParaRPr lang="en-US"/>
                    </a:p>
                  </a:txBody>
                  <a:tcPr/>
                </a:tc>
                <a:extLst>
                  <a:ext uri="{0D108BD9-81ED-4DB2-BD59-A6C34878D82A}">
                    <a16:rowId xmlns:a16="http://schemas.microsoft.com/office/drawing/2014/main" xmlns="" val="10006"/>
                  </a:ext>
                </a:extLst>
              </a:tr>
            </a:tbl>
          </a:graphicData>
        </a:graphic>
      </p:graphicFrame>
      <p:sp>
        <p:nvSpPr>
          <p:cNvPr id="199" name="Shape 199"/>
          <p:cNvSpPr txBox="1"/>
          <p:nvPr/>
        </p:nvSpPr>
        <p:spPr>
          <a:xfrm>
            <a:off x="8227596" y="4872789"/>
            <a:ext cx="3767887"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lt1"/>
                </a:solidFill>
                <a:latin typeface="Century Gothic"/>
                <a:ea typeface="Century Gothic"/>
                <a:cs typeface="Century Gothic"/>
                <a:sym typeface="Century Gothic"/>
              </a:rPr>
              <a:t>Based on official Cherry Blossom Calendar:</a:t>
            </a:r>
            <a:br>
              <a:rPr lang="en-US" sz="1800" dirty="0">
                <a:solidFill>
                  <a:schemeClr val="lt1"/>
                </a:solidFill>
                <a:latin typeface="Century Gothic"/>
                <a:ea typeface="Century Gothic"/>
                <a:cs typeface="Century Gothic"/>
                <a:sym typeface="Century Gothic"/>
              </a:rPr>
            </a:br>
            <a:r>
              <a:rPr lang="en-US" sz="1800" u="sng" dirty="0">
                <a:solidFill>
                  <a:schemeClr val="hlink"/>
                </a:solidFill>
                <a:latin typeface="Century Gothic"/>
                <a:ea typeface="Century Gothic"/>
                <a:cs typeface="Century Gothic"/>
                <a:sym typeface="Century Gothic"/>
                <a:hlinkClick r:id="rId4"/>
              </a:rPr>
              <a:t>http://www.nationalcherryblossomfestival.org/about/bloom-watch/</a:t>
            </a:r>
          </a:p>
        </p:txBody>
      </p:sp>
      <p:sp>
        <p:nvSpPr>
          <p:cNvPr id="2" name="TextBox 1"/>
          <p:cNvSpPr txBox="1"/>
          <p:nvPr/>
        </p:nvSpPr>
        <p:spPr>
          <a:xfrm>
            <a:off x="2142549" y="6165451"/>
            <a:ext cx="4483920" cy="369332"/>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L="0" indent="0">
              <a:buSzPct val="25000"/>
              <a:defRPr sz="1800">
                <a:solidFill>
                  <a:schemeClr val="lt1"/>
                </a:solidFill>
                <a:latin typeface="Century Gothic"/>
                <a:ea typeface="Century Gothic"/>
                <a:cs typeface="Century Gothic"/>
              </a:defRPr>
            </a:lvl1pPr>
          </a:lstStyle>
          <a:p>
            <a:r>
              <a:rPr lang="en-US" dirty="0"/>
              <a:t>Ridership Distribution from 2010 to 2016</a:t>
            </a:r>
          </a:p>
        </p:txBody>
      </p:sp>
      <p:sp>
        <p:nvSpPr>
          <p:cNvPr id="18" name="TextBox 17"/>
          <p:cNvSpPr txBox="1"/>
          <p:nvPr/>
        </p:nvSpPr>
        <p:spPr>
          <a:xfrm>
            <a:off x="5619462" y="1917307"/>
            <a:ext cx="891591" cy="338554"/>
          </a:xfrm>
          <a:prstGeom prst="rect">
            <a:avLst/>
          </a:prstGeom>
          <a:noFill/>
        </p:spPr>
        <p:txBody>
          <a:bodyPr wrap="none" rtlCol="0">
            <a:spAutoFit/>
          </a:bodyPr>
          <a:lstStyle/>
          <a:p>
            <a:r>
              <a:rPr lang="en-US" sz="1600" dirty="0">
                <a:solidFill>
                  <a:schemeClr val="accent1"/>
                </a:solidFill>
              </a:rPr>
              <a:t>Outliers</a:t>
            </a:r>
            <a:endParaRPr lang="en-US" dirty="0">
              <a:solidFill>
                <a:schemeClr val="accent1"/>
              </a:solidFill>
            </a:endParaRPr>
          </a:p>
        </p:txBody>
      </p:sp>
      <p:cxnSp>
        <p:nvCxnSpPr>
          <p:cNvPr id="19" name="Straight Connector 18"/>
          <p:cNvCxnSpPr/>
          <p:nvPr/>
        </p:nvCxnSpPr>
        <p:spPr>
          <a:xfrm flipV="1">
            <a:off x="5311860" y="2280238"/>
            <a:ext cx="336634" cy="352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2"/>
          </p:cNvCxnSpPr>
          <p:nvPr/>
        </p:nvCxnSpPr>
        <p:spPr>
          <a:xfrm>
            <a:off x="6065258" y="2255861"/>
            <a:ext cx="57708" cy="15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626469" y="2280238"/>
            <a:ext cx="285810" cy="608402"/>
          </a:xfrm>
          <a:prstGeom prst="line">
            <a:avLst/>
          </a:prstGeom>
        </p:spPr>
        <p:style>
          <a:lnRef idx="1">
            <a:schemeClr val="accent1"/>
          </a:lnRef>
          <a:fillRef idx="0">
            <a:schemeClr val="accent1"/>
          </a:fillRef>
          <a:effectRef idx="0">
            <a:schemeClr val="accent1"/>
          </a:effectRef>
          <a:fontRef idx="minor">
            <a:schemeClr val="tx1"/>
          </a:fontRef>
        </p:style>
      </p:cxnSp>
      <p:sp>
        <p:nvSpPr>
          <p:cNvPr id="24" name="Shape 226"/>
          <p:cNvSpPr/>
          <p:nvPr/>
        </p:nvSpPr>
        <p:spPr>
          <a:xfrm>
            <a:off x="5905990" y="2408543"/>
            <a:ext cx="431314" cy="438003"/>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3" name="Shape 226"/>
          <p:cNvSpPr/>
          <p:nvPr/>
        </p:nvSpPr>
        <p:spPr>
          <a:xfrm>
            <a:off x="4977607" y="2580811"/>
            <a:ext cx="366252" cy="431952"/>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5" name="Shape 226"/>
          <p:cNvSpPr/>
          <p:nvPr/>
        </p:nvSpPr>
        <p:spPr>
          <a:xfrm>
            <a:off x="6870119" y="2846546"/>
            <a:ext cx="246697" cy="250523"/>
          </a:xfrm>
          <a:prstGeom prst="ellipse">
            <a:avLst/>
          </a:prstGeom>
          <a:solidFill>
            <a:schemeClr val="accent1">
              <a:alpha val="11764"/>
            </a:schemeClr>
          </a:solidFill>
          <a:ln w="19050" cap="rnd" cmpd="sng">
            <a:solidFill>
              <a:srgbClr val="800F0D"/>
            </a:solidFill>
            <a:prstDash val="solid"/>
            <a:round/>
            <a:headEnd type="none" w="med" len="med"/>
            <a:tailEnd type="none" w="med" len="med"/>
          </a:ln>
          <a:effectLst>
            <a:outerShdw blurRad="50799" dist="50800" dir="5400000" algn="ctr" rotWithShape="0">
              <a:srgbClr val="000000"/>
            </a:outerShdw>
          </a:effectLst>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46110" y="452718"/>
            <a:ext cx="9404723" cy="140053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Century Gothic"/>
              <a:buNone/>
            </a:pPr>
            <a:r>
              <a:rPr lang="en-US" sz="4200" b="0" i="0" u="none" strike="noStrike" cap="none" dirty="0">
                <a:solidFill>
                  <a:schemeClr val="lt2"/>
                </a:solidFill>
                <a:latin typeface="Century Gothic"/>
                <a:ea typeface="Century Gothic"/>
                <a:cs typeface="Century Gothic"/>
                <a:sym typeface="Century Gothic"/>
              </a:rPr>
              <a:t>Analysis</a:t>
            </a:r>
          </a:p>
        </p:txBody>
      </p:sp>
      <p:sp>
        <p:nvSpPr>
          <p:cNvPr id="205" name="Shape 205"/>
          <p:cNvSpPr txBox="1">
            <a:spLocks noGrp="1"/>
          </p:cNvSpPr>
          <p:nvPr>
            <p:ph type="body" idx="1"/>
          </p:nvPr>
        </p:nvSpPr>
        <p:spPr>
          <a:xfrm>
            <a:off x="646110" y="1853249"/>
            <a:ext cx="8946541" cy="2082646"/>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80000"/>
              <a:buFont typeface="Noto Sans Symbols"/>
              <a:buChar char="▶"/>
            </a:pPr>
            <a:r>
              <a:rPr lang="en-US" sz="2000" b="1" i="0" u="none" strike="noStrike" cap="none" dirty="0">
                <a:solidFill>
                  <a:schemeClr val="lt1"/>
                </a:solidFill>
                <a:latin typeface="Century Gothic"/>
                <a:ea typeface="Century Gothic"/>
                <a:cs typeface="Century Gothic"/>
                <a:sym typeface="Century Gothic"/>
              </a:rPr>
              <a:t>How does the weather conditions effect bike trips?</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IV – Temperature, Dew Point</a:t>
            </a:r>
          </a:p>
          <a:p>
            <a:pPr marL="742950" marR="0" lvl="1" indent="-28575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DV – Bike Ride Count</a:t>
            </a:r>
          </a:p>
          <a:p>
            <a:pPr marL="342900" marR="0" lvl="0" indent="-342900" algn="l" rtl="0">
              <a:spcBef>
                <a:spcPts val="1000"/>
              </a:spcBef>
              <a:spcAft>
                <a:spcPts val="0"/>
              </a:spcAft>
              <a:buClr>
                <a:srgbClr val="86D1D8"/>
              </a:buClr>
              <a:buSzPct val="800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As both the IV and DV are continuous (ratio) hence we performed Multiple Regression test to identify association between them.</a:t>
            </a:r>
          </a:p>
          <a:p>
            <a:pPr marL="342900" marR="0" lvl="0" indent="-342900" algn="l" rtl="0">
              <a:spcBef>
                <a:spcPts val="1000"/>
              </a:spcBef>
              <a:spcAft>
                <a:spcPts val="0"/>
              </a:spcAft>
              <a:buClr>
                <a:srgbClr val="86D1D8"/>
              </a:buClr>
              <a:buSzPct val="800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graphicFrame>
        <p:nvGraphicFramePr>
          <p:cNvPr id="206" name="Shape 206"/>
          <p:cNvGraphicFramePr/>
          <p:nvPr>
            <p:extLst>
              <p:ext uri="{D42A27DB-BD31-4B8C-83A1-F6EECF244321}">
                <p14:modId xmlns:p14="http://schemas.microsoft.com/office/powerpoint/2010/main" val="2619295144"/>
              </p:ext>
            </p:extLst>
          </p:nvPr>
        </p:nvGraphicFramePr>
        <p:xfrm>
          <a:off x="1643272" y="3935895"/>
          <a:ext cx="8998223" cy="2286000"/>
        </p:xfrm>
        <a:graphic>
          <a:graphicData uri="http://schemas.openxmlformats.org/drawingml/2006/table">
            <a:tbl>
              <a:tblPr>
                <a:noFill/>
                <a:tableStyleId>{0C9C583A-B7CD-4B60-AEFA-CE7A423849B3}</a:tableStyleId>
              </a:tblPr>
              <a:tblGrid>
                <a:gridCol w="640376">
                  <a:extLst>
                    <a:ext uri="{9D8B030D-6E8A-4147-A177-3AD203B41FA5}">
                      <a16:colId xmlns:a16="http://schemas.microsoft.com/office/drawing/2014/main" xmlns="" val="20000"/>
                    </a:ext>
                  </a:extLst>
                </a:gridCol>
                <a:gridCol w="1456936">
                  <a:extLst>
                    <a:ext uri="{9D8B030D-6E8A-4147-A177-3AD203B41FA5}">
                      <a16:colId xmlns:a16="http://schemas.microsoft.com/office/drawing/2014/main" xmlns="" val="20001"/>
                    </a:ext>
                  </a:extLst>
                </a:gridCol>
                <a:gridCol w="1043115">
                  <a:extLst>
                    <a:ext uri="{9D8B030D-6E8A-4147-A177-3AD203B41FA5}">
                      <a16:colId xmlns:a16="http://schemas.microsoft.com/office/drawing/2014/main" xmlns="" val="20002"/>
                    </a:ext>
                  </a:extLst>
                </a:gridCol>
                <a:gridCol w="1012248">
                  <a:extLst>
                    <a:ext uri="{9D8B030D-6E8A-4147-A177-3AD203B41FA5}">
                      <a16:colId xmlns:a16="http://schemas.microsoft.com/office/drawing/2014/main" xmlns="" val="20003"/>
                    </a:ext>
                  </a:extLst>
                </a:gridCol>
                <a:gridCol w="1344144">
                  <a:extLst>
                    <a:ext uri="{9D8B030D-6E8A-4147-A177-3AD203B41FA5}">
                      <a16:colId xmlns:a16="http://schemas.microsoft.com/office/drawing/2014/main" xmlns="" val="20004"/>
                    </a:ext>
                  </a:extLst>
                </a:gridCol>
                <a:gridCol w="846300">
                  <a:extLst>
                    <a:ext uri="{9D8B030D-6E8A-4147-A177-3AD203B41FA5}">
                      <a16:colId xmlns:a16="http://schemas.microsoft.com/office/drawing/2014/main" xmlns="" val="20005"/>
                    </a:ext>
                  </a:extLst>
                </a:gridCol>
                <a:gridCol w="730158">
                  <a:extLst>
                    <a:ext uri="{9D8B030D-6E8A-4147-A177-3AD203B41FA5}">
                      <a16:colId xmlns:a16="http://schemas.microsoft.com/office/drawing/2014/main" xmlns="" val="20006"/>
                    </a:ext>
                  </a:extLst>
                </a:gridCol>
                <a:gridCol w="945881">
                  <a:extLst>
                    <a:ext uri="{9D8B030D-6E8A-4147-A177-3AD203B41FA5}">
                      <a16:colId xmlns:a16="http://schemas.microsoft.com/office/drawing/2014/main" xmlns="" val="20007"/>
                    </a:ext>
                  </a:extLst>
                </a:gridCol>
                <a:gridCol w="979065">
                  <a:extLst>
                    <a:ext uri="{9D8B030D-6E8A-4147-A177-3AD203B41FA5}">
                      <a16:colId xmlns:a16="http://schemas.microsoft.com/office/drawing/2014/main" xmlns="" val="20008"/>
                    </a:ext>
                  </a:extLst>
                </a:gridCol>
              </a:tblGrid>
              <a:tr h="200025">
                <a:tc gridSpan="9">
                  <a:txBody>
                    <a:bodyPr/>
                    <a:lstStyle/>
                    <a:p>
                      <a:pPr marL="0" marR="0" lvl="0" indent="0" algn="ctr" rtl="0">
                        <a:spcBef>
                          <a:spcPts val="0"/>
                        </a:spcBef>
                        <a:buSzPct val="25000"/>
                        <a:buNone/>
                      </a:pPr>
                      <a:r>
                        <a:rPr lang="en-US" sz="1100" u="none" strike="noStrike" cap="none" dirty="0" err="1"/>
                        <a:t>Coefficients</a:t>
                      </a:r>
                      <a:r>
                        <a:rPr lang="en-US" sz="1100" u="none" strike="noStrike" cap="none" baseline="30000" dirty="0" err="1"/>
                        <a:t>a</a:t>
                      </a:r>
                      <a:endParaRPr lang="en-US" sz="1100" u="none" strike="noStrike" cap="none" baseline="30000"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28650">
                <a:tc rowSpan="2" gridSpan="2">
                  <a:txBody>
                    <a:bodyPr/>
                    <a:lstStyle/>
                    <a:p>
                      <a:pPr marL="0" marR="0" lvl="0" indent="0" algn="ctr" rtl="0">
                        <a:spcBef>
                          <a:spcPts val="0"/>
                        </a:spcBef>
                        <a:buSzPct val="25000"/>
                        <a:buNone/>
                      </a:pPr>
                      <a:r>
                        <a:rPr lang="en-US" sz="1100" u="none" strike="noStrike" cap="none" dirty="0"/>
                        <a:t>Model</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hMerge="1">
                  <a:txBody>
                    <a:bodyPr/>
                    <a:lstStyle/>
                    <a:p>
                      <a:endParaRPr lang="en-US"/>
                    </a:p>
                  </a:txBody>
                  <a:tcPr/>
                </a:tc>
                <a:tc gridSpan="2">
                  <a:txBody>
                    <a:bodyPr/>
                    <a:lstStyle/>
                    <a:p>
                      <a:pPr marL="0" marR="0" lvl="0" indent="0" algn="ctr" rtl="0">
                        <a:spcBef>
                          <a:spcPts val="0"/>
                        </a:spcBef>
                        <a:buSzPct val="25000"/>
                        <a:buNone/>
                      </a:pPr>
                      <a:r>
                        <a:rPr lang="en-US" sz="1100" u="none" strike="noStrike" cap="none" dirty="0"/>
                        <a:t>Unstandardized Coefficients</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a:txBody>
                    <a:bodyPr/>
                    <a:lstStyle/>
                    <a:p>
                      <a:pPr marL="0" marR="0" lvl="0" indent="0" algn="ctr" rtl="0">
                        <a:spcBef>
                          <a:spcPts val="0"/>
                        </a:spcBef>
                        <a:buSzPct val="25000"/>
                        <a:buNone/>
                      </a:pPr>
                      <a:r>
                        <a:rPr lang="en-US" sz="1100" u="none" strike="noStrike" cap="none" dirty="0"/>
                        <a:t>Standardized Coefficients</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a:txBody>
                    <a:bodyPr/>
                    <a:lstStyle/>
                    <a:p>
                      <a:pPr marL="0" marR="0" lvl="0" indent="0" algn="ctr" rtl="0">
                        <a:spcBef>
                          <a:spcPts val="0"/>
                        </a:spcBef>
                        <a:buSzPct val="25000"/>
                        <a:buNone/>
                      </a:pPr>
                      <a:r>
                        <a:rPr lang="en-US" sz="1100" u="none" strike="noStrike" cap="none" dirty="0"/>
                        <a:t>t</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rowSpan="2">
                  <a:txBody>
                    <a:bodyPr/>
                    <a:lstStyle/>
                    <a:p>
                      <a:pPr marL="0" marR="0" lvl="0" indent="0" algn="ctr" rtl="0">
                        <a:spcBef>
                          <a:spcPts val="0"/>
                        </a:spcBef>
                        <a:buSzPct val="25000"/>
                        <a:buNone/>
                      </a:pPr>
                      <a:r>
                        <a:rPr lang="en-US" sz="1100" u="none" strike="noStrike" cap="none" dirty="0"/>
                        <a:t>Sig.</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gridSpan="2">
                  <a:txBody>
                    <a:bodyPr/>
                    <a:lstStyle/>
                    <a:p>
                      <a:pPr marL="0" marR="0" lvl="0" indent="0" algn="ctr" rtl="0">
                        <a:spcBef>
                          <a:spcPts val="0"/>
                        </a:spcBef>
                        <a:buSzPct val="25000"/>
                        <a:buNone/>
                      </a:pPr>
                      <a:r>
                        <a:rPr lang="en-US" sz="1100" u="none" strike="noStrike" cap="none" dirty="0"/>
                        <a:t>95.0% Confidence Interval for B</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1"/>
                  </a:ext>
                </a:extLst>
              </a:tr>
              <a:tr h="323850">
                <a:tc gridSpan="2" vMerge="1">
                  <a:txBody>
                    <a:bodyPr/>
                    <a:lstStyle/>
                    <a:p>
                      <a:endParaRPr lang="en-US"/>
                    </a:p>
                  </a:txBody>
                  <a:tcPr/>
                </a:tc>
                <a:tc hMerge="1" vMerge="1">
                  <a:txBody>
                    <a:bodyPr/>
                    <a:lstStyle/>
                    <a:p>
                      <a:endParaRPr lang="en-US"/>
                    </a:p>
                  </a:txBody>
                  <a:tcPr/>
                </a:tc>
                <a:tc>
                  <a:txBody>
                    <a:bodyPr/>
                    <a:lstStyle/>
                    <a:p>
                      <a:pPr marL="0" marR="0" lvl="0" indent="0" algn="ctr" rtl="0">
                        <a:spcBef>
                          <a:spcPts val="0"/>
                        </a:spcBef>
                        <a:buSzPct val="25000"/>
                        <a:buNone/>
                      </a:pPr>
                      <a:r>
                        <a:rPr lang="en-US" sz="1100" u="none" strike="noStrike" cap="none" dirty="0"/>
                        <a:t>B</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Std. Error</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Beta</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a:t>Lower Bound</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Upper Bound</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a16="http://schemas.microsoft.com/office/drawing/2014/main" xmlns="" val="10002"/>
                  </a:ext>
                </a:extLst>
              </a:tr>
              <a:tr h="314325">
                <a:tc rowSpan="3">
                  <a:txBody>
                    <a:bodyPr/>
                    <a:lstStyle/>
                    <a:p>
                      <a:pPr marL="0" marR="0" lvl="0" indent="0" algn="ctr" rtl="0">
                        <a:spcBef>
                          <a:spcPts val="0"/>
                        </a:spcBef>
                        <a:buSzPct val="25000"/>
                        <a:buNone/>
                      </a:pPr>
                      <a:r>
                        <a:rPr lang="en-US" sz="1100" u="none" strike="noStrike" cap="none" dirty="0"/>
                        <a:t>1</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(Constant)</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-2144.664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224.145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 </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-9.568</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-2584.232</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-1705.096</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a16="http://schemas.microsoft.com/office/drawing/2014/main" xmlns="" val="10003"/>
                  </a:ext>
                </a:extLst>
              </a:tr>
              <a:tr h="304800">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err="1"/>
                        <a:t>mean_temperature</a:t>
                      </a:r>
                      <a:endParaRPr lang="en-US" sz="1100" u="none" strike="noStrike" cap="none"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238.743</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8.765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1.240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27.238</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221.554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255.932</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a16="http://schemas.microsoft.com/office/drawing/2014/main" xmlns="" val="10004"/>
                  </a:ext>
                </a:extLst>
              </a:tr>
              <a:tr h="314325">
                <a:tc vMerge="1">
                  <a:txBody>
                    <a:bodyPr/>
                    <a:lstStyle/>
                    <a:p>
                      <a:endParaRPr lang="en-US"/>
                    </a:p>
                  </a:txBody>
                  <a:tcPr/>
                </a:tc>
                <a:tc>
                  <a:txBody>
                    <a:bodyPr/>
                    <a:lstStyle/>
                    <a:p>
                      <a:pPr marL="0" marR="0" lvl="0" indent="0" algn="ctr" rtl="0">
                        <a:spcBef>
                          <a:spcPts val="0"/>
                        </a:spcBef>
                        <a:buSzPct val="25000"/>
                        <a:buNone/>
                      </a:pPr>
                      <a:r>
                        <a:rPr lang="en-US" sz="1100" u="none" strike="noStrike" cap="none" dirty="0" err="1"/>
                        <a:t>mean_dew</a:t>
                      </a:r>
                      <a:endParaRPr lang="en-US" sz="1100" u="none" strike="noStrike" cap="none" dirty="0"/>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-111.504</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8.170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-.621</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-13.649</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.000</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-127.525</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a:txBody>
                    <a:bodyPr/>
                    <a:lstStyle/>
                    <a:p>
                      <a:pPr marL="0" marR="0" lvl="0" indent="0" algn="ctr" rtl="0">
                        <a:spcBef>
                          <a:spcPts val="0"/>
                        </a:spcBef>
                        <a:buSzPct val="25000"/>
                        <a:buNone/>
                      </a:pPr>
                      <a:r>
                        <a:rPr lang="en-US" sz="1100" u="none" strike="noStrike" cap="none" dirty="0"/>
                        <a:t>-95.483</a:t>
                      </a:r>
                    </a:p>
                  </a:txBody>
                  <a:tcPr marL="9525" marR="9525" marT="9525" marB="0" anchor="ctr">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extLst>
                  <a:ext uri="{0D108BD9-81ED-4DB2-BD59-A6C34878D82A}">
                    <a16:rowId xmlns:a16="http://schemas.microsoft.com/office/drawing/2014/main" xmlns="" val="10005"/>
                  </a:ext>
                </a:extLst>
              </a:tr>
              <a:tr h="200025">
                <a:tc gridSpan="9">
                  <a:txBody>
                    <a:bodyPr/>
                    <a:lstStyle/>
                    <a:p>
                      <a:pPr marL="0" marR="0" lvl="0" indent="0" algn="l" rtl="0">
                        <a:spcBef>
                          <a:spcPts val="0"/>
                        </a:spcBef>
                        <a:buSzPct val="25000"/>
                        <a:buNone/>
                      </a:pPr>
                      <a:r>
                        <a:rPr lang="en-US" sz="1100" u="none" strike="noStrike" cap="none" dirty="0"/>
                        <a:t>a. Dependent Variable: rides</a:t>
                      </a:r>
                    </a:p>
                  </a:txBody>
                  <a:tcPr marL="9525" marR="9525" marT="9525" marB="0">
                    <a:lnL w="12700" cap="flat" cmpd="sng">
                      <a:solidFill>
                        <a:srgbClr val="B7CDD8"/>
                      </a:solidFill>
                      <a:prstDash val="solid"/>
                      <a:round/>
                      <a:headEnd type="none" w="med" len="med"/>
                      <a:tailEnd type="none" w="med" len="med"/>
                    </a:lnL>
                    <a:lnR w="12700" cap="flat" cmpd="sng">
                      <a:solidFill>
                        <a:srgbClr val="B7CDD8"/>
                      </a:solidFill>
                      <a:prstDash val="solid"/>
                      <a:round/>
                      <a:headEnd type="none" w="med" len="med"/>
                      <a:tailEnd type="none" w="med" len="med"/>
                    </a:lnR>
                    <a:lnT w="12700" cap="flat" cmpd="sng">
                      <a:solidFill>
                        <a:srgbClr val="B7CDD8"/>
                      </a:solidFill>
                      <a:prstDash val="solid"/>
                      <a:round/>
                      <a:headEnd type="none" w="med" len="med"/>
                      <a:tailEnd type="none" w="med" len="med"/>
                    </a:lnT>
                    <a:lnB w="12700" cap="flat" cmpd="sng">
                      <a:solidFill>
                        <a:srgbClr val="B7CDD8"/>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bl>
          </a:graphicData>
        </a:graphic>
      </p:graphicFrame>
    </p:spTree>
  </p:cSld>
  <p:clrMapOvr>
    <a:masterClrMapping/>
  </p:clrMapOvr>
  <p:transition spd="slow">
    <p:fade/>
  </p:transition>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1923</Words>
  <Application>Microsoft Office PowerPoint</Application>
  <PresentationFormat>宽屏</PresentationFormat>
  <Paragraphs>247</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Century Gothic</vt:lpstr>
      <vt:lpstr>Noto Sans Symbols</vt:lpstr>
      <vt:lpstr>Arial</vt:lpstr>
      <vt:lpstr>宋体</vt:lpstr>
      <vt:lpstr>Ion</vt:lpstr>
      <vt:lpstr>Capital Bikeshare</vt:lpstr>
      <vt:lpstr>Introduction</vt:lpstr>
      <vt:lpstr>Target Audience</vt:lpstr>
      <vt:lpstr> Research Questions</vt:lpstr>
      <vt:lpstr>Datasets </vt:lpstr>
      <vt:lpstr>Datasets</vt:lpstr>
      <vt:lpstr>Data Processing</vt:lpstr>
      <vt:lpstr>Outlier Analysis</vt:lpstr>
      <vt:lpstr>Analysis</vt:lpstr>
      <vt:lpstr>PowerPoint 演示文稿</vt:lpstr>
      <vt:lpstr>PowerPoint 演示文稿</vt:lpstr>
      <vt:lpstr>Analysis</vt:lpstr>
      <vt:lpstr>Analysis</vt:lpstr>
      <vt:lpstr>Popular Bicycle Routes</vt:lpstr>
      <vt:lpstr>Analysis</vt:lpstr>
      <vt:lpstr>Analysis</vt:lpstr>
      <vt:lpstr>Assumptions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Bikeshare</dc:title>
  <dc:creator>YUE LIU</dc:creator>
  <cp:lastModifiedBy>YUE LIU</cp:lastModifiedBy>
  <cp:revision>18</cp:revision>
  <dcterms:modified xsi:type="dcterms:W3CDTF">2016-12-14T21:15:44Z</dcterms:modified>
</cp:coreProperties>
</file>