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chr.dc.gov/page/holiday-schedules" TargetMode="External"/><Relationship Id="rId2" Type="http://schemas.openxmlformats.org/officeDocument/2006/relationships/hyperlink" Target="https://s3.amazonaws.com/capitalbikeshare-dat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underground.com/history/airport/KDCA/2011/1/1/CustomHistory.html?dayend=31&amp;monthend=12&amp;yearend=2011&amp;req_city=&amp;req_state=&amp;req_statename=&amp;reqdb.zip=&amp;reqdb.magic=&amp;reqdb.wmo=&amp;format=1" TargetMode="External"/><Relationship Id="rId5" Type="http://schemas.openxmlformats.org/officeDocument/2006/relationships/hyperlink" Target="https://www.wunderground.com/history/airport/KDCA/2010/10/1/CustomHistory.html?dayend=31&amp;monthend=12&amp;yearend=2010&amp;req_city=&amp;req_state=&amp;req_statename=&amp;reqdb.zip=&amp;reqdb.magic=&amp;reqdb.wmo=&amp;format=1" TargetMode="External"/><Relationship Id="rId4" Type="http://schemas.openxmlformats.org/officeDocument/2006/relationships/hyperlink" Target="https://feeds.capitalbikeshare.com/stations/stations.x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3/1/1/CustomHistory.html?dayend=31&amp;monthend=12&amp;yearend=2013&amp;req_city=&amp;req_state=&amp;req_statename=&amp;reqdb.zip=&amp;reqdb.magic=&amp;reqdb.wmo=&amp;format=1" TargetMode="External"/><Relationship Id="rId2" Type="http://schemas.openxmlformats.org/officeDocument/2006/relationships/hyperlink" Target="https://www.wunderground.com/history/airport/KDCA/2012/1/1/CustomHistory.html?dayend=31&amp;monthend=12&amp;yearend=2012&amp;req_city=&amp;req_state=&amp;req_statename=&amp;reqdb.zip=&amp;reqdb.magic=&amp;reqdb.wmo=&amp;format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underground.com/history/airport/KDCA/2014/1/1/CustomHistory.html?dayend=31&amp;monthend=12&amp;yearend=2014&amp;req_city=&amp;req_state=&amp;req_statename=&amp;reqdb.zip=&amp;reqdb.magic=&amp;reqdb.wmo=&amp;format=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history/airport/KDCA/2016/1/1/CustomHistory.html?dayend=30&amp;monthend=6&amp;yearend=2016&amp;req_city=&amp;req_state=&amp;req_statename=&amp;reqdb.zip=&amp;reqdb.magic=&amp;reqdb.wmo=&amp;format=1" TargetMode="External"/><Relationship Id="rId2" Type="http://schemas.openxmlformats.org/officeDocument/2006/relationships/hyperlink" Target="https://www.wunderground.com/history/airport/KDCA/2015/1/1/CustomHistory.html?dayend=31&amp;monthend=12&amp;yearend=2015&amp;req_city=&amp;req_state=&amp;req_statename=&amp;reqdb.zip=&amp;reqdb.magic=&amp;reqdb.wmo=&amp;format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://www.nationalcherryblossomfestival.org/about/bloom-watch/&amp;sa=D&amp;sntz=1&amp;usg=AFQjCNHgpqlFNH6kIeGbLm4LnPrAghBbcw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Capital Bikeshare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Fabulous</a:t>
            </a:r>
          </a:p>
        </p:txBody>
      </p:sp>
    </p:spTree>
    <p:extLst>
      <p:ext uri="{BB962C8B-B14F-4D97-AF65-F5344CB8AC3E}">
        <p14:creationId xmlns:p14="http://schemas.microsoft.com/office/powerpoint/2010/main" val="1316306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23" t="1403" r="10948" b="1285"/>
          <a:stretch/>
        </p:blipFill>
        <p:spPr>
          <a:xfrm>
            <a:off x="668710" y="703072"/>
            <a:ext cx="7344411" cy="5327375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8440004" y="1368331"/>
            <a:ext cx="3551583" cy="1815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Temperature has moderate positive linear relationship with Bike Ride Count.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993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l="989" t="1666" r="4722" b="6113"/>
          <a:stretch/>
        </p:blipFill>
        <p:spPr>
          <a:xfrm>
            <a:off x="661180" y="829993"/>
            <a:ext cx="7272998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8139" y="1551211"/>
            <a:ext cx="3551583" cy="1815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Dew Point has moderate positive linear relationship with Bike Ride Count.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252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1336999"/>
          </a:xfrm>
        </p:spPr>
        <p:txBody>
          <a:bodyPr/>
          <a:lstStyle/>
          <a:p>
            <a:r>
              <a:rPr lang="en-US" b="1" dirty="0"/>
              <a:t>What are the peak hours on bike trips in a day?</a:t>
            </a:r>
          </a:p>
          <a:p>
            <a:pPr lvl="1"/>
            <a:r>
              <a:rPr lang="en-US" dirty="0"/>
              <a:t>IV – Ride Count</a:t>
            </a:r>
          </a:p>
          <a:p>
            <a:pPr lvl="1"/>
            <a:r>
              <a:rPr lang="en-US" dirty="0"/>
              <a:t>DV – Ride Start Date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81" y="1703949"/>
            <a:ext cx="6638925" cy="4800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695028" y="2841674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811683" y="2208628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705557" y="3655255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83330"/>
              </p:ext>
            </p:extLst>
          </p:nvPr>
        </p:nvGraphicFramePr>
        <p:xfrm>
          <a:off x="646111" y="2605892"/>
          <a:ext cx="4333852" cy="1234587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5907">
                  <a:extLst>
                    <a:ext uri="{9D8B030D-6E8A-4147-A177-3AD203B41FA5}">
                      <a16:colId xmlns:a16="http://schemas.microsoft.com/office/drawing/2014/main" val="3509732169"/>
                    </a:ext>
                  </a:extLst>
                </a:gridCol>
                <a:gridCol w="591380">
                  <a:extLst>
                    <a:ext uri="{9D8B030D-6E8A-4147-A177-3AD203B41FA5}">
                      <a16:colId xmlns:a16="http://schemas.microsoft.com/office/drawing/2014/main" val="3808408741"/>
                    </a:ext>
                  </a:extLst>
                </a:gridCol>
                <a:gridCol w="1143329">
                  <a:extLst>
                    <a:ext uri="{9D8B030D-6E8A-4147-A177-3AD203B41FA5}">
                      <a16:colId xmlns:a16="http://schemas.microsoft.com/office/drawing/2014/main" val="218135031"/>
                    </a:ext>
                  </a:extLst>
                </a:gridCol>
                <a:gridCol w="1163236">
                  <a:extLst>
                    <a:ext uri="{9D8B030D-6E8A-4147-A177-3AD203B41FA5}">
                      <a16:colId xmlns:a16="http://schemas.microsoft.com/office/drawing/2014/main" val="832364726"/>
                    </a:ext>
                  </a:extLst>
                </a:gridCol>
              </a:tblGrid>
              <a:tr h="2519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Test of Homogeneity of Variances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24062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Ridership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788230"/>
                  </a:ext>
                </a:extLst>
              </a:tr>
              <a:tr h="440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Levene Statistic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df1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df2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8396140"/>
                  </a:ext>
                </a:extLst>
              </a:tr>
              <a:tr h="277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1467.671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50080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646515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7391"/>
              </p:ext>
            </p:extLst>
          </p:nvPr>
        </p:nvGraphicFramePr>
        <p:xfrm>
          <a:off x="646111" y="4288301"/>
          <a:ext cx="4375631" cy="124753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53652">
                  <a:extLst>
                    <a:ext uri="{9D8B030D-6E8A-4147-A177-3AD203B41FA5}">
                      <a16:colId xmlns:a16="http://schemas.microsoft.com/office/drawing/2014/main" val="540409401"/>
                    </a:ext>
                  </a:extLst>
                </a:gridCol>
                <a:gridCol w="1176151">
                  <a:extLst>
                    <a:ext uri="{9D8B030D-6E8A-4147-A177-3AD203B41FA5}">
                      <a16:colId xmlns:a16="http://schemas.microsoft.com/office/drawing/2014/main" val="2133673482"/>
                    </a:ext>
                  </a:extLst>
                </a:gridCol>
                <a:gridCol w="308186">
                  <a:extLst>
                    <a:ext uri="{9D8B030D-6E8A-4147-A177-3AD203B41FA5}">
                      <a16:colId xmlns:a16="http://schemas.microsoft.com/office/drawing/2014/main" val="35705866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610967575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10120945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44898092"/>
                    </a:ext>
                  </a:extLst>
                </a:gridCol>
              </a:tblGrid>
              <a:tr h="22559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ANOVA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53450"/>
                  </a:ext>
                </a:extLst>
              </a:tr>
              <a:tr h="23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Ridership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409010"/>
                  </a:ext>
                </a:extLst>
              </a:tr>
              <a:tr h="39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Sum of Squares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Mean Square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0391147"/>
                  </a:ext>
                </a:extLst>
              </a:tr>
              <a:tr h="3902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Between Groups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2135852486.596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92863151.591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2007.414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57762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6111" y="5858218"/>
            <a:ext cx="469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 we can say that office work hours do influence ride count !!</a:t>
            </a:r>
          </a:p>
        </p:txBody>
      </p:sp>
    </p:spTree>
    <p:extLst>
      <p:ext uri="{BB962C8B-B14F-4D97-AF65-F5344CB8AC3E}">
        <p14:creationId xmlns:p14="http://schemas.microsoft.com/office/powerpoint/2010/main" val="801801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1399"/>
            <a:ext cx="8946541" cy="1506208"/>
          </a:xfrm>
        </p:spPr>
        <p:txBody>
          <a:bodyPr/>
          <a:lstStyle/>
          <a:p>
            <a:r>
              <a:rPr lang="en-US" b="1" dirty="0"/>
              <a:t>How strongly/feebly the station location plays a role in bike trips?</a:t>
            </a:r>
          </a:p>
          <a:p>
            <a:pPr lvl="1"/>
            <a:r>
              <a:rPr lang="en-US" dirty="0"/>
              <a:t>IV – Ride Count</a:t>
            </a:r>
          </a:p>
          <a:p>
            <a:pPr lvl="1"/>
            <a:r>
              <a:rPr lang="en-US" dirty="0"/>
              <a:t>DV – Linear distance between </a:t>
            </a:r>
            <a:br>
              <a:rPr lang="en-US" dirty="0"/>
            </a:br>
            <a:r>
              <a:rPr lang="en-US" dirty="0"/>
              <a:t>stations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45610"/>
              </p:ext>
            </p:extLst>
          </p:nvPr>
        </p:nvGraphicFramePr>
        <p:xfrm>
          <a:off x="646111" y="2975144"/>
          <a:ext cx="4319784" cy="29718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22581">
                  <a:extLst>
                    <a:ext uri="{9D8B030D-6E8A-4147-A177-3AD203B41FA5}">
                      <a16:colId xmlns:a16="http://schemas.microsoft.com/office/drawing/2014/main" val="1101993480"/>
                    </a:ext>
                  </a:extLst>
                </a:gridCol>
                <a:gridCol w="1222581">
                  <a:extLst>
                    <a:ext uri="{9D8B030D-6E8A-4147-A177-3AD203B41FA5}">
                      <a16:colId xmlns:a16="http://schemas.microsoft.com/office/drawing/2014/main" val="538508097"/>
                    </a:ext>
                  </a:extLst>
                </a:gridCol>
                <a:gridCol w="937311">
                  <a:extLst>
                    <a:ext uri="{9D8B030D-6E8A-4147-A177-3AD203B41FA5}">
                      <a16:colId xmlns:a16="http://schemas.microsoft.com/office/drawing/2014/main" val="1020525928"/>
                    </a:ext>
                  </a:extLst>
                </a:gridCol>
                <a:gridCol w="937311">
                  <a:extLst>
                    <a:ext uri="{9D8B030D-6E8A-4147-A177-3AD203B41FA5}">
                      <a16:colId xmlns:a16="http://schemas.microsoft.com/office/drawing/2014/main" val="1373300814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Correlations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09999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Ridership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952708"/>
                  </a:ext>
                </a:extLst>
              </a:tr>
              <a:tr h="46672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Ridership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Pearson Correlation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-.299</a:t>
                      </a:r>
                      <a:r>
                        <a:rPr lang="en-US" sz="1400" u="none" strike="noStrike" baseline="30000" dirty="0">
                          <a:effectLst/>
                        </a:rPr>
                        <a:t>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06586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Sig. (2-tailed)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529882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37650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37650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613335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Pearson Correlation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-.299</a:t>
                      </a:r>
                      <a:r>
                        <a:rPr lang="en-US" sz="1400" u="none" strike="noStrike" baseline="30000" dirty="0">
                          <a:effectLst/>
                        </a:rPr>
                        <a:t>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05183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Sig. (2-tailed)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71594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37650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37650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7498734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**. Correlation is significant at the 0.01 level (2-tailed).</a:t>
                      </a:r>
                      <a:endParaRPr lang="en-US" sz="1400" b="0" i="0" u="none" strike="noStrike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6118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" r="13692" b="5005"/>
          <a:stretch/>
        </p:blipFill>
        <p:spPr>
          <a:xfrm>
            <a:off x="5329385" y="1687158"/>
            <a:ext cx="6576646" cy="4754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6107584"/>
            <a:ext cx="468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negative relationship between ridership and distance.</a:t>
            </a:r>
          </a:p>
        </p:txBody>
      </p:sp>
    </p:spTree>
    <p:extLst>
      <p:ext uri="{BB962C8B-B14F-4D97-AF65-F5344CB8AC3E}">
        <p14:creationId xmlns:p14="http://schemas.microsoft.com/office/powerpoint/2010/main" val="2813096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9534"/>
            <a:ext cx="8946541" cy="1337396"/>
          </a:xfrm>
        </p:spPr>
        <p:txBody>
          <a:bodyPr/>
          <a:lstStyle/>
          <a:p>
            <a:r>
              <a:rPr lang="en-US" b="1" dirty="0"/>
              <a:t>How does the national holidays impact the bike ride counts?</a:t>
            </a:r>
          </a:p>
          <a:p>
            <a:pPr lvl="1"/>
            <a:r>
              <a:rPr lang="en-US" dirty="0"/>
              <a:t>IV – DC Holiday Dates</a:t>
            </a:r>
          </a:p>
          <a:p>
            <a:pPr lvl="1"/>
            <a:r>
              <a:rPr lang="en-US" dirty="0"/>
              <a:t>DV – Bike Ride Count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92" b="5497"/>
          <a:stretch/>
        </p:blipFill>
        <p:spPr>
          <a:xfrm>
            <a:off x="5002696" y="1853248"/>
            <a:ext cx="6576646" cy="4734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3583746"/>
            <a:ext cx="3992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As seen in the graph, it is surprising that the number of ridership on holiday is smaller than the number on non-holiday, contrary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15225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56586"/>
              </p:ext>
            </p:extLst>
          </p:nvPr>
        </p:nvGraphicFramePr>
        <p:xfrm>
          <a:off x="646111" y="2400279"/>
          <a:ext cx="10764011" cy="24041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891141">
                  <a:extLst>
                    <a:ext uri="{9D8B030D-6E8A-4147-A177-3AD203B41FA5}">
                      <a16:colId xmlns:a16="http://schemas.microsoft.com/office/drawing/2014/main" val="1386865945"/>
                    </a:ext>
                  </a:extLst>
                </a:gridCol>
                <a:gridCol w="1808513">
                  <a:extLst>
                    <a:ext uri="{9D8B030D-6E8A-4147-A177-3AD203B41FA5}">
                      <a16:colId xmlns:a16="http://schemas.microsoft.com/office/drawing/2014/main" val="2296032986"/>
                    </a:ext>
                  </a:extLst>
                </a:gridCol>
                <a:gridCol w="1038328">
                  <a:extLst>
                    <a:ext uri="{9D8B030D-6E8A-4147-A177-3AD203B41FA5}">
                      <a16:colId xmlns:a16="http://schemas.microsoft.com/office/drawing/2014/main" val="651175439"/>
                    </a:ext>
                  </a:extLst>
                </a:gridCol>
                <a:gridCol w="1038328">
                  <a:extLst>
                    <a:ext uri="{9D8B030D-6E8A-4147-A177-3AD203B41FA5}">
                      <a16:colId xmlns:a16="http://schemas.microsoft.com/office/drawing/2014/main" val="4108646056"/>
                    </a:ext>
                  </a:extLst>
                </a:gridCol>
                <a:gridCol w="726588">
                  <a:extLst>
                    <a:ext uri="{9D8B030D-6E8A-4147-A177-3AD203B41FA5}">
                      <a16:colId xmlns:a16="http://schemas.microsoft.com/office/drawing/2014/main" val="3152928735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1914668535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1713820726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974906373"/>
                    </a:ext>
                  </a:extLst>
                </a:gridCol>
                <a:gridCol w="1055368">
                  <a:extLst>
                    <a:ext uri="{9D8B030D-6E8A-4147-A177-3AD203B41FA5}">
                      <a16:colId xmlns:a16="http://schemas.microsoft.com/office/drawing/2014/main" val="3218311354"/>
                    </a:ext>
                  </a:extLst>
                </a:gridCol>
                <a:gridCol w="830664">
                  <a:extLst>
                    <a:ext uri="{9D8B030D-6E8A-4147-A177-3AD203B41FA5}">
                      <a16:colId xmlns:a16="http://schemas.microsoft.com/office/drawing/2014/main" val="3699491908"/>
                    </a:ext>
                  </a:extLst>
                </a:gridCol>
                <a:gridCol w="830664">
                  <a:extLst>
                    <a:ext uri="{9D8B030D-6E8A-4147-A177-3AD203B41FA5}">
                      <a16:colId xmlns:a16="http://schemas.microsoft.com/office/drawing/2014/main" val="1932504110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Independent Samples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56318"/>
                  </a:ext>
                </a:extLst>
              </a:tr>
              <a:tr h="381000">
                <a:tc rowSpan="3"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Levene's Test for Equality of Variances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t-test for Equality of Means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51341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(2-tailed)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 Difference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Error Difference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95% Confidence Interval of the Difference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70402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Lower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Upper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533503"/>
                  </a:ext>
                </a:extLst>
              </a:tr>
              <a:tr h="31432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Ridership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Equal variances assumed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8.248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.004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3.391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2109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1416.788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417.828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597.390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2236.185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26979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Equal variances not assumed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2.910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65.875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.005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1416.788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486.927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444.573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2389.003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065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1853248"/>
            <a:ext cx="99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was normally distributed with slight skews but satisfies the assumptions for T-test: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4982088"/>
            <a:ext cx="1076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P-Value is less than </a:t>
            </a:r>
            <a:r>
              <a:rPr lang="el-GR" dirty="0"/>
              <a:t>α</a:t>
            </a:r>
            <a:r>
              <a:rPr lang="en-US" dirty="0"/>
              <a:t> (0.05) we conclude to reject null hypothesis, hence can say that a day being holiday/non-holiday influences the bike ride count.</a:t>
            </a:r>
          </a:p>
        </p:txBody>
      </p:sp>
    </p:spTree>
    <p:extLst>
      <p:ext uri="{BB962C8B-B14F-4D97-AF65-F5344CB8AC3E}">
        <p14:creationId xmlns:p14="http://schemas.microsoft.com/office/powerpoint/2010/main" val="2773217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calculated is linear and not route based. Google MAP API restricts to process only 2500 elements for free. So for more accurate results Google MAP API would be useful.</a:t>
            </a:r>
          </a:p>
          <a:p>
            <a:r>
              <a:rPr lang="en-US" dirty="0"/>
              <a:t>Data has some outliers but considering the overall dataset size that can be accepted.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19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5683"/>
            <a:ext cx="10445959" cy="47463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Capital Bikeshare: </a:t>
            </a:r>
            <a:r>
              <a:rPr lang="en-US" dirty="0"/>
              <a:t>W., C. (2016). Exploratory Data Analysis of Capital Bikeshare. Retrieved October 5, 2016, from </a:t>
            </a:r>
            <a:r>
              <a:rPr lang="en-US" u="sng" dirty="0">
                <a:hlinkClick r:id="rId2"/>
              </a:rPr>
              <a:t>https://s3.amazonaws.com/capitalbikeshare-data/index.html</a:t>
            </a:r>
            <a:r>
              <a:rPr lang="en-US" dirty="0"/>
              <a:t>.</a:t>
            </a:r>
          </a:p>
          <a:p>
            <a:r>
              <a:rPr lang="en-US" b="1" dirty="0"/>
              <a:t>Holiday Schedule: </a:t>
            </a:r>
            <a:r>
              <a:rPr lang="en-US" dirty="0"/>
              <a:t>Holiday Schedules | </a:t>
            </a:r>
            <a:r>
              <a:rPr lang="en-US" dirty="0" err="1"/>
              <a:t>dchr</a:t>
            </a:r>
            <a:r>
              <a:rPr lang="en-US" dirty="0"/>
              <a:t> (A. Parihar, Trans.). (</a:t>
            </a:r>
            <a:r>
              <a:rPr lang="en-US" dirty="0" err="1"/>
              <a:t>n.d.</a:t>
            </a:r>
            <a:r>
              <a:rPr lang="en-US" dirty="0"/>
              <a:t>). Retrieved October 07, 2016, from </a:t>
            </a:r>
            <a:r>
              <a:rPr lang="en-US" u="sng" dirty="0">
                <a:hlinkClick r:id="rId3"/>
              </a:rPr>
              <a:t>http://dchr.dc.gov/page/holiday-schedules</a:t>
            </a:r>
            <a:r>
              <a:rPr lang="en-US" dirty="0"/>
              <a:t>.</a:t>
            </a:r>
          </a:p>
          <a:p>
            <a:r>
              <a:rPr lang="en-US" dirty="0"/>
              <a:t>Station Details: Live XML - feeds.capitalbikeshare.com (Y. Liu, Trans.). (</a:t>
            </a:r>
            <a:r>
              <a:rPr lang="en-US" dirty="0" err="1"/>
              <a:t>n.d.</a:t>
            </a:r>
            <a:r>
              <a:rPr lang="en-US" dirty="0"/>
              <a:t>). Retrieved October 28, 2016, from </a:t>
            </a:r>
            <a:r>
              <a:rPr lang="en-US" u="sng" dirty="0">
                <a:hlinkClick r:id="rId4"/>
              </a:rPr>
              <a:t>https://feeds.capitalbikeshare.com/stations/stations.xml</a:t>
            </a:r>
            <a:endParaRPr lang="en-US" dirty="0"/>
          </a:p>
          <a:p>
            <a:pPr lvl="0"/>
            <a:r>
              <a:rPr lang="en-US" b="1" dirty="0"/>
              <a:t>Weather History: </a:t>
            </a:r>
          </a:p>
          <a:p>
            <a:pPr lvl="1"/>
            <a:r>
              <a:rPr lang="en-US" b="1" dirty="0"/>
              <a:t>2010</a:t>
            </a:r>
            <a:r>
              <a:rPr lang="en-US" dirty="0"/>
              <a:t>: Weather </a:t>
            </a:r>
            <a:r>
              <a:rPr lang="en-US" dirty="0" err="1"/>
              <a:t>UnderGround</a:t>
            </a:r>
            <a:r>
              <a:rPr lang="en-US" dirty="0"/>
              <a:t>. Weather History for Washington, DC | Weather Underground. Retrieved October 9, 2016, from </a:t>
            </a:r>
            <a:r>
              <a:rPr lang="en-US" u="sng" dirty="0">
                <a:hlinkClick r:id="rId5"/>
              </a:rPr>
              <a:t>https://www.wunderground.com/history/airport/KDCA/2010/10/1/CustomHistory.html?dayend=31&amp;monthend=12&amp;yearend=2010&amp;req_city=&amp;req_state=&amp;req_statename=&amp;reqdb.zip=&amp;reqdb.magic=&amp;reqdb.wmo=&amp;format=1</a:t>
            </a:r>
            <a:endParaRPr lang="en-US" u="sng" dirty="0"/>
          </a:p>
          <a:p>
            <a:pPr lvl="1"/>
            <a:r>
              <a:rPr lang="en-US" b="1" dirty="0"/>
              <a:t>2011</a:t>
            </a:r>
            <a:r>
              <a:rPr lang="en-US" dirty="0"/>
              <a:t>: Weather </a:t>
            </a:r>
            <a:r>
              <a:rPr lang="en-US" dirty="0" err="1"/>
              <a:t>UnderGround</a:t>
            </a:r>
            <a:r>
              <a:rPr lang="en-US" dirty="0"/>
              <a:t>. Weather History for Washington, DC | Weather Underground. Retrieved October 9, 2016, from </a:t>
            </a:r>
            <a:r>
              <a:rPr lang="en-US" u="sng" dirty="0">
                <a:hlinkClick r:id="rId6"/>
              </a:rPr>
              <a:t>https://www.wunderground.com/history/airport/KDCA/2011/1/1/CustomHistory.html?dayend=31&amp;monthend=12&amp;yearend=2011&amp;req_city=&amp;req_state=&amp;req_statename=&amp;reqdb.zip=&amp;reqdb.magic=&amp;reqdb.wmo=&amp;format=1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8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3318"/>
            <a:ext cx="10028514" cy="4195481"/>
          </a:xfrm>
        </p:spPr>
        <p:txBody>
          <a:bodyPr>
            <a:noAutofit/>
          </a:bodyPr>
          <a:lstStyle/>
          <a:p>
            <a:pPr lvl="1"/>
            <a:r>
              <a:rPr lang="en-US" b="1" dirty="0"/>
              <a:t>2012</a:t>
            </a:r>
            <a:r>
              <a:rPr lang="en-US" dirty="0"/>
              <a:t>: Weather </a:t>
            </a:r>
            <a:r>
              <a:rPr lang="en-US" dirty="0" err="1"/>
              <a:t>UnderGround</a:t>
            </a:r>
            <a:r>
              <a:rPr lang="en-US" dirty="0"/>
              <a:t>. Weather History for Washington, DC | Weather Underground. Retrieved October 9, 2016, from </a:t>
            </a:r>
            <a:r>
              <a:rPr lang="en-US" u="sng" dirty="0">
                <a:hlinkClick r:id="rId2"/>
              </a:rPr>
              <a:t>https://www.wunderground.com/history/airport/KDCA/2012/1/1/CustomHistory.html?dayend=31&amp;monthend=12&amp;yearend=2012&amp;req_city=&amp;req_state=&amp;req_statename=&amp;reqdb.zip=&amp;reqdb.magic=&amp;reqdb.wmo=&amp;format=1</a:t>
            </a:r>
            <a:endParaRPr lang="en-US" dirty="0"/>
          </a:p>
          <a:p>
            <a:pPr lvl="1"/>
            <a:r>
              <a:rPr lang="en-US" b="1" dirty="0"/>
              <a:t>2013</a:t>
            </a:r>
            <a:r>
              <a:rPr lang="en-US" dirty="0"/>
              <a:t>: Weather </a:t>
            </a:r>
            <a:r>
              <a:rPr lang="en-US" dirty="0" err="1"/>
              <a:t>UnderGround</a:t>
            </a:r>
            <a:r>
              <a:rPr lang="en-US" dirty="0"/>
              <a:t>. Weather History for Washington, DC | Weather Underground. Retrieved October 9, 2016, from </a:t>
            </a:r>
            <a:r>
              <a:rPr lang="en-US" u="sng" dirty="0">
                <a:hlinkClick r:id="rId3"/>
              </a:rPr>
              <a:t>https://www.wunderground.com/history/airport/KDCA/2013/1/1/CustomHistory.html?dayend=31&amp;monthend=12&amp;yearend=2013&amp;req_city=&amp;req_state=&amp;req_statename=&amp;reqdb.zip=&amp;reqdb.magic=&amp;reqdb.wmo=&amp;format=1</a:t>
            </a:r>
            <a:endParaRPr lang="en-US" dirty="0"/>
          </a:p>
          <a:p>
            <a:pPr lvl="1"/>
            <a:r>
              <a:rPr lang="en-US" b="1" dirty="0"/>
              <a:t>2014</a:t>
            </a:r>
            <a:r>
              <a:rPr lang="en-US" dirty="0"/>
              <a:t>: Weather </a:t>
            </a:r>
            <a:r>
              <a:rPr lang="en-US" dirty="0" err="1"/>
              <a:t>UnderGround</a:t>
            </a:r>
            <a:r>
              <a:rPr lang="en-US" dirty="0"/>
              <a:t>. Weather History for Washington, DC | Weather Underground. Retrieved October 9, 2016, from </a:t>
            </a:r>
            <a:r>
              <a:rPr lang="en-US" u="sng" dirty="0">
                <a:hlinkClick r:id="rId4"/>
              </a:rPr>
              <a:t>https://www.wunderground.com/history/airport/KDCA/2014/1/1/CustomHistory.html?dayend=31&amp;monthend=12&amp;yearend=2014&amp;req_city=&amp;req_state=&amp;req_statename=&amp;reqdb.zip=&amp;reqdb.magic=&amp;reqdb.wmo=&amp;format=1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06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2015</a:t>
            </a:r>
            <a:r>
              <a:rPr lang="en-US" dirty="0"/>
              <a:t>: Weather </a:t>
            </a:r>
            <a:r>
              <a:rPr lang="en-US" dirty="0" err="1"/>
              <a:t>UnderGround</a:t>
            </a:r>
            <a:r>
              <a:rPr lang="en-US" dirty="0"/>
              <a:t>. Weather History for Washington, DC | Weather Underground. Retrieved October 9, 2016, from </a:t>
            </a:r>
            <a:r>
              <a:rPr lang="en-US" u="sng" dirty="0">
                <a:hlinkClick r:id="rId2"/>
              </a:rPr>
              <a:t>https://www.wunderground.com/history/airport/KDCA/2015/1/1/CustomHistory.html?dayend=31&amp;monthend=12&amp;yearend=2015&amp;req_city=&amp;req_state=&amp;req_statename=&amp;reqdb.zip=&amp;reqdb.magic=&amp;reqdb.wmo=&amp;format=1</a:t>
            </a:r>
            <a:endParaRPr lang="en-US" dirty="0"/>
          </a:p>
          <a:p>
            <a:pPr lvl="1"/>
            <a:r>
              <a:rPr lang="en-US" dirty="0"/>
              <a:t>2016: Weather </a:t>
            </a:r>
            <a:r>
              <a:rPr lang="en-US" dirty="0" err="1"/>
              <a:t>UnderGround</a:t>
            </a:r>
            <a:r>
              <a:rPr lang="en-US" dirty="0"/>
              <a:t>. Weather History for Washington, DC | Weather Underground. Retrieved October 9, 2016, from </a:t>
            </a:r>
            <a:r>
              <a:rPr lang="en-US" u="sng" dirty="0">
                <a:hlinkClick r:id="rId3"/>
              </a:rPr>
              <a:t>https://www.wunderground.com/history/airport/KDCA/2016/1/1/CustomHistory.html?dayend=30&amp;monthend=6&amp;yearend=2016&amp;req_city=&amp;req_state=&amp;req_statename=&amp;reqdb.zip=&amp;reqdb.magic=&amp;reqdb.wmo=&amp;format=1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16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10040938" cy="318583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Capital Bikeshare puts over 3500 bicycles at your fingertips. </a:t>
            </a:r>
          </a:p>
          <a:p>
            <a:pPr algn="just"/>
            <a:r>
              <a:rPr lang="en-US" dirty="0"/>
              <a:t>Services Over 400 stations across Washington, D.C., Arlington, Alexandria and Fairfax, VA and Montgomery County, MD </a:t>
            </a:r>
          </a:p>
          <a:p>
            <a:pPr algn="just"/>
            <a:r>
              <a:rPr lang="en-US" dirty="0"/>
              <a:t>Plans available for a day, 3 days, a month, a year, and have access to our fleet of bikes 24 hours a day, 365 days a year. </a:t>
            </a:r>
          </a:p>
          <a:p>
            <a:pPr algn="just"/>
            <a:r>
              <a:rPr lang="en-US" dirty="0"/>
              <a:t>The first 30 minutes of each trip are free.</a:t>
            </a:r>
          </a:p>
          <a:p>
            <a:pPr algn="just"/>
            <a:r>
              <a:rPr lang="en-US" dirty="0"/>
              <a:t>Our project, in brief, aims to find out the possible factors that affect the bike ride count for Capital Bikeshare.</a:t>
            </a:r>
          </a:p>
        </p:txBody>
      </p:sp>
    </p:spTree>
    <p:extLst>
      <p:ext uri="{BB962C8B-B14F-4D97-AF65-F5344CB8AC3E}">
        <p14:creationId xmlns:p14="http://schemas.microsoft.com/office/powerpoint/2010/main" val="1395081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1592405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0" y="3735944"/>
            <a:ext cx="9509096" cy="1246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would love your Suggestions and Queries on this !!</a:t>
            </a:r>
          </a:p>
        </p:txBody>
      </p:sp>
    </p:spTree>
    <p:extLst>
      <p:ext uri="{BB962C8B-B14F-4D97-AF65-F5344CB8AC3E}">
        <p14:creationId xmlns:p14="http://schemas.microsoft.com/office/powerpoint/2010/main" val="3013860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As the research helps to draw line between the factors that affect the bike ride counts, the outcome of the research would be beneficial to Capital Bikeshare Business Team.</a:t>
            </a:r>
          </a:p>
          <a:p>
            <a:r>
              <a:rPr lang="en-US" dirty="0"/>
              <a:t>Research outcomes will help Capital Bikeshare to make informed decisions to improve business.</a:t>
            </a:r>
          </a:p>
          <a:p>
            <a:r>
              <a:rPr lang="en-US" dirty="0"/>
              <a:t>We are testing factors that may have  like:</a:t>
            </a:r>
          </a:p>
          <a:p>
            <a:pPr lvl="2"/>
            <a:r>
              <a:rPr lang="en-US" sz="2000" dirty="0"/>
              <a:t>Weather conditions (Temperature and dew point)</a:t>
            </a:r>
          </a:p>
          <a:p>
            <a:pPr lvl="2"/>
            <a:r>
              <a:rPr lang="en-US" sz="2000" dirty="0"/>
              <a:t> Time of the day  (hourly trend)</a:t>
            </a:r>
          </a:p>
          <a:p>
            <a:pPr lvl="2"/>
            <a:r>
              <a:rPr lang="en-US" sz="2000" dirty="0"/>
              <a:t>Location of stations</a:t>
            </a:r>
          </a:p>
        </p:txBody>
      </p:sp>
    </p:spTree>
    <p:extLst>
      <p:ext uri="{BB962C8B-B14F-4D97-AF65-F5344CB8AC3E}">
        <p14:creationId xmlns:p14="http://schemas.microsoft.com/office/powerpoint/2010/main" val="821458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How does the weather conditions effect bike trips?</a:t>
            </a:r>
          </a:p>
          <a:p>
            <a:pPr lvl="1"/>
            <a:r>
              <a:rPr lang="en-US" sz="2000" dirty="0"/>
              <a:t>If temperature and dew point play any role in the increase or decrease in bike ride count</a:t>
            </a:r>
            <a:r>
              <a:rPr lang="en-US" sz="2000" b="1" dirty="0"/>
              <a:t>.	</a:t>
            </a:r>
          </a:p>
          <a:p>
            <a:r>
              <a:rPr lang="en-US" b="1" dirty="0"/>
              <a:t>What are the peak hours on bike trips in a day?</a:t>
            </a:r>
          </a:p>
          <a:p>
            <a:pPr lvl="1"/>
            <a:r>
              <a:rPr lang="en-US" sz="2000" dirty="0"/>
              <a:t>Identify bike ride trend with respect to time.</a:t>
            </a:r>
          </a:p>
          <a:p>
            <a:r>
              <a:rPr lang="en-US" b="1" dirty="0"/>
              <a:t>How strongly/feebly the station location plays a role in bike trips?</a:t>
            </a:r>
          </a:p>
          <a:p>
            <a:pPr lvl="1"/>
            <a:r>
              <a:rPr lang="en-US" sz="2000" dirty="0"/>
              <a:t>Identify Stations involved in frequent to-fro bike rides.</a:t>
            </a:r>
          </a:p>
          <a:p>
            <a:pPr lvl="1"/>
            <a:r>
              <a:rPr lang="en-US" sz="2000" dirty="0"/>
              <a:t>If distance between station influences bike ride count.</a:t>
            </a:r>
          </a:p>
          <a:p>
            <a:r>
              <a:rPr lang="en-US" b="1" dirty="0"/>
              <a:t>How does the national holidays impact the bike ride counts?</a:t>
            </a:r>
          </a:p>
          <a:p>
            <a:pPr lvl="1"/>
            <a:r>
              <a:rPr lang="en-US" sz="2000" dirty="0"/>
              <a:t>Identify if social events have influence on the bike ride count.</a:t>
            </a:r>
          </a:p>
        </p:txBody>
      </p:sp>
    </p:spTree>
    <p:extLst>
      <p:ext uri="{BB962C8B-B14F-4D97-AF65-F5344CB8AC3E}">
        <p14:creationId xmlns:p14="http://schemas.microsoft.com/office/powerpoint/2010/main" val="292518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303" y="1589092"/>
            <a:ext cx="9524931" cy="4195481"/>
          </a:xfrm>
        </p:spPr>
        <p:txBody>
          <a:bodyPr>
            <a:noAutofit/>
          </a:bodyPr>
          <a:lstStyle/>
          <a:p>
            <a:r>
              <a:rPr lang="en-US" dirty="0"/>
              <a:t>Capital Bikeshare</a:t>
            </a:r>
          </a:p>
          <a:p>
            <a:pPr lvl="1"/>
            <a:r>
              <a:rPr lang="en-US" sz="2000" dirty="0"/>
              <a:t>These datasets were provided by Capital Bikeshare</a:t>
            </a:r>
          </a:p>
          <a:p>
            <a:pPr lvl="1"/>
            <a:r>
              <a:rPr lang="en-US" sz="2000" dirty="0"/>
              <a:t>Contain bike-ride details for the period of 2010 to 2016.</a:t>
            </a:r>
          </a:p>
          <a:p>
            <a:pPr lvl="1"/>
            <a:r>
              <a:rPr lang="en-US" sz="2000" dirty="0"/>
              <a:t>In total there are seven columns including the information of start date with time, end date with time, start station, end station, bike ID, etc., </a:t>
            </a:r>
          </a:p>
          <a:p>
            <a:pPr lvl="1"/>
            <a:r>
              <a:rPr lang="en-US" sz="2000" dirty="0"/>
              <a:t>About 15,000,000 rows of data.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Holiday Schedule</a:t>
            </a:r>
          </a:p>
          <a:p>
            <a:pPr lvl="1"/>
            <a:r>
              <a:rPr lang="en-US" sz="2000" dirty="0"/>
              <a:t>This dataset was created by us from the holiday list published on dc.gov</a:t>
            </a:r>
          </a:p>
          <a:p>
            <a:pPr lvl="1"/>
            <a:r>
              <a:rPr lang="en-US" sz="2000" dirty="0"/>
              <a:t>It is a minimalistic data set that contains details like date and event/holiday name for the years 2010 through 2016. </a:t>
            </a:r>
          </a:p>
        </p:txBody>
      </p:sp>
    </p:spTree>
    <p:extLst>
      <p:ext uri="{BB962C8B-B14F-4D97-AF65-F5344CB8AC3E}">
        <p14:creationId xmlns:p14="http://schemas.microsoft.com/office/powerpoint/2010/main" val="1749610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041" y="1694222"/>
            <a:ext cx="978899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Station Details</a:t>
            </a:r>
          </a:p>
          <a:p>
            <a:pPr lvl="1" algn="just"/>
            <a:r>
              <a:rPr lang="en-US" sz="2000" dirty="0"/>
              <a:t>This dataset was provided by Capital Bikeshare.</a:t>
            </a:r>
          </a:p>
          <a:p>
            <a:pPr lvl="1" algn="just"/>
            <a:r>
              <a:rPr lang="en-US" sz="2000" dirty="0"/>
              <a:t>Contains detailed information for 408 stations.</a:t>
            </a:r>
          </a:p>
          <a:p>
            <a:pPr lvl="1" algn="just"/>
            <a:r>
              <a:rPr lang="en-US" sz="2000" dirty="0"/>
              <a:t>Provided in XML format, converted to excel for usability.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dirty="0"/>
              <a:t>Weather History</a:t>
            </a:r>
          </a:p>
          <a:p>
            <a:pPr lvl="1" algn="just"/>
            <a:r>
              <a:rPr lang="en-US" sz="2000" dirty="0"/>
              <a:t>These datasets were provided by Weather Underground</a:t>
            </a:r>
          </a:p>
          <a:p>
            <a:pPr lvl="1" algn="just"/>
            <a:r>
              <a:rPr lang="en-US" sz="2000" dirty="0"/>
              <a:t>Contain the weather conditions in Washington D.C. area from Oct 1, 2010 to Jun 30, 2016 (in total of 2100 rows)</a:t>
            </a:r>
          </a:p>
          <a:p>
            <a:pPr lvl="1" algn="just"/>
            <a:r>
              <a:rPr lang="en-US" sz="2000" dirty="0"/>
              <a:t>Dataset originally spreads in six different file for each year 2010 through 2016</a:t>
            </a:r>
          </a:p>
        </p:txBody>
      </p:sp>
    </p:spTree>
    <p:extLst>
      <p:ext uri="{BB962C8B-B14F-4D97-AF65-F5344CB8AC3E}">
        <p14:creationId xmlns:p14="http://schemas.microsoft.com/office/powerpoint/2010/main" val="417384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6723" cy="4195481"/>
          </a:xfrm>
        </p:spPr>
        <p:txBody>
          <a:bodyPr/>
          <a:lstStyle/>
          <a:p>
            <a:r>
              <a:rPr lang="en-US" sz="2400" dirty="0"/>
              <a:t>Many of the values were formatted correctly and some rows with missing values were dropped as no significant change would be visible as the datasets are huge.</a:t>
            </a:r>
          </a:p>
          <a:p>
            <a:pPr algn="just"/>
            <a:r>
              <a:rPr lang="en-US" sz="2400" dirty="0"/>
              <a:t>As the datasets are huge, using the complete dataset as is was not a good idea and hence we used MySQL to keep the complete data.</a:t>
            </a:r>
          </a:p>
          <a:p>
            <a:r>
              <a:rPr lang="en-US" sz="2400" dirty="0"/>
              <a:t>We extracted data in Excel format from MySQL as per the analyses test requirements.</a:t>
            </a:r>
          </a:p>
          <a:p>
            <a:r>
              <a:rPr lang="en-US" sz="2400" dirty="0"/>
              <a:t>Unnecessary columns were dropped.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pic>
        <p:nvPicPr>
          <p:cNvPr id="5" name="Content Placeholder 4" descr="*Output1 [Document1] - IBM SPSS Statistics Viewer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98" t="23064" r="24994" b="11351"/>
          <a:stretch/>
        </p:blipFill>
        <p:spPr>
          <a:xfrm>
            <a:off x="745959" y="1612232"/>
            <a:ext cx="7277100" cy="4489160"/>
          </a:xfrm>
        </p:spPr>
      </p:pic>
      <p:sp>
        <p:nvSpPr>
          <p:cNvPr id="6" name="Oval 5"/>
          <p:cNvSpPr/>
          <p:nvPr/>
        </p:nvSpPr>
        <p:spPr>
          <a:xfrm>
            <a:off x="5936809" y="2418348"/>
            <a:ext cx="409074" cy="438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92544" y="2856351"/>
            <a:ext cx="260268" cy="259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81074" y="2574758"/>
            <a:ext cx="409074" cy="438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7842" y="192306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Outliers</a:t>
            </a:r>
          </a:p>
        </p:txBody>
      </p:sp>
      <p:cxnSp>
        <p:nvCxnSpPr>
          <p:cNvPr id="11" name="Straight Connector 10"/>
          <p:cNvCxnSpPr>
            <a:stCxn id="8" idx="7"/>
          </p:cNvCxnSpPr>
          <p:nvPr/>
        </p:nvCxnSpPr>
        <p:spPr>
          <a:xfrm flipV="1">
            <a:off x="5330240" y="2286000"/>
            <a:ext cx="336634" cy="35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6" idx="0"/>
          </p:cNvCxnSpPr>
          <p:nvPr/>
        </p:nvCxnSpPr>
        <p:spPr>
          <a:xfrm>
            <a:off x="6141346" y="2292401"/>
            <a:ext cx="0" cy="12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</p:cNvCxnSpPr>
          <p:nvPr/>
        </p:nvCxnSpPr>
        <p:spPr>
          <a:xfrm flipH="1" flipV="1">
            <a:off x="6644849" y="2286000"/>
            <a:ext cx="285810" cy="60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38911"/>
              </p:ext>
            </p:extLst>
          </p:nvPr>
        </p:nvGraphicFramePr>
        <p:xfrm>
          <a:off x="8227596" y="1612232"/>
          <a:ext cx="358586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19">
                  <a:extLst>
                    <a:ext uri="{9D8B030D-6E8A-4147-A177-3AD203B41FA5}">
                      <a16:colId xmlns:a16="http://schemas.microsoft.com/office/drawing/2014/main" val="2766553638"/>
                    </a:ext>
                  </a:extLst>
                </a:gridCol>
                <a:gridCol w="1072273">
                  <a:extLst>
                    <a:ext uri="{9D8B030D-6E8A-4147-A177-3AD203B41FA5}">
                      <a16:colId xmlns:a16="http://schemas.microsoft.com/office/drawing/2014/main" val="3279693574"/>
                    </a:ext>
                  </a:extLst>
                </a:gridCol>
                <a:gridCol w="1197771">
                  <a:extLst>
                    <a:ext uri="{9D8B030D-6E8A-4147-A177-3AD203B41FA5}">
                      <a16:colId xmlns:a16="http://schemas.microsoft.com/office/drawing/2014/main" val="3770427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Date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Ride</a:t>
                      </a:r>
                      <a:br>
                        <a:rPr lang="en-US" sz="1800" kern="1200" dirty="0"/>
                      </a:br>
                      <a:r>
                        <a:rPr lang="en-US" sz="1800" kern="1200" dirty="0"/>
                        <a:t>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Reason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2014/4/12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15755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/>
                        <a:t>Cherry Blossom Festival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45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2014/4/13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14578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16726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15724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9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16004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5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2016/3/26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14116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2935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27596" y="4872789"/>
            <a:ext cx="3767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official Cherry Blossom Calendar:</a:t>
            </a:r>
            <a:br>
              <a:rPr lang="en-US" dirty="0"/>
            </a:br>
            <a:r>
              <a:rPr lang="en-US" dirty="0">
                <a:hlinkClick r:id="rId3"/>
              </a:rPr>
              <a:t>http://www.nationalcherryblossomfestival.org/about/bloom-watch/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51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9"/>
            <a:ext cx="8946541" cy="2082647"/>
          </a:xfrm>
        </p:spPr>
        <p:txBody>
          <a:bodyPr>
            <a:normAutofit/>
          </a:bodyPr>
          <a:lstStyle/>
          <a:p>
            <a:r>
              <a:rPr lang="en-US" b="1" dirty="0"/>
              <a:t>How does the weather conditions effect bike trips?</a:t>
            </a:r>
          </a:p>
          <a:p>
            <a:pPr lvl="1"/>
            <a:r>
              <a:rPr lang="en-US" sz="2000" dirty="0"/>
              <a:t>IV – Temperature, Dew Point</a:t>
            </a:r>
          </a:p>
          <a:p>
            <a:pPr lvl="1"/>
            <a:r>
              <a:rPr lang="en-US" sz="2000" dirty="0"/>
              <a:t>DV – Bike Ride Count</a:t>
            </a:r>
          </a:p>
          <a:p>
            <a:r>
              <a:rPr lang="en-US" dirty="0"/>
              <a:t>As both the IV and DV are continuous (ratio) hence we performed Multiple Regression test to identify association between them.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49250"/>
              </p:ext>
            </p:extLst>
          </p:nvPr>
        </p:nvGraphicFramePr>
        <p:xfrm>
          <a:off x="646112" y="4054441"/>
          <a:ext cx="7185922" cy="23469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511398">
                  <a:extLst>
                    <a:ext uri="{9D8B030D-6E8A-4147-A177-3AD203B41FA5}">
                      <a16:colId xmlns:a16="http://schemas.microsoft.com/office/drawing/2014/main" val="703334264"/>
                    </a:ext>
                  </a:extLst>
                </a:gridCol>
                <a:gridCol w="1163492">
                  <a:extLst>
                    <a:ext uri="{9D8B030D-6E8A-4147-A177-3AD203B41FA5}">
                      <a16:colId xmlns:a16="http://schemas.microsoft.com/office/drawing/2014/main" val="2221362770"/>
                    </a:ext>
                  </a:extLst>
                </a:gridCol>
                <a:gridCol w="833015">
                  <a:extLst>
                    <a:ext uri="{9D8B030D-6E8A-4147-A177-3AD203B41FA5}">
                      <a16:colId xmlns:a16="http://schemas.microsoft.com/office/drawing/2014/main" val="1265018654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790614086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907166564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3295153229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615866745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323159012"/>
                    </a:ext>
                  </a:extLst>
                </a:gridCol>
                <a:gridCol w="781877">
                  <a:extLst>
                    <a:ext uri="{9D8B030D-6E8A-4147-A177-3AD203B41FA5}">
                      <a16:colId xmlns:a16="http://schemas.microsoft.com/office/drawing/2014/main" val="646176676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Coefficients</a:t>
                      </a:r>
                      <a:r>
                        <a:rPr lang="en-US" sz="1100" u="none" strike="noStrike" baseline="30000" dirty="0" err="1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10053"/>
                  </a:ext>
                </a:extLst>
              </a:tr>
              <a:tr h="6286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Unstandardized Coefficients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Standardized Coefficients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95.0% Confidence Interval for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78258"/>
                  </a:ext>
                </a:extLst>
              </a:tr>
              <a:tr h="323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Lower Bound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Upper Bound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41598451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(Constant)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-2144.664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224.145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-9.568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-2584.232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-1705.096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078921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mean_temperature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238.743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8.765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1.240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27.238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221.554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255.932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26680182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mean_dew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-111.504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8.170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-.621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-13.649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-127.525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-95.483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49660506"/>
                  </a:ext>
                </a:extLst>
              </a:tr>
              <a:tr h="200025">
                <a:tc gridSpan="9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a. Dependent Variable: rides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9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016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2322</TotalTime>
  <Words>1275</Words>
  <Application>Microsoft Office PowerPoint</Application>
  <PresentationFormat>Widescreen</PresentationFormat>
  <Paragraphs>235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Bold</vt:lpstr>
      <vt:lpstr>Century Gothic</vt:lpstr>
      <vt:lpstr>Wingdings 3</vt:lpstr>
      <vt:lpstr>Ion</vt:lpstr>
      <vt:lpstr>Capital Bikeshare</vt:lpstr>
      <vt:lpstr>Introduction</vt:lpstr>
      <vt:lpstr>Target Audience</vt:lpstr>
      <vt:lpstr> Research Questions</vt:lpstr>
      <vt:lpstr>Datasets </vt:lpstr>
      <vt:lpstr>Datasets</vt:lpstr>
      <vt:lpstr>Data Processing</vt:lpstr>
      <vt:lpstr>Outlier Analysis</vt:lpstr>
      <vt:lpstr>Analysis</vt:lpstr>
      <vt:lpstr>PowerPoint Presentation</vt:lpstr>
      <vt:lpstr>PowerPoint Presentation</vt:lpstr>
      <vt:lpstr>Analysis</vt:lpstr>
      <vt:lpstr>Analysis</vt:lpstr>
      <vt:lpstr>Analysis</vt:lpstr>
      <vt:lpstr>Analysis</vt:lpstr>
      <vt:lpstr>Assumptions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</dc:title>
  <dc:creator>Amit Parihar</dc:creator>
  <cp:lastModifiedBy>Amit Parihar</cp:lastModifiedBy>
  <cp:revision>41</cp:revision>
  <dcterms:created xsi:type="dcterms:W3CDTF">2016-12-09T18:46:34Z</dcterms:created>
  <dcterms:modified xsi:type="dcterms:W3CDTF">2016-12-11T23:02:18Z</dcterms:modified>
</cp:coreProperties>
</file>