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5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608" autoAdjust="0"/>
  </p:normalViewPr>
  <p:slideViewPr>
    <p:cSldViewPr snapToGrid="0">
      <p:cViewPr varScale="1">
        <p:scale>
          <a:sx n="79" d="100"/>
          <a:sy n="79" d="100"/>
        </p:scale>
        <p:origin x="10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3E0C9-A32C-4D20-9653-14307572A536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6A6EA-319A-4C53-B37E-EA07B05FF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02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Holiday schedule?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6A6EA-319A-4C53-B37E-EA07B05FF5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6A6EA-319A-4C53-B37E-EA07B05FF5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7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oogle.com/url?q=http://www.nationalcherryblossomfestival.org/about/bloom-watch/&amp;sa=D&amp;sntz=1&amp;usg=AFQjCNHgpqlFNH6kIeGbLm4LnPrAghBbcw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Capital Bikeshare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Fabulous</a:t>
            </a:r>
          </a:p>
        </p:txBody>
      </p:sp>
    </p:spTree>
    <p:extLst>
      <p:ext uri="{BB962C8B-B14F-4D97-AF65-F5344CB8AC3E}">
        <p14:creationId xmlns:p14="http://schemas.microsoft.com/office/powerpoint/2010/main" val="1316306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423" t="1403" r="10948" b="1285"/>
          <a:stretch/>
        </p:blipFill>
        <p:spPr>
          <a:xfrm>
            <a:off x="668710" y="703072"/>
            <a:ext cx="7344411" cy="5327375"/>
          </a:xfrm>
          <a:prstGeom prst="rect">
            <a:avLst/>
          </a:prstGeom>
          <a:effectLst/>
        </p:spPr>
      </p:pic>
      <p:sp>
        <p:nvSpPr>
          <p:cNvPr id="5" name="TextBox 4"/>
          <p:cNvSpPr txBox="1"/>
          <p:nvPr/>
        </p:nvSpPr>
        <p:spPr>
          <a:xfrm>
            <a:off x="8440004" y="1368331"/>
            <a:ext cx="3551583" cy="18155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Temperature has moderate positive linear relationship with Bike Ride Count.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3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99343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2"/>
          <a:srcRect l="989" t="1666" r="4722" b="6113"/>
          <a:stretch/>
        </p:blipFill>
        <p:spPr>
          <a:xfrm>
            <a:off x="661180" y="829993"/>
            <a:ext cx="7272998" cy="5303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68139" y="1551211"/>
            <a:ext cx="3551583" cy="18155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Dew Point has moderate positive linear relationship with Bike Ride Count.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3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3252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2983"/>
            <a:ext cx="8946541" cy="1336999"/>
          </a:xfrm>
        </p:spPr>
        <p:txBody>
          <a:bodyPr/>
          <a:lstStyle/>
          <a:p>
            <a:r>
              <a:rPr lang="en-US" b="1" dirty="0"/>
              <a:t>What are the peak hours on bike trips in a day?</a:t>
            </a:r>
          </a:p>
          <a:p>
            <a:pPr lvl="1"/>
            <a:r>
              <a:rPr lang="en-US" dirty="0"/>
              <a:t>IV – Ride Count</a:t>
            </a:r>
          </a:p>
          <a:p>
            <a:pPr lvl="1"/>
            <a:r>
              <a:rPr lang="en-US" dirty="0"/>
              <a:t>DV – Ride Start Date</a:t>
            </a: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381" y="1703949"/>
            <a:ext cx="6638925" cy="48006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695028" y="2841674"/>
            <a:ext cx="478301" cy="633046"/>
          </a:xfrm>
          <a:prstGeom prst="ellipse">
            <a:avLst/>
          </a:prstGeom>
          <a:solidFill>
            <a:schemeClr val="accent1">
              <a:alpha val="12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811683" y="2208628"/>
            <a:ext cx="478301" cy="633046"/>
          </a:xfrm>
          <a:prstGeom prst="ellipse">
            <a:avLst/>
          </a:prstGeom>
          <a:solidFill>
            <a:schemeClr val="accent1">
              <a:alpha val="12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705557" y="3655255"/>
            <a:ext cx="478301" cy="633046"/>
          </a:xfrm>
          <a:prstGeom prst="ellipse">
            <a:avLst/>
          </a:prstGeom>
          <a:solidFill>
            <a:schemeClr val="accent1">
              <a:alpha val="12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283330"/>
              </p:ext>
            </p:extLst>
          </p:nvPr>
        </p:nvGraphicFramePr>
        <p:xfrm>
          <a:off x="646111" y="2605892"/>
          <a:ext cx="4333852" cy="1234587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435907">
                  <a:extLst>
                    <a:ext uri="{9D8B030D-6E8A-4147-A177-3AD203B41FA5}">
                      <a16:colId xmlns:a16="http://schemas.microsoft.com/office/drawing/2014/main" xmlns="" val="3509732169"/>
                    </a:ext>
                  </a:extLst>
                </a:gridCol>
                <a:gridCol w="591380">
                  <a:extLst>
                    <a:ext uri="{9D8B030D-6E8A-4147-A177-3AD203B41FA5}">
                      <a16:colId xmlns:a16="http://schemas.microsoft.com/office/drawing/2014/main" xmlns="" val="3808408741"/>
                    </a:ext>
                  </a:extLst>
                </a:gridCol>
                <a:gridCol w="1143329">
                  <a:extLst>
                    <a:ext uri="{9D8B030D-6E8A-4147-A177-3AD203B41FA5}">
                      <a16:colId xmlns:a16="http://schemas.microsoft.com/office/drawing/2014/main" xmlns="" val="218135031"/>
                    </a:ext>
                  </a:extLst>
                </a:gridCol>
                <a:gridCol w="1163236">
                  <a:extLst>
                    <a:ext uri="{9D8B030D-6E8A-4147-A177-3AD203B41FA5}">
                      <a16:colId xmlns:a16="http://schemas.microsoft.com/office/drawing/2014/main" xmlns="" val="832364726"/>
                    </a:ext>
                  </a:extLst>
                </a:gridCol>
              </a:tblGrid>
              <a:tr h="25195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Test of Homogeneity of Variances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old" panose="020B07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9524062"/>
                  </a:ext>
                </a:extLst>
              </a:tr>
              <a:tr h="264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Ridership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16788230"/>
                  </a:ext>
                </a:extLst>
              </a:tr>
              <a:tr h="440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Levene Statistic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df1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df2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Sig.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188396140"/>
                  </a:ext>
                </a:extLst>
              </a:tr>
              <a:tr h="277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1467.671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50080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8646515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67391"/>
              </p:ext>
            </p:extLst>
          </p:nvPr>
        </p:nvGraphicFramePr>
        <p:xfrm>
          <a:off x="646111" y="4288301"/>
          <a:ext cx="4375631" cy="1247536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653652">
                  <a:extLst>
                    <a:ext uri="{9D8B030D-6E8A-4147-A177-3AD203B41FA5}">
                      <a16:colId xmlns:a16="http://schemas.microsoft.com/office/drawing/2014/main" xmlns="" val="540409401"/>
                    </a:ext>
                  </a:extLst>
                </a:gridCol>
                <a:gridCol w="1176151">
                  <a:extLst>
                    <a:ext uri="{9D8B030D-6E8A-4147-A177-3AD203B41FA5}">
                      <a16:colId xmlns:a16="http://schemas.microsoft.com/office/drawing/2014/main" xmlns="" val="2133673482"/>
                    </a:ext>
                  </a:extLst>
                </a:gridCol>
                <a:gridCol w="308186">
                  <a:extLst>
                    <a:ext uri="{9D8B030D-6E8A-4147-A177-3AD203B41FA5}">
                      <a16:colId xmlns:a16="http://schemas.microsoft.com/office/drawing/2014/main" xmlns="" val="35705866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610967575"/>
                    </a:ext>
                  </a:extLst>
                </a:gridCol>
                <a:gridCol w="717452">
                  <a:extLst>
                    <a:ext uri="{9D8B030D-6E8A-4147-A177-3AD203B41FA5}">
                      <a16:colId xmlns:a16="http://schemas.microsoft.com/office/drawing/2014/main" xmlns="" val="10120945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844898092"/>
                    </a:ext>
                  </a:extLst>
                </a:gridCol>
              </a:tblGrid>
              <a:tr h="22559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ANOVA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Bold" panose="020B07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8353450"/>
                  </a:ext>
                </a:extLst>
              </a:tr>
              <a:tr h="236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Ridership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92409010"/>
                  </a:ext>
                </a:extLst>
              </a:tr>
              <a:tr h="394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 of Squares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Mean Square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Sig.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30391147"/>
                  </a:ext>
                </a:extLst>
              </a:tr>
              <a:tr h="39027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Between Groups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2135852486.596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92863151.591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2007.414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0.000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83577628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46111" y="5858218"/>
            <a:ext cx="4692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Hence we can say that office work hours do influence ride count !!</a:t>
            </a:r>
          </a:p>
        </p:txBody>
      </p:sp>
    </p:spTree>
    <p:extLst>
      <p:ext uri="{BB962C8B-B14F-4D97-AF65-F5344CB8AC3E}">
        <p14:creationId xmlns:p14="http://schemas.microsoft.com/office/powerpoint/2010/main" val="801801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21399"/>
            <a:ext cx="8946541" cy="1506208"/>
          </a:xfrm>
        </p:spPr>
        <p:txBody>
          <a:bodyPr/>
          <a:lstStyle/>
          <a:p>
            <a:r>
              <a:rPr lang="en-US" b="1" dirty="0"/>
              <a:t>How strongly/feebly the station location plays a role in bike trips?</a:t>
            </a:r>
          </a:p>
          <a:p>
            <a:pPr lvl="1"/>
            <a:r>
              <a:rPr lang="en-US" dirty="0"/>
              <a:t>IV – Ride Count</a:t>
            </a:r>
          </a:p>
          <a:p>
            <a:pPr lvl="1"/>
            <a:r>
              <a:rPr lang="en-US" dirty="0"/>
              <a:t>DV – Linear distance between </a:t>
            </a:r>
            <a:br>
              <a:rPr lang="en-US" dirty="0"/>
            </a:br>
            <a:r>
              <a:rPr lang="en-US" dirty="0"/>
              <a:t>stations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45610"/>
              </p:ext>
            </p:extLst>
          </p:nvPr>
        </p:nvGraphicFramePr>
        <p:xfrm>
          <a:off x="646111" y="2975144"/>
          <a:ext cx="4319784" cy="297180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222581">
                  <a:extLst>
                    <a:ext uri="{9D8B030D-6E8A-4147-A177-3AD203B41FA5}">
                      <a16:colId xmlns:a16="http://schemas.microsoft.com/office/drawing/2014/main" xmlns="" val="1101993480"/>
                    </a:ext>
                  </a:extLst>
                </a:gridCol>
                <a:gridCol w="1222581">
                  <a:extLst>
                    <a:ext uri="{9D8B030D-6E8A-4147-A177-3AD203B41FA5}">
                      <a16:colId xmlns:a16="http://schemas.microsoft.com/office/drawing/2014/main" xmlns="" val="538508097"/>
                    </a:ext>
                  </a:extLst>
                </a:gridCol>
                <a:gridCol w="937311">
                  <a:extLst>
                    <a:ext uri="{9D8B030D-6E8A-4147-A177-3AD203B41FA5}">
                      <a16:colId xmlns:a16="http://schemas.microsoft.com/office/drawing/2014/main" xmlns="" val="1020525928"/>
                    </a:ext>
                  </a:extLst>
                </a:gridCol>
                <a:gridCol w="937311">
                  <a:extLst>
                    <a:ext uri="{9D8B030D-6E8A-4147-A177-3AD203B41FA5}">
                      <a16:colId xmlns:a16="http://schemas.microsoft.com/office/drawing/2014/main" xmlns="" val="1373300814"/>
                    </a:ext>
                  </a:extLst>
                </a:gridCol>
              </a:tblGrid>
              <a:tr h="20002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Correlations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old" panose="020B07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2709999"/>
                  </a:ext>
                </a:extLst>
              </a:tr>
              <a:tr h="33337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Ridership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Distance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118952708"/>
                  </a:ext>
                </a:extLst>
              </a:tr>
              <a:tr h="466725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Ridership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Pearson Correlation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-.299</a:t>
                      </a:r>
                      <a:r>
                        <a:rPr lang="en-US" sz="1400" u="none" strike="noStrike" baseline="30000">
                          <a:effectLst/>
                        </a:rPr>
                        <a:t>**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90065865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Sig. (2-tailed)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1529882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37650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37650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852613335"/>
                  </a:ext>
                </a:extLst>
              </a:tr>
              <a:tr h="457200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Distance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Pearson Correlation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-.299</a:t>
                      </a:r>
                      <a:r>
                        <a:rPr lang="en-US" sz="1400" u="none" strike="noStrike" baseline="30000">
                          <a:effectLst/>
                        </a:rPr>
                        <a:t>**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17051839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Sig. (2-tailed)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7271594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37650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37650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417498734"/>
                  </a:ext>
                </a:extLst>
              </a:tr>
              <a:tr h="200025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**. Correlation is significant at the 0.01 level (2-tailed).</a:t>
                      </a:r>
                      <a:endParaRPr lang="en-US" sz="1400" b="0" i="0" u="none" strike="noStrike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136118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1" r="13692" b="5005"/>
          <a:stretch/>
        </p:blipFill>
        <p:spPr>
          <a:xfrm>
            <a:off x="5329385" y="1687158"/>
            <a:ext cx="6576646" cy="4754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111" y="6107584"/>
            <a:ext cx="4683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negative relationship between ridership and distance.</a:t>
            </a:r>
          </a:p>
        </p:txBody>
      </p:sp>
    </p:spTree>
    <p:extLst>
      <p:ext uri="{BB962C8B-B14F-4D97-AF65-F5344CB8AC3E}">
        <p14:creationId xmlns:p14="http://schemas.microsoft.com/office/powerpoint/2010/main" val="2813096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495" y="452718"/>
            <a:ext cx="9404723" cy="1400530"/>
          </a:xfrm>
        </p:spPr>
        <p:txBody>
          <a:bodyPr/>
          <a:lstStyle/>
          <a:p>
            <a:r>
              <a:rPr lang="en-US" smtClean="0"/>
              <a:t>Popular Bicycle Routes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12" y="1152983"/>
            <a:ext cx="8846236" cy="561196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218" y="1853248"/>
            <a:ext cx="1267002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98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49534"/>
            <a:ext cx="8946541" cy="1337396"/>
          </a:xfrm>
        </p:spPr>
        <p:txBody>
          <a:bodyPr/>
          <a:lstStyle/>
          <a:p>
            <a:r>
              <a:rPr lang="en-US" b="1" dirty="0"/>
              <a:t>How do the national holidays impact the bike ride counts?</a:t>
            </a:r>
          </a:p>
          <a:p>
            <a:pPr lvl="1"/>
            <a:r>
              <a:rPr lang="en-US" dirty="0"/>
              <a:t>IV – DC Holiday Dates</a:t>
            </a:r>
          </a:p>
          <a:p>
            <a:pPr lvl="1"/>
            <a:r>
              <a:rPr lang="en-US" dirty="0"/>
              <a:t>DV – Bike Ride Count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3692" b="5497"/>
          <a:stretch/>
        </p:blipFill>
        <p:spPr>
          <a:xfrm>
            <a:off x="5002696" y="1853248"/>
            <a:ext cx="6576646" cy="47347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111" y="3583746"/>
            <a:ext cx="3992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As seen in the graph, it is surprising that the number of ridership on holiday is smaller than the number on non-holiday, contrary to our expectations.</a:t>
            </a:r>
          </a:p>
        </p:txBody>
      </p:sp>
    </p:spTree>
    <p:extLst>
      <p:ext uri="{BB962C8B-B14F-4D97-AF65-F5344CB8AC3E}">
        <p14:creationId xmlns:p14="http://schemas.microsoft.com/office/powerpoint/2010/main" val="1152253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514628"/>
              </p:ext>
            </p:extLst>
          </p:nvPr>
        </p:nvGraphicFramePr>
        <p:xfrm>
          <a:off x="646111" y="2228001"/>
          <a:ext cx="10764011" cy="240411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{5FD0F851-EC5A-4D38-B0AD-8093EC10F338}</a:tableStyleId>
              </a:tblPr>
              <a:tblGrid>
                <a:gridCol w="891141">
                  <a:extLst>
                    <a:ext uri="{9D8B030D-6E8A-4147-A177-3AD203B41FA5}">
                      <a16:colId xmlns:a16="http://schemas.microsoft.com/office/drawing/2014/main" xmlns="" val="1386865945"/>
                    </a:ext>
                  </a:extLst>
                </a:gridCol>
                <a:gridCol w="1808513">
                  <a:extLst>
                    <a:ext uri="{9D8B030D-6E8A-4147-A177-3AD203B41FA5}">
                      <a16:colId xmlns:a16="http://schemas.microsoft.com/office/drawing/2014/main" xmlns="" val="2296032986"/>
                    </a:ext>
                  </a:extLst>
                </a:gridCol>
                <a:gridCol w="1038328">
                  <a:extLst>
                    <a:ext uri="{9D8B030D-6E8A-4147-A177-3AD203B41FA5}">
                      <a16:colId xmlns:a16="http://schemas.microsoft.com/office/drawing/2014/main" xmlns="" val="651175439"/>
                    </a:ext>
                  </a:extLst>
                </a:gridCol>
                <a:gridCol w="1038328">
                  <a:extLst>
                    <a:ext uri="{9D8B030D-6E8A-4147-A177-3AD203B41FA5}">
                      <a16:colId xmlns:a16="http://schemas.microsoft.com/office/drawing/2014/main" xmlns="" val="4108646056"/>
                    </a:ext>
                  </a:extLst>
                </a:gridCol>
                <a:gridCol w="726588">
                  <a:extLst>
                    <a:ext uri="{9D8B030D-6E8A-4147-A177-3AD203B41FA5}">
                      <a16:colId xmlns:a16="http://schemas.microsoft.com/office/drawing/2014/main" xmlns="" val="3152928735"/>
                    </a:ext>
                  </a:extLst>
                </a:gridCol>
                <a:gridCol w="715617">
                  <a:extLst>
                    <a:ext uri="{9D8B030D-6E8A-4147-A177-3AD203B41FA5}">
                      <a16:colId xmlns:a16="http://schemas.microsoft.com/office/drawing/2014/main" xmlns="" val="1914668535"/>
                    </a:ext>
                  </a:extLst>
                </a:gridCol>
                <a:gridCol w="821635">
                  <a:extLst>
                    <a:ext uri="{9D8B030D-6E8A-4147-A177-3AD203B41FA5}">
                      <a16:colId xmlns:a16="http://schemas.microsoft.com/office/drawing/2014/main" xmlns="" val="1713820726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xmlns="" val="1974906373"/>
                    </a:ext>
                  </a:extLst>
                </a:gridCol>
                <a:gridCol w="1055368">
                  <a:extLst>
                    <a:ext uri="{9D8B030D-6E8A-4147-A177-3AD203B41FA5}">
                      <a16:colId xmlns:a16="http://schemas.microsoft.com/office/drawing/2014/main" xmlns="" val="3218311354"/>
                    </a:ext>
                  </a:extLst>
                </a:gridCol>
                <a:gridCol w="830664">
                  <a:extLst>
                    <a:ext uri="{9D8B030D-6E8A-4147-A177-3AD203B41FA5}">
                      <a16:colId xmlns:a16="http://schemas.microsoft.com/office/drawing/2014/main" xmlns="" val="3699491908"/>
                    </a:ext>
                  </a:extLst>
                </a:gridCol>
                <a:gridCol w="830664">
                  <a:extLst>
                    <a:ext uri="{9D8B030D-6E8A-4147-A177-3AD203B41FA5}">
                      <a16:colId xmlns:a16="http://schemas.microsoft.com/office/drawing/2014/main" xmlns="" val="1932504110"/>
                    </a:ext>
                  </a:extLst>
                </a:gridCol>
              </a:tblGrid>
              <a:tr h="200025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Independent Samples Test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old" panose="020B07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9856318"/>
                  </a:ext>
                </a:extLst>
              </a:tr>
              <a:tr h="381000">
                <a:tc rowSpan="3"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Levene's</a:t>
                      </a:r>
                      <a:r>
                        <a:rPr lang="en-US" sz="1400" u="none" strike="noStrike" dirty="0">
                          <a:effectLst/>
                        </a:rPr>
                        <a:t> Test for Equality of Variances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t-test for Equality of Means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9151341"/>
                  </a:ext>
                </a:extLst>
              </a:tr>
              <a:tr h="1905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Sig.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Sig.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(2-tailed)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Mean Difference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Std. Error Difference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95% Confidence Interval of the Difference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5070402"/>
                  </a:ext>
                </a:extLst>
              </a:tr>
              <a:tr h="2000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Lower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Upper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9533503"/>
                  </a:ext>
                </a:extLst>
              </a:tr>
              <a:tr h="314325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Ridership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Equal variances assumed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8.248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.004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3.391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2109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.001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1416.788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417.828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597.390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2236.185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8226979"/>
                  </a:ext>
                </a:extLst>
              </a:tr>
              <a:tr h="31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Equal variances not assumed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2.910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65.875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.005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1416.788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486.927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444.573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2389.003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68906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217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10040938" cy="318583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Capital Bikeshare puts over 3500 bicycles at your fingertips. </a:t>
            </a:r>
          </a:p>
          <a:p>
            <a:pPr algn="just"/>
            <a:r>
              <a:rPr lang="en-US" dirty="0"/>
              <a:t>Services Over 400 stations across Washington, D.C., Arlington, Alexandria and Fairfax, VA and Montgomery County, MD </a:t>
            </a:r>
          </a:p>
          <a:p>
            <a:pPr algn="just"/>
            <a:r>
              <a:rPr lang="en-US" dirty="0"/>
              <a:t>Plans available for a day, 3 days, a month, a year, and have access to our fleet of bikes 24 hours a day, 365 days a year. </a:t>
            </a:r>
          </a:p>
          <a:p>
            <a:pPr algn="just"/>
            <a:r>
              <a:rPr lang="en-US" dirty="0"/>
              <a:t>The first 30 minutes of each trip are free.</a:t>
            </a:r>
          </a:p>
          <a:p>
            <a:pPr algn="just"/>
            <a:r>
              <a:rPr lang="en-US" dirty="0"/>
              <a:t>Our project, in brief, aims to find out the possible factors that affect the bike ride count for Capital Bikeshare.</a:t>
            </a:r>
          </a:p>
        </p:txBody>
      </p:sp>
    </p:spTree>
    <p:extLst>
      <p:ext uri="{BB962C8B-B14F-4D97-AF65-F5344CB8AC3E}">
        <p14:creationId xmlns:p14="http://schemas.microsoft.com/office/powerpoint/2010/main" val="1395081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As the research helps to draw line between the factors that affect the bike ride counts, the outcome of the research would be beneficial to Capital Bikeshare Business Team.</a:t>
            </a:r>
          </a:p>
          <a:p>
            <a:r>
              <a:rPr lang="en-US" dirty="0"/>
              <a:t>Research outcomes will help Capital Bikeshare to make informed decisions to improve business.</a:t>
            </a:r>
          </a:p>
          <a:p>
            <a:r>
              <a:rPr lang="en-US" dirty="0"/>
              <a:t>We are testing factors that may have  like:</a:t>
            </a:r>
          </a:p>
          <a:p>
            <a:pPr lvl="2"/>
            <a:r>
              <a:rPr lang="en-US" sz="2000" dirty="0"/>
              <a:t>Weather conditions (Temperature and dew point)</a:t>
            </a:r>
          </a:p>
          <a:p>
            <a:pPr lvl="2"/>
            <a:r>
              <a:rPr lang="en-US" sz="2000" dirty="0"/>
              <a:t> Time of the day  (hourly trend)</a:t>
            </a:r>
          </a:p>
          <a:p>
            <a:pPr lvl="2"/>
            <a:r>
              <a:rPr lang="en-US" sz="2000" dirty="0"/>
              <a:t>Location of stations</a:t>
            </a:r>
          </a:p>
        </p:txBody>
      </p:sp>
    </p:spTree>
    <p:extLst>
      <p:ext uri="{BB962C8B-B14F-4D97-AF65-F5344CB8AC3E}">
        <p14:creationId xmlns:p14="http://schemas.microsoft.com/office/powerpoint/2010/main" val="821458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b="1" dirty="0"/>
              <a:t>How does the weather conditions effect bike trips?</a:t>
            </a:r>
          </a:p>
          <a:p>
            <a:pPr lvl="1"/>
            <a:r>
              <a:rPr lang="en-US" sz="2000" dirty="0"/>
              <a:t>If temperature and dew point play any role in the increase or decrease in bike ride count</a:t>
            </a:r>
            <a:r>
              <a:rPr lang="en-US" sz="2000" b="1" dirty="0"/>
              <a:t>.	</a:t>
            </a:r>
          </a:p>
          <a:p>
            <a:r>
              <a:rPr lang="en-US" b="1" dirty="0"/>
              <a:t>What are the peak hours on bike trips in a day?</a:t>
            </a:r>
          </a:p>
          <a:p>
            <a:pPr lvl="1"/>
            <a:r>
              <a:rPr lang="en-US" sz="2000" dirty="0"/>
              <a:t>Identify bike ride trend with respect to time.</a:t>
            </a:r>
          </a:p>
          <a:p>
            <a:r>
              <a:rPr lang="en-US" b="1" dirty="0"/>
              <a:t>How strongly/feebly the station location plays a role in bike trips?</a:t>
            </a:r>
          </a:p>
          <a:p>
            <a:pPr lvl="1"/>
            <a:r>
              <a:rPr lang="en-US" sz="2000" dirty="0"/>
              <a:t>Identify Stations involved in frequent to-fro bike rides.</a:t>
            </a:r>
          </a:p>
          <a:p>
            <a:pPr lvl="1"/>
            <a:r>
              <a:rPr lang="en-US" sz="2000" dirty="0"/>
              <a:t>If distance between station influences bike ride count.</a:t>
            </a:r>
          </a:p>
          <a:p>
            <a:r>
              <a:rPr lang="en-US" b="1" dirty="0"/>
              <a:t>How do the national holidays impact the bike ride counts?</a:t>
            </a:r>
          </a:p>
          <a:p>
            <a:pPr lvl="1"/>
            <a:r>
              <a:rPr lang="en-US" sz="2000" dirty="0"/>
              <a:t>Identify if social events have influence on the bike ride count.</a:t>
            </a:r>
          </a:p>
        </p:txBody>
      </p:sp>
    </p:spTree>
    <p:extLst>
      <p:ext uri="{BB962C8B-B14F-4D97-AF65-F5344CB8AC3E}">
        <p14:creationId xmlns:p14="http://schemas.microsoft.com/office/powerpoint/2010/main" val="29251846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303" y="1589092"/>
            <a:ext cx="9524931" cy="4195481"/>
          </a:xfrm>
        </p:spPr>
        <p:txBody>
          <a:bodyPr>
            <a:noAutofit/>
          </a:bodyPr>
          <a:lstStyle/>
          <a:p>
            <a:r>
              <a:rPr lang="en-US" dirty="0"/>
              <a:t>Capital Bikeshare</a:t>
            </a:r>
          </a:p>
          <a:p>
            <a:pPr lvl="1"/>
            <a:r>
              <a:rPr lang="en-US" sz="2000" dirty="0"/>
              <a:t>These datasets were provided by Capital Bikeshare</a:t>
            </a:r>
          </a:p>
          <a:p>
            <a:pPr lvl="1"/>
            <a:r>
              <a:rPr lang="en-US" sz="2000" dirty="0"/>
              <a:t>Contain bike-ride details for the period of 2010 to 2016.</a:t>
            </a:r>
          </a:p>
          <a:p>
            <a:pPr lvl="1"/>
            <a:r>
              <a:rPr lang="en-US" sz="2000" dirty="0"/>
              <a:t>In total there are seven columns including the information of start date with time, end date with time, start station, end station, bike ID, etc., </a:t>
            </a:r>
          </a:p>
          <a:p>
            <a:pPr lvl="1"/>
            <a:r>
              <a:rPr lang="en-US" sz="2000" dirty="0"/>
              <a:t>About 15,000,000 rows of data.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dirty="0"/>
              <a:t>Holiday Schedule</a:t>
            </a:r>
          </a:p>
          <a:p>
            <a:pPr lvl="1"/>
            <a:r>
              <a:rPr lang="en-US" sz="2000" dirty="0"/>
              <a:t>This dataset was created by us from the holiday list published on dc.gov</a:t>
            </a:r>
          </a:p>
          <a:p>
            <a:pPr lvl="1"/>
            <a:r>
              <a:rPr lang="en-US" sz="2000" dirty="0"/>
              <a:t>It is a minimalistic data set that contains details like date and event/holiday name for the years 2010 through 2016. </a:t>
            </a:r>
          </a:p>
        </p:txBody>
      </p:sp>
    </p:spTree>
    <p:extLst>
      <p:ext uri="{BB962C8B-B14F-4D97-AF65-F5344CB8AC3E}">
        <p14:creationId xmlns:p14="http://schemas.microsoft.com/office/powerpoint/2010/main" val="17496101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041" y="1694222"/>
            <a:ext cx="9788993" cy="4195481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Station Details</a:t>
            </a:r>
          </a:p>
          <a:p>
            <a:pPr lvl="1" algn="just"/>
            <a:r>
              <a:rPr lang="en-US" sz="2000" dirty="0"/>
              <a:t>This dataset was provided by Capital Bikeshare.</a:t>
            </a:r>
          </a:p>
          <a:p>
            <a:pPr lvl="1" algn="just"/>
            <a:r>
              <a:rPr lang="en-US" sz="2000" dirty="0"/>
              <a:t>Contains detailed information for 408 stations.</a:t>
            </a:r>
          </a:p>
          <a:p>
            <a:pPr lvl="1" algn="just"/>
            <a:r>
              <a:rPr lang="en-US" sz="2000" dirty="0"/>
              <a:t>Provided in XML format, converted to excel for usability.</a:t>
            </a:r>
          </a:p>
          <a:p>
            <a:pPr lvl="1" algn="just"/>
            <a:endParaRPr lang="en-US" sz="2000" dirty="0"/>
          </a:p>
          <a:p>
            <a:pPr algn="just"/>
            <a:r>
              <a:rPr lang="en-US" dirty="0"/>
              <a:t>Weather History</a:t>
            </a:r>
          </a:p>
          <a:p>
            <a:pPr lvl="1" algn="just"/>
            <a:r>
              <a:rPr lang="en-US" sz="2000" dirty="0"/>
              <a:t>These datasets were provided by Weather Underground</a:t>
            </a:r>
          </a:p>
          <a:p>
            <a:pPr lvl="1" algn="just"/>
            <a:r>
              <a:rPr lang="en-US" sz="2000" dirty="0"/>
              <a:t>Contain the weather conditions in Washington D.C. area from Oct 1, 2010 to Jun 30, 2016 (in total of 2100 rows)</a:t>
            </a:r>
          </a:p>
          <a:p>
            <a:pPr lvl="1" algn="just"/>
            <a:r>
              <a:rPr lang="en-US" sz="2000" dirty="0"/>
              <a:t>Dataset originally spreads in six different file for each year 2010 through 2016</a:t>
            </a:r>
          </a:p>
        </p:txBody>
      </p:sp>
    </p:spTree>
    <p:extLst>
      <p:ext uri="{BB962C8B-B14F-4D97-AF65-F5344CB8AC3E}">
        <p14:creationId xmlns:p14="http://schemas.microsoft.com/office/powerpoint/2010/main" val="4173849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76723" cy="4195481"/>
          </a:xfrm>
        </p:spPr>
        <p:txBody>
          <a:bodyPr/>
          <a:lstStyle/>
          <a:p>
            <a:r>
              <a:rPr lang="en-US" sz="2400" dirty="0"/>
              <a:t>Many of the values were formatted correctly and some rows with missing values were dropped as no significant change would be visible as the datasets are huge.</a:t>
            </a:r>
          </a:p>
          <a:p>
            <a:pPr algn="just"/>
            <a:r>
              <a:rPr lang="en-US" sz="2400" dirty="0"/>
              <a:t>As the datasets are huge, using the complete dataset as is was not a good idea and hence we used MySQL to keep the complete data.</a:t>
            </a:r>
          </a:p>
          <a:p>
            <a:r>
              <a:rPr lang="en-US" sz="2400" dirty="0"/>
              <a:t>We extracted data in Excel format from MySQL as per the analyses test requirements.</a:t>
            </a:r>
          </a:p>
          <a:p>
            <a:r>
              <a:rPr lang="en-US" sz="2400" dirty="0"/>
              <a:t>Unnecessary columns were dropped.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91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75" y="1716192"/>
            <a:ext cx="7341483" cy="47470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</a:t>
            </a:r>
          </a:p>
        </p:txBody>
      </p:sp>
      <p:sp>
        <p:nvSpPr>
          <p:cNvPr id="6" name="Oval 5"/>
          <p:cNvSpPr/>
          <p:nvPr/>
        </p:nvSpPr>
        <p:spPr>
          <a:xfrm>
            <a:off x="6085714" y="2491647"/>
            <a:ext cx="409074" cy="4380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92544" y="2856351"/>
            <a:ext cx="260268" cy="2598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38748" y="2659287"/>
            <a:ext cx="409074" cy="4380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56832" y="2150699"/>
            <a:ext cx="99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Outliers</a:t>
            </a:r>
          </a:p>
        </p:txBody>
      </p:sp>
      <p:cxnSp>
        <p:nvCxnSpPr>
          <p:cNvPr id="11" name="Straight Connector 10"/>
          <p:cNvCxnSpPr>
            <a:endCxn id="9" idx="1"/>
          </p:cNvCxnSpPr>
          <p:nvPr/>
        </p:nvCxnSpPr>
        <p:spPr>
          <a:xfrm flipV="1">
            <a:off x="5263667" y="2335365"/>
            <a:ext cx="1393165" cy="52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1"/>
          </p:cNvCxnSpPr>
          <p:nvPr/>
        </p:nvCxnSpPr>
        <p:spPr>
          <a:xfrm flipH="1">
            <a:off x="6220258" y="2335365"/>
            <a:ext cx="436574" cy="353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1"/>
            <a:endCxn id="9" idx="1"/>
          </p:cNvCxnSpPr>
          <p:nvPr/>
        </p:nvCxnSpPr>
        <p:spPr>
          <a:xfrm flipH="1" flipV="1">
            <a:off x="6656832" y="2335365"/>
            <a:ext cx="273827" cy="559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438911"/>
              </p:ext>
            </p:extLst>
          </p:nvPr>
        </p:nvGraphicFramePr>
        <p:xfrm>
          <a:off x="8227596" y="1612232"/>
          <a:ext cx="3585863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819">
                  <a:extLst>
                    <a:ext uri="{9D8B030D-6E8A-4147-A177-3AD203B41FA5}">
                      <a16:colId xmlns:a16="http://schemas.microsoft.com/office/drawing/2014/main" xmlns="" val="2766553638"/>
                    </a:ext>
                  </a:extLst>
                </a:gridCol>
                <a:gridCol w="1072273">
                  <a:extLst>
                    <a:ext uri="{9D8B030D-6E8A-4147-A177-3AD203B41FA5}">
                      <a16:colId xmlns:a16="http://schemas.microsoft.com/office/drawing/2014/main" xmlns="" val="3279693574"/>
                    </a:ext>
                  </a:extLst>
                </a:gridCol>
                <a:gridCol w="1197771">
                  <a:extLst>
                    <a:ext uri="{9D8B030D-6E8A-4147-A177-3AD203B41FA5}">
                      <a16:colId xmlns:a16="http://schemas.microsoft.com/office/drawing/2014/main" xmlns="" val="3770427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Date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Ride</a:t>
                      </a:r>
                      <a:br>
                        <a:rPr lang="en-US" sz="1800" kern="1200" dirty="0"/>
                      </a:br>
                      <a:r>
                        <a:rPr lang="en-US" sz="1800" kern="1200" dirty="0"/>
                        <a:t>Count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Reason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388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2014/4/12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15755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/>
                        <a:t>Cherry Blossom Festival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7645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2014/4/13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14578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66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2015/4/11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16726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07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2015/4/12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15724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189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2015/4/18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16004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745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2016/3/26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14116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902935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227596" y="4872789"/>
            <a:ext cx="3767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official </a:t>
            </a:r>
            <a:r>
              <a:rPr lang="en-US" dirty="0" err="1"/>
              <a:t>CherryBlossom</a:t>
            </a:r>
            <a:r>
              <a:rPr lang="en-US" dirty="0"/>
              <a:t> Calendar:</a:t>
            </a:r>
            <a:br>
              <a:rPr lang="en-US" dirty="0"/>
            </a:br>
            <a:r>
              <a:rPr lang="en-US" dirty="0">
                <a:hlinkClick r:id="rId4"/>
              </a:rPr>
              <a:t>http://www.nationalcherryblossomfestival.org/about/bloom-watch/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517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9"/>
            <a:ext cx="8946541" cy="4166552"/>
          </a:xfrm>
        </p:spPr>
        <p:txBody>
          <a:bodyPr>
            <a:normAutofit/>
          </a:bodyPr>
          <a:lstStyle/>
          <a:p>
            <a:r>
              <a:rPr lang="en-US" sz="2400" b="1" dirty="0"/>
              <a:t>How does the weather conditions effect bike trips?</a:t>
            </a:r>
          </a:p>
          <a:p>
            <a:pPr lvl="1"/>
            <a:r>
              <a:rPr lang="en-US" sz="2400" dirty="0"/>
              <a:t>IV – Temperature, Dew Point</a:t>
            </a:r>
          </a:p>
          <a:p>
            <a:pPr lvl="1"/>
            <a:r>
              <a:rPr lang="en-US" sz="2400" dirty="0"/>
              <a:t>DV – Bike Ride Count</a:t>
            </a:r>
          </a:p>
          <a:p>
            <a:r>
              <a:rPr lang="en-US" sz="2400" dirty="0"/>
              <a:t>As both the IV and DV are continues (ratio) hence we performed Correlation test to identify association between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16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2037</TotalTime>
  <Words>758</Words>
  <Application>Microsoft Office PowerPoint</Application>
  <PresentationFormat>宽屏</PresentationFormat>
  <Paragraphs>180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宋体</vt:lpstr>
      <vt:lpstr>Arial</vt:lpstr>
      <vt:lpstr>Arial Bold</vt:lpstr>
      <vt:lpstr>Calibri</vt:lpstr>
      <vt:lpstr>Century Gothic</vt:lpstr>
      <vt:lpstr>Wingdings 3</vt:lpstr>
      <vt:lpstr>Ion</vt:lpstr>
      <vt:lpstr>Capital Bikeshare</vt:lpstr>
      <vt:lpstr>Introduction</vt:lpstr>
      <vt:lpstr>Target Audience</vt:lpstr>
      <vt:lpstr> Research Questions</vt:lpstr>
      <vt:lpstr>Datasets </vt:lpstr>
      <vt:lpstr>Datasets</vt:lpstr>
      <vt:lpstr>Data Processing</vt:lpstr>
      <vt:lpstr>Outlier Analysis</vt:lpstr>
      <vt:lpstr>Analysis</vt:lpstr>
      <vt:lpstr>PowerPoint 演示文稿</vt:lpstr>
      <vt:lpstr>PowerPoint 演示文稿</vt:lpstr>
      <vt:lpstr>Analysis</vt:lpstr>
      <vt:lpstr>Analysis</vt:lpstr>
      <vt:lpstr>Popular Bicycle Routes</vt:lpstr>
      <vt:lpstr>Analysis</vt:lpstr>
      <vt:lpstr>Test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Bikeshare</dc:title>
  <dc:creator>Amit Parihar</dc:creator>
  <cp:lastModifiedBy>YUE LIU</cp:lastModifiedBy>
  <cp:revision>38</cp:revision>
  <dcterms:created xsi:type="dcterms:W3CDTF">2016-12-09T18:46:34Z</dcterms:created>
  <dcterms:modified xsi:type="dcterms:W3CDTF">2016-12-11T16:26:34Z</dcterms:modified>
</cp:coreProperties>
</file>