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C70A28-C1CE-4526-8957-B4D91DCCD628}">
  <a:tblStyle styleId="{42C70A28-C1CE-4526-8957-B4D91DCCD62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2E7E6"/>
          </a:solidFill>
        </a:fill>
      </a:tcStyle>
    </a:wholeTbl>
    <a:band1H>
      <a:tcStyle>
        <a:tcBdr/>
        <a:fill>
          <a:solidFill>
            <a:srgbClr val="E3CACA"/>
          </a:solidFill>
        </a:fill>
      </a:tcStyle>
    </a:band1H>
    <a:band1V>
      <a:tcStyle>
        <a:tcBdr/>
        <a:fill>
          <a:solidFill>
            <a:srgbClr val="E3CACA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C9C583A-B7CD-4B60-AEFA-CE7A423849B3}" styleName="Table_1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3947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097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03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12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95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8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09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80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107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3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8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62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014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96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65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97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36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28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98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64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5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1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dirty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dirty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capitalbikeshare-data/index.html" TargetMode="External"/><Relationship Id="rId7" Type="http://schemas.openxmlformats.org/officeDocument/2006/relationships/hyperlink" Target="https://www.wunderground.com/history/airport/KDCA/2011/1/1/CustomHistory.html?dayend=31&amp;monthend=12&amp;yearend=2011&amp;req_city=&amp;req_state=&amp;req_statename=&amp;reqdb.zip=&amp;reqdb.magic=&amp;reqdb.wmo=&amp;format=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underground.com/history/airport/KDCA/2010/10/1/CustomHistory.html?dayend=31&amp;monthend=12&amp;yearend=2010&amp;req_city=&amp;req_state=&amp;req_statename=&amp;reqdb.zip=&amp;reqdb.magic=&amp;reqdb.wmo=&amp;format=1" TargetMode="External"/><Relationship Id="rId5" Type="http://schemas.openxmlformats.org/officeDocument/2006/relationships/hyperlink" Target="https://feeds.capitalbikeshare.com/stations/stations.xml" TargetMode="External"/><Relationship Id="rId4" Type="http://schemas.openxmlformats.org/officeDocument/2006/relationships/hyperlink" Target="http://dchr.dc.gov/page/holiday-schedul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2/1/1/CustomHistory.html?dayend=31&amp;monthend=12&amp;yearend=2012&amp;req_city=&amp;req_state=&amp;req_statename=&amp;reqdb.zip=&amp;reqdb.magic=&amp;reqdb.wmo=&amp;format=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underground.com/history/airport/KDCA/2014/1/1/CustomHistory.html?dayend=31&amp;monthend=12&amp;yearend=2014&amp;req_city=&amp;req_state=&amp;req_statename=&amp;reqdb.zip=&amp;reqdb.magic=&amp;reqdb.wmo=&amp;format=1" TargetMode="External"/><Relationship Id="rId4" Type="http://schemas.openxmlformats.org/officeDocument/2006/relationships/hyperlink" Target="https://www.wunderground.com/history/airport/KDCA/2013/1/1/CustomHistory.html?dayend=31&amp;monthend=12&amp;yearend=2013&amp;req_city=&amp;req_state=&amp;req_statename=&amp;reqdb.zip=&amp;reqdb.magic=&amp;reqdb.wmo=&amp;format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5/1/1/CustomHistory.html?dayend=31&amp;monthend=12&amp;yearend=2015&amp;req_city=&amp;req_state=&amp;req_statename=&amp;reqdb.zip=&amp;reqdb.magic=&amp;reqdb.wmo=&amp;format=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underground.com/history/airport/KDCA/2016/1/1/CustomHistory.html?dayend=30&amp;monthend=6&amp;yearend=2016&amp;req_city=&amp;req_state=&amp;req_statename=&amp;reqdb.zip=&amp;reqdb.magic=&amp;reqdb.wmo=&amp;format=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url?q=http://www.nationalcherryblossomfestival.org/about/bloom-watch/&amp;sa=D&amp;sntz=1&amp;usg=AFQjCNHgpqlFNH6kIeGbLm4LnPrAghBbc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FABULOUS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l="1423" t="1403" r="10948" b="1284"/>
          <a:stretch/>
        </p:blipFill>
        <p:spPr>
          <a:xfrm>
            <a:off x="668710" y="703072"/>
            <a:ext cx="7344411" cy="532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8440003" y="1368330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Temperature has moderate positive linear relationship with Bike Ride Count.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l="988" t="1665" r="4722" b="6112"/>
          <a:stretch/>
        </p:blipFill>
        <p:spPr>
          <a:xfrm>
            <a:off x="661179" y="829992"/>
            <a:ext cx="7272997" cy="5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8468139" y="1551211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Dew Point has moderate positive linear relationship with Bike Ride Count.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46110" y="1152983"/>
            <a:ext cx="8946541" cy="133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Ride Start Date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380" y="1703949"/>
            <a:ext cx="663892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7695028" y="2841674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9811682" y="2208627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8705557" y="3655255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9" name="Shape 229"/>
          <p:cNvGraphicFramePr/>
          <p:nvPr/>
        </p:nvGraphicFramePr>
        <p:xfrm>
          <a:off x="646110" y="2605891"/>
          <a:ext cx="4333825" cy="1234575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43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9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Test of Homogeneity of Variances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Levene Statistic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1467.671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50080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0" name="Shape 230"/>
          <p:cNvGraphicFramePr/>
          <p:nvPr/>
        </p:nvGraphicFramePr>
        <p:xfrm>
          <a:off x="646110" y="4288301"/>
          <a:ext cx="4375625" cy="124755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65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60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ANOVA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Sum of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df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Mean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Between Groups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2135852486.596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92863151.591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2007.414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646110" y="5858217"/>
            <a:ext cx="469205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Hence we can say that office work hours do influence ride count !!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46110" y="1321399"/>
            <a:ext cx="8946541" cy="1506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Linear distance between </a:t>
            </a:r>
            <a:b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646110" y="2975143"/>
          <a:ext cx="4319750" cy="29718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2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Correlations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Distance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Pearson Correlation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-.299</a:t>
                      </a:r>
                      <a:r>
                        <a:rPr lang="en-US" sz="1400" u="none" strike="noStrike" cap="none" baseline="30000" dirty="0"/>
                        <a:t>**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(2-tailed)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Distance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Pearson Correlation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-.299</a:t>
                      </a:r>
                      <a:r>
                        <a:rPr lang="en-US" sz="1400" u="none" strike="noStrike" cap="none" baseline="30000" dirty="0"/>
                        <a:t>**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(2-tailed)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4CB9C3"/>
                          </a:solidFill>
                        </a:rPr>
                        <a:t>**. Correlation is significant at the 0.01 level (2-tailed).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t="91" r="13691" b="5004"/>
          <a:stretch/>
        </p:blipFill>
        <p:spPr>
          <a:xfrm>
            <a:off x="5329375" y="1779575"/>
            <a:ext cx="6576900" cy="4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46110" y="6107583"/>
            <a:ext cx="468327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a negative relationship between ridership and distance.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68144" y="29848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dirty="0"/>
              <a:t>P</a:t>
            </a:r>
            <a:r>
              <a:rPr lang="en-US" altLang="zh-CN" dirty="0"/>
              <a:t>opular Bicycle Routes</a:t>
            </a:r>
            <a:endParaRPr lang="en-US"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4" y="988357"/>
            <a:ext cx="8957586" cy="5682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85" y="1699012"/>
            <a:ext cx="1445723" cy="17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085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46110" y="1349533"/>
            <a:ext cx="8946541" cy="13373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DC Holiday Dates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r="13691" b="5496"/>
          <a:stretch/>
        </p:blipFill>
        <p:spPr>
          <a:xfrm>
            <a:off x="5107025" y="1853250"/>
            <a:ext cx="6647400" cy="4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46110" y="3583746"/>
            <a:ext cx="399214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seen in the graph, it is surprising that the number of ridership on holiday is smaller than the number on non-holiday, contrary to our expectations.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646110" y="2400278"/>
          <a:ext cx="10764075" cy="240411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8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5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25">
                <a:tc grid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Independent Samples Test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3"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Levene's</a:t>
                      </a:r>
                      <a:r>
                        <a:rPr lang="en-US" sz="1400" u="none" strike="noStrike" cap="none" dirty="0"/>
                        <a:t> Test for Equality of Variances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t-test for Equality of Means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</a:t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(2-tailed)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Mean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Std. Error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95% Confidence Interval of the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Lower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Upper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Equal variances assumed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8.248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3.391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2109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1416.788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417.828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597.390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2236.185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Equal variances not assumed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2.910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65.875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1416.788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486.927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444.573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2389.003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5" name="Shape 255"/>
          <p:cNvSpPr txBox="1"/>
          <p:nvPr/>
        </p:nvSpPr>
        <p:spPr>
          <a:xfrm>
            <a:off x="646110" y="1853248"/>
            <a:ext cx="996779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was normally distributed with slight skews but satisfies the assumptions for T-test: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46110" y="4982087"/>
            <a:ext cx="1076401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P-Value is less than α (0.05), we reject null hypothesis. Hence, can say that a day being holiday/non-holiday influences the bike ride count.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calculated is linear and not route based. Google MAP API restricts to process only 2500 elements for free. So for more accurate results Google MAP API would be useful.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has some outliers but considering the overall dataset size that can be accepted.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46110" y="1455683"/>
            <a:ext cx="10445958" cy="4746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Bikeshare: 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W., C. (2016). Exploratory Data Analysis of Capital Bikeshare. Retrieved October 5,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https://s3.amazonaws.com/capitalbikeshare-data/index.html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Schedule: 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Schedules | 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dchr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(A. Parihar, Trans.). (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n.d.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Retrieved October 07,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http://dchr.dc.gov/page/holiday-schedules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Details: Live XML - feeds.capitalbikeshare.com (Y. Liu, Trans.). (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n.d.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Retrieved October 28,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https://feeds.capitalbikeshare.com/stations/stations.xml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2010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665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665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https://www.wunderground.com/history/airport/KDCA/2010/10/1/CustomHistory.html?dayend=31&amp;monthend=12&amp;yearend=2010&amp;req_city=&amp;req_state=&amp;req_statename=&amp;reqdb.zip=&amp;reqdb.magic=&amp;reqdb.wmo=&amp;format=1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2011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665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665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https://www.wunderground.com/history/airport/KDCA/2011/1/1/CustomHistory.html?dayend=31&amp;monthend=12&amp;yearend=2011&amp;req_city=&amp;req_state=&amp;req_statename=&amp;reqdb.zip=&amp;reqdb.magic=&amp;reqdb.wmo=&amp;format=1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None/>
            </a:pPr>
            <a:endParaRPr sz="1665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46110" y="1443317"/>
            <a:ext cx="10028514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https://www.wunderground.com/history/airport/KDCA/2012/1/1/CustomHistory.html?dayend=31&amp;monthend=12&amp;yearend=2012&amp;req_city=&amp;req_state=&amp;req_statename=&amp;reqdb.zip=&amp;reqdb.magic=&amp;reqdb.wmo=&amp;format=1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2013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https://www.wunderground.com/history/airport/KDCA/2013/1/1/CustomHistory.html?dayend=31&amp;monthend=12&amp;yearend=2013&amp;req_city=&amp;req_state=&amp;req_statename=&amp;reqdb.zip=&amp;reqdb.magic=&amp;reqdb.wmo=&amp;format=1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2014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https://www.wunderground.com/history/airport/KDCA/2014/1/1/CustomHistory.html?dayend=31&amp;monthend=12&amp;yearend=2014&amp;req_city=&amp;req_state=&amp;req_statename=&amp;reqdb.zip=&amp;reqdb.magic=&amp;reqdb.wmo=&amp;format=1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10040938" cy="3185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 puts over 3500 bicycles at your fingertips.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Services Over 400 stations across Washington, D.C., Arlington, Alexandria and Fairfax, VA, and Montgomery County, MD</a:t>
            </a:r>
            <a:r>
              <a:rPr lang="en-US" dirty="0"/>
              <a:t>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Plans available for a day, 3 days, a month, a year, and have access to our fleet of bikes 24 hours a day, 365 days a year.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first 30 minutes of each trip are free.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project, in brief, aims to find out the possible factors that affect the bike ride count for Capital Bikeshare.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https://www.wunderground.com/history/airport/KDCA/2015/1/1/CustomHistory.html?dayend=31&amp;monthend=12&amp;yearend=2015&amp;req_city=&amp;req_state=&amp;req_statename=&amp;reqdb.zip=&amp;reqdb.magic=&amp;reqdb.wmo=&amp;format=1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https://www.wunderground.com/history/airport/KDCA/2016/1/1/CustomHistory.html?dayend=30&amp;monthend=6&amp;yearend=2016&amp;req_city=&amp;req_state=&amp;req_statename=&amp;reqdb.zip=&amp;reqdb.magic=&amp;reqdb.wmo=&amp;format=1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393638" y="159240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5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622729" y="3735944"/>
            <a:ext cx="9509096" cy="1246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would love your Suggestions and Queries on this !!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Audience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research helps to draw line between the factors that affect the bike ride counts, the outcome of the research would be beneficial to Capital Bikeshare Business Team.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outcomes will help Capital Bikeshare to make informed decisions to improve business.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testing factors that may have  like: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conditions (Temperature and dew point)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of the day  (hourly trend)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 of stations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Research Questions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temperature and dew point play any role in the increase or decrease in bike ride count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	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bike ride trend with respect to time.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</a:t>
            </a:r>
            <a:r>
              <a:rPr lang="en-US" sz="2000" dirty="0"/>
              <a:t>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tations involved in frequent to-fro bike rides.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distance between station influences bike ride count.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if social events have influence on the bike ride count.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	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050303" y="1589091"/>
            <a:ext cx="952493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Capital Bikeshare.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bike-ride details for the period of 2010 to 2016.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total there are seven columns including the information of start date with time, end date with time, start station, end station, bike ID, etc.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15,000,000 rows of data.</a:t>
            </a: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created by us from the holiday list published on dc.gov.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 minimalistic data set that contains details like date and event/holiday name for the years 2010 through 2016.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091041" y="1694222"/>
            <a:ext cx="9788992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provided by Capital Bikeshare.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detailed information for 408 stations.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Provided in XML format, converted to excel for usability.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Weather Underground.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the weather conditions in Washington D.C. Metro area from Oct 1, 2010 to Jun 30, 2016 (in total of 2100 rows).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originally spreads in six different files for each year 2010 through 2016.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Processing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9776722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Unnecessary columns were dropped.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Many of the values were formatted correctly, and some rows with missing values were dropped, as no significant change would be visible due to the huge datasets.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Huge datasets (</a:t>
            </a:r>
            <a:r>
              <a:rPr lang="en-US" sz="2400" dirty="0" err="1"/>
              <a:t>eg</a:t>
            </a:r>
            <a:r>
              <a:rPr lang="en-US" sz="2400" dirty="0"/>
              <a:t>. Bikeshare Data) were cleaned by SQL Server and stored in </a:t>
            </a:r>
            <a:r>
              <a:rPr lang="en-US" sz="2400" dirty="0" err="1"/>
              <a:t>phpMyAdmin</a:t>
            </a:r>
            <a:r>
              <a:rPr lang="en-US" sz="2400" dirty="0"/>
              <a:t>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We extracted data in .csv format from </a:t>
            </a:r>
            <a:r>
              <a:rPr lang="en-US" sz="2400" dirty="0" err="1"/>
              <a:t>phpMyAdmin</a:t>
            </a:r>
            <a:r>
              <a:rPr lang="en-US" sz="2400" dirty="0"/>
              <a:t> as per the analyses test requirements.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 descr="*Output1 [Document1] - IBM SPSS Statistics Viewer"/>
          <p:cNvPicPr>
            <a:picLocks noChangeAspect="1"/>
          </p:cNvPicPr>
          <p:nvPr/>
        </p:nvPicPr>
        <p:blipFill rotWithShape="1">
          <a:blip r:embed="rId3"/>
          <a:srcRect l="18298" t="23064" r="24994" b="11351"/>
          <a:stretch/>
        </p:blipFill>
        <p:spPr>
          <a:xfrm>
            <a:off x="745959" y="1612232"/>
            <a:ext cx="7277100" cy="4489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 Analysis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8227596" y="1612232"/>
          <a:ext cx="3585875" cy="2865190"/>
        </p:xfrm>
        <a:graphic>
          <a:graphicData uri="http://schemas.openxmlformats.org/drawingml/2006/table">
            <a:tbl>
              <a:tblPr firstRow="1" bandRow="1">
                <a:noFill/>
                <a:tableStyleId>{42C70A28-C1CE-4526-8957-B4D91DCCD628}</a:tableStyleId>
              </a:tblPr>
              <a:tblGrid>
                <a:gridCol w="131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Ride</a:t>
                      </a:r>
                      <a:br>
                        <a:rPr lang="en-US" sz="1800" u="none" strike="noStrike" cap="none" dirty="0"/>
                      </a:br>
                      <a:r>
                        <a:rPr lang="en-US" sz="1800" u="none" strike="noStrike" cap="none" dirty="0"/>
                        <a:t>Count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Reason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2014/4/12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15755</a:t>
                      </a:r>
                    </a:p>
                  </a:txBody>
                  <a:tcPr marL="91450" marR="91450" marT="45725" marB="45725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1" u="none" strike="noStrike" cap="none" dirty="0"/>
                        <a:t>Cherry Blossom Festival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2014/4/13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14578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16726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15724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16004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2016/3/26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14116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9" name="Shape 199"/>
          <p:cNvSpPr txBox="1"/>
          <p:nvPr/>
        </p:nvSpPr>
        <p:spPr>
          <a:xfrm>
            <a:off x="8227596" y="4872789"/>
            <a:ext cx="3767887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official Cherry Blossom Calendar:</a:t>
            </a:r>
            <a:b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http://www.nationalcherryblossomfestival.org/about/bloom-watch/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2549" y="6165451"/>
            <a:ext cx="448392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ct val="25000"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/>
              <a:t>Ridership Distribution from 2010 to 2016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9462" y="191730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Outliers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311860" y="2280238"/>
            <a:ext cx="336634" cy="35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</p:cNvCxnSpPr>
          <p:nvPr/>
        </p:nvCxnSpPr>
        <p:spPr>
          <a:xfrm>
            <a:off x="6065258" y="2255861"/>
            <a:ext cx="57708" cy="15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626469" y="2280238"/>
            <a:ext cx="285810" cy="60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26"/>
          <p:cNvSpPr/>
          <p:nvPr/>
        </p:nvSpPr>
        <p:spPr>
          <a:xfrm>
            <a:off x="5905990" y="2408543"/>
            <a:ext cx="431314" cy="438003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Shape 226"/>
          <p:cNvSpPr/>
          <p:nvPr/>
        </p:nvSpPr>
        <p:spPr>
          <a:xfrm>
            <a:off x="4977607" y="2580811"/>
            <a:ext cx="366252" cy="431952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Shape 226"/>
          <p:cNvSpPr/>
          <p:nvPr/>
        </p:nvSpPr>
        <p:spPr>
          <a:xfrm>
            <a:off x="6870119" y="2846546"/>
            <a:ext cx="246697" cy="250523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46110" y="1853249"/>
            <a:ext cx="8946541" cy="2082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Temperature, Dew Point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both the IV and DV are continuous (ratio) hence we performed Multiple Regression test to identify association between them.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619295144"/>
              </p:ext>
            </p:extLst>
          </p:nvPr>
        </p:nvGraphicFramePr>
        <p:xfrm>
          <a:off x="1643272" y="3935895"/>
          <a:ext cx="8998223" cy="22860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640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1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 grid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Coefficients</a:t>
                      </a:r>
                      <a:r>
                        <a:rPr lang="en-US" sz="1100" u="none" strike="noStrike" cap="none" baseline="30000" dirty="0" err="1"/>
                        <a:t>a</a:t>
                      </a:r>
                      <a:endParaRPr lang="en-US" sz="1100" u="none" strike="noStrike" cap="none" baseline="30000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Model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Unstandardized Coefficients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Standardized Coefficients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Sig.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95.0% Confidence Interval for 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Std. Error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Beta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Lower Bound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Upper Bound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(Constant)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-2144.664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224.145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-9.568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-2584.232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-1705.096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mean_temperature</a:t>
                      </a:r>
                      <a:endParaRPr lang="en-US" sz="1100" u="none" strike="noStrike" cap="none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238.743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8.765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1.240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27.238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221.554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255.932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mean_dew</a:t>
                      </a:r>
                      <a:endParaRPr lang="en-US" sz="1100" u="none" strike="noStrike" cap="none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-111.504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8.170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-.621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-13.649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-127.525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-95.483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 gridSpan="9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a. Dependent Variable: rides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1282</Words>
  <Application>Microsoft Office PowerPoint</Application>
  <PresentationFormat>Widescreen</PresentationFormat>
  <Paragraphs>237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Noto Sans Symbols</vt:lpstr>
      <vt:lpstr>Century Gothic</vt:lpstr>
      <vt:lpstr>Ion</vt:lpstr>
      <vt:lpstr>Capital Bikeshare</vt:lpstr>
      <vt:lpstr>Introduction</vt:lpstr>
      <vt:lpstr>Target Audience</vt:lpstr>
      <vt:lpstr> Research Questions</vt:lpstr>
      <vt:lpstr>Datasets </vt:lpstr>
      <vt:lpstr>Datasets</vt:lpstr>
      <vt:lpstr>Data Processing</vt:lpstr>
      <vt:lpstr>Outlier Analysis</vt:lpstr>
      <vt:lpstr>Analysis</vt:lpstr>
      <vt:lpstr>PowerPoint Presentation</vt:lpstr>
      <vt:lpstr>PowerPoint Presentation</vt:lpstr>
      <vt:lpstr>Analysis</vt:lpstr>
      <vt:lpstr>Analysis</vt:lpstr>
      <vt:lpstr>Popular Bicycle Routes</vt:lpstr>
      <vt:lpstr>Analysis</vt:lpstr>
      <vt:lpstr>Analysis</vt:lpstr>
      <vt:lpstr>Assumptions</vt:lpstr>
      <vt:lpstr>References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</dc:title>
  <dc:creator>YUE LIU</dc:creator>
  <cp:lastModifiedBy>Amit Parihar</cp:lastModifiedBy>
  <cp:revision>6</cp:revision>
  <dcterms:modified xsi:type="dcterms:W3CDTF">2016-12-14T00:40:51Z</dcterms:modified>
</cp:coreProperties>
</file>