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Source Sans Pro" panose="020B0604020202020204" charset="0"/>
      <p:regular r:id="rId28"/>
      <p:bold r:id="rId29"/>
      <p:italic r:id="rId30"/>
      <p:boldItalic r:id="rId31"/>
    </p:embeddedFont>
    <p:embeddedFont>
      <p:font typeface="Oswald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 graph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0" y="44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0" y="72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0" y="76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7"/>
            <a:ext cx="9229574" cy="642787"/>
            <a:chOff x="-42837" y="4443487"/>
            <a:chExt cx="9229574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000" i="1"/>
            </a:lvl1pPr>
            <a:lvl2pPr lvl="1" algn="ctr" rtl="0">
              <a:spcBef>
                <a:spcPts val="0"/>
              </a:spcBef>
              <a:buSzPct val="100000"/>
              <a:defRPr sz="3000" i="1"/>
            </a:lvl2pPr>
            <a:lvl3pPr lvl="2" algn="ctr" rtl="0">
              <a:spcBef>
                <a:spcPts val="0"/>
              </a:spcBef>
              <a:buSzPct val="100000"/>
              <a:defRPr sz="3000" i="1"/>
            </a:lvl3pPr>
            <a:lvl4pPr lvl="3" algn="ctr" rtl="0">
              <a:spcBef>
                <a:spcPts val="0"/>
              </a:spcBef>
              <a:buSzPct val="100000"/>
              <a:defRPr sz="3000" i="1"/>
            </a:lvl4pPr>
            <a:lvl5pPr lvl="4" algn="ctr" rtl="0">
              <a:spcBef>
                <a:spcPts val="0"/>
              </a:spcBef>
              <a:buSzPct val="100000"/>
              <a:defRPr sz="3000" i="1"/>
            </a:lvl5pPr>
            <a:lvl6pPr lvl="5" algn="ctr" rtl="0">
              <a:spcBef>
                <a:spcPts val="0"/>
              </a:spcBef>
              <a:buSzPct val="100000"/>
              <a:defRPr sz="3000" i="1"/>
            </a:lvl6pPr>
            <a:lvl7pPr lvl="6" algn="ctr" rtl="0">
              <a:spcBef>
                <a:spcPts val="0"/>
              </a:spcBef>
              <a:buSzPct val="100000"/>
              <a:defRPr sz="3000" i="1"/>
            </a:lvl7pPr>
            <a:lvl8pPr lvl="7" algn="ctr" rtl="0">
              <a:spcBef>
                <a:spcPts val="0"/>
              </a:spcBef>
              <a:buSzPct val="100000"/>
              <a:defRPr sz="3000" i="1"/>
            </a:lvl8pPr>
            <a:lvl9pPr lvl="8"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93400" y="5527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Clr>
                <a:srgbClr val="00CEF6"/>
              </a:buClr>
              <a:buSzPct val="1000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nited_Airlines" TargetMode="External"/><Relationship Id="rId3" Type="http://schemas.openxmlformats.org/officeDocument/2006/relationships/hyperlink" Target="https://www.kaggle.com/saurograndi/airplane-crashes-since-1908" TargetMode="External"/><Relationship Id="rId7" Type="http://schemas.openxmlformats.org/officeDocument/2006/relationships/hyperlink" Target="https://en.wikipedia.org/wiki/Deutsche_Luft_Hans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China_National_Aviation_Holding" TargetMode="External"/><Relationship Id="rId5" Type="http://schemas.openxmlformats.org/officeDocument/2006/relationships/hyperlink" Target="https://en.wikipedia.org/wiki/Air_France" TargetMode="External"/><Relationship Id="rId4" Type="http://schemas.openxmlformats.org/officeDocument/2006/relationships/hyperlink" Target="https://en.wikipedia.org/wiki/Aeroflot" TargetMode="External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aurograndi/airplane-crashes-since-190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Analysis of Air Crash Data since 1908</a:t>
            </a:r>
          </a:p>
        </p:txBody>
      </p:sp>
      <p:sp>
        <p:nvSpPr>
          <p:cNvPr id="454" name="Shape 454"/>
          <p:cNvSpPr/>
          <p:nvPr/>
        </p:nvSpPr>
        <p:spPr>
          <a:xfrm>
            <a:off x="436047" y="3113345"/>
            <a:ext cx="1615070" cy="140988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942575" y="570350"/>
            <a:ext cx="6996600" cy="41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1073700" y="1163050"/>
            <a:ext cx="6996600" cy="24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Can answer to what degree air crashes can be controlled, based on the past data.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Can help in analyzing important trends related to specific reasons of crashes.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For instance, areas which have high number of crashes due to bad weather conditions can be noted down.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1073700" y="88350"/>
            <a:ext cx="6996600" cy="46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AND FINDINGS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4350250" y="955375"/>
            <a:ext cx="4174500" cy="3279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Majority of crashes happened due to technical failure, followed by unknown and bad weather conditions.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Most of the hijacks took place after 1950.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“Unknown”  is assigned for missing data, or the crashes for which reason is actually not known.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67" y="470825"/>
            <a:ext cx="4088432" cy="40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1073700" y="88350"/>
            <a:ext cx="6996600" cy="46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AND FINDINGS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4733325" y="1081075"/>
            <a:ext cx="3978300" cy="319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Probability of crashes due to human error very low compared to natural causes and technical malfunctions.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Almost all the aircrafts shot down were warplanes during the World Wars.</a:t>
            </a:r>
          </a:p>
        </p:txBody>
      </p:sp>
      <p:pic>
        <p:nvPicPr>
          <p:cNvPr id="522" name="Shape 5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0" y="635325"/>
            <a:ext cx="4774699" cy="35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Question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6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Operators and crashes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Which commercial operators have the highest number of crashes?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921625" y="297975"/>
            <a:ext cx="6996600" cy="41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1073700" y="708075"/>
            <a:ext cx="6996600" cy="24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Helps in finding out which operators are involved in frequent crashes.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Reasons of the crashes for each operator can be further analyzed (i.e. were  majority of crashes linked to technical errors?)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Using this analysis and other data at hand, a safety  score can be calculated and assigned to each of the major operators.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1073700" y="88350"/>
            <a:ext cx="6996600" cy="46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AND FINDINGS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4733325" y="492350"/>
            <a:ext cx="3978300" cy="390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Aeroflot has the highest number of crashes (179). Way more than the others!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All these airlines have been operating for more or less the same amount of years.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Would be interesting to find out the average number of crashes per year for each of these five, since their inception.</a:t>
            </a:r>
          </a:p>
        </p:txBody>
      </p:sp>
      <p:pic>
        <p:nvPicPr>
          <p:cNvPr id="547" name="Shape 5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25" y="550650"/>
            <a:ext cx="4576200" cy="38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1073700" y="88350"/>
            <a:ext cx="6996600" cy="46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AND FINDINGS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4733325" y="492350"/>
            <a:ext cx="3978300" cy="390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We found out the years in which each of the operators began operations, and calculated the number per year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Aeroflot has more than 2 crashes per year, way higher than the others.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The crashes related to these operators make up to almost 9% of the total crashes in our dataset.</a:t>
            </a: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74" y="492349"/>
            <a:ext cx="3978299" cy="393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Question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6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Reason for crash and fatalities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What reason for crash has caused highest number of fatalities compared to others?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ctrTitle" idx="4294967295"/>
          </p:nvPr>
        </p:nvSpPr>
        <p:spPr>
          <a:xfrm>
            <a:off x="1275149" y="1278550"/>
            <a:ext cx="6593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Marvelous Moose</a:t>
            </a:r>
          </a:p>
        </p:txBody>
      </p:sp>
      <p:sp>
        <p:nvSpPr>
          <p:cNvPr id="460" name="Shape 460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b="1"/>
              <a:t>Harshith Sharma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b="1"/>
              <a:t>Namratha Jagadeesh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b="1"/>
              <a:t>Shivam Saith</a:t>
            </a:r>
          </a:p>
          <a:p>
            <a:pPr lvl="0" algn="ctr">
              <a:spcBef>
                <a:spcPts val="0"/>
              </a:spcBef>
              <a:buNone/>
            </a:pPr>
            <a:endParaRPr sz="36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780375" y="633200"/>
            <a:ext cx="6996600" cy="41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780375" y="1043300"/>
            <a:ext cx="6996600" cy="24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We can get useful insights about population parameters like variances in number of fatalities across the reasons for crashes.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Helps us to further analyze specifics about fatalities for each reason.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 were also curious to know which reason caused the maximum number of fatalities!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title"/>
          </p:nvPr>
        </p:nvSpPr>
        <p:spPr>
          <a:xfrm>
            <a:off x="1073700" y="88350"/>
            <a:ext cx="6996600" cy="46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AND FINDINGS</a:t>
            </a:r>
          </a:p>
        </p:txBody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4733325" y="492350"/>
            <a:ext cx="3978300" cy="390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Graph shows total number of deaths caused with respect to each of the reasons.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Total deaths caused due to Technical Failure are highest.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Fatalities due to hijack is the lowest.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579" name="Shape 5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0650"/>
            <a:ext cx="4733324" cy="365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xfrm>
            <a:off x="1073700" y="88350"/>
            <a:ext cx="6996600" cy="46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AND FINDINGS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4733325" y="492350"/>
            <a:ext cx="3978300" cy="390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We performed ANOVA and Pairwise t-tests to compare deaths caused due to each reason.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Mean deaths caused due to Hijacks are significantly higher than the deaths caused by other reasons.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Graph shows mean of deaths for crashes related to each reason.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586" name="Shape 5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00" y="492350"/>
            <a:ext cx="4733324" cy="371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796325" y="655050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LIMITATIONS</a:t>
            </a:r>
          </a:p>
        </p:txBody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Missing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could not guess the values of missing data, since details of each crash is different. 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Crash Summary too ambiguous at times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Summary was missing, unknown for some crashes, and was ambiguous without actual causes mentioned in some cases.</a:t>
            </a:r>
          </a:p>
        </p:txBody>
      </p:sp>
      <p:sp>
        <p:nvSpPr>
          <p:cNvPr id="594" name="Shape 594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Data only up to 2009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Dataset contains crash data only up to 2009. Hence, our analysis is only till 2009.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1073700" y="267025"/>
            <a:ext cx="6996600" cy="42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511800" y="747875"/>
            <a:ext cx="8120400" cy="266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1F273B"/>
              </a:buClr>
              <a:buSzPct val="100000"/>
            </a:pPr>
            <a:r>
              <a:rPr lang="en" sz="1800">
                <a:solidFill>
                  <a:srgbClr val="1F273B"/>
                </a:solidFill>
              </a:rPr>
              <a:t>Sauro Grandi (September, 2016). Airplane Crashes Since 1908. Retrieved from</a:t>
            </a:r>
            <a:r>
              <a:rPr lang="en" sz="1800">
                <a:solidFill>
                  <a:srgbClr val="1F273B"/>
                </a:solidFill>
                <a:hlinkClick r:id="rId3"/>
              </a:rPr>
              <a:t> </a:t>
            </a:r>
            <a:r>
              <a:rPr lang="en" sz="1800" u="sng">
                <a:solidFill>
                  <a:srgbClr val="1155CC"/>
                </a:solidFill>
                <a:hlinkClick r:id="rId3"/>
              </a:rPr>
              <a:t>https://www.kaggle.com/saurograndi/airplane-crashes-since-1908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Aeroflot - Wikipedia. Retrieved from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https://en.wikipedia.org/wiki/Aeroflot</a:t>
            </a:r>
            <a:r>
              <a:rPr lang="en" sz="1800"/>
              <a:t> 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Air France - Wikipedia. Retrieved from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https://en.wikipedia.org/wiki/Air_France</a:t>
            </a:r>
            <a:r>
              <a:rPr lang="en" sz="1800"/>
              <a:t> 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Chinese National Aviation Corporation - Wikipedia. Retrieved from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https://en.wikipedia.org/wiki/China_National_Aviation_Holding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Deutsche Lufthansa - Wikipedia. Retrieved from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https://en.wikipedia.org/wiki/Deutsche_Luft_Hansa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United Airlines - Wikipedia. Retrieved from  </a:t>
            </a:r>
            <a:r>
              <a:rPr lang="en" sz="1800" u="sng">
                <a:solidFill>
                  <a:schemeClr val="hlink"/>
                </a:solidFill>
                <a:hlinkClick r:id="rId8"/>
              </a:rPr>
              <a:t>https://en.wikipedia.org/wiki/United_Airlines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601" name="Shape 6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76650" y="2850728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ctrTitle" idx="4294967295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/>
              <a:t>THANKS!</a:t>
            </a:r>
          </a:p>
        </p:txBody>
      </p:sp>
      <p:sp>
        <p:nvSpPr>
          <p:cNvPr id="607" name="Shape 607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3600" b="1"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 sz="3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047750" y="4487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MOTIVATION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1047750" y="1320425"/>
            <a:ext cx="6996600" cy="192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Despite advancements in technology, air crashes keep happening every year.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20 major air crashes in 2016 alone.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 intend to find out trends, using which we can find out interesting facts about air crash accidents!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1073700" y="112250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OUR DATA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1116425" y="828050"/>
            <a:ext cx="6996600" cy="192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1F273B"/>
              </a:buClr>
              <a:buSzPct val="100000"/>
            </a:pPr>
            <a:r>
              <a:rPr lang="en" sz="1800">
                <a:solidFill>
                  <a:srgbClr val="1F273B"/>
                </a:solidFill>
              </a:rPr>
              <a:t>Sauro Grandi (September, 2016). Airplane Crashes Since 1908. Retrieved from</a:t>
            </a:r>
            <a:r>
              <a:rPr lang="en" sz="1800">
                <a:solidFill>
                  <a:srgbClr val="1F273B"/>
                </a:solidFill>
                <a:hlinkClick r:id="rId3"/>
              </a:rPr>
              <a:t> </a:t>
            </a:r>
            <a:r>
              <a:rPr lang="en" sz="1800" u="sng">
                <a:solidFill>
                  <a:srgbClr val="1F273B"/>
                </a:solidFill>
                <a:hlinkClick r:id="rId3"/>
              </a:rPr>
              <a:t>https://www.kaggle.com/saurograndi/airplane-crashes-since-1908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Has details of every crash from 1908 to 2006 (5000+ crashes!)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Specific details like time, location, date, fatalities and summary for each aircrash.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1047750" y="4487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TARGET AUDIENCE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1047750" y="1320425"/>
            <a:ext cx="6996600" cy="192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Frequent travellers.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Air crash investigation agencies.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Airlines and Aeroplane manufacturing companies.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1073700" y="51950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DATA CLEANING AND TRANSFORMATION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1047750" y="720100"/>
            <a:ext cx="6996600" cy="252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Ignored missing values in Time and Operator columns, as the percentage of missing values was negligible.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Created a new column with nominal variable for reasons (Technical Failure, Bad Weather, Pilot Error, Hijacked, Shot Down, Collision, and Unknown) based on keyword search in air crash summary.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Cleaned the time column, created time slots for Day &amp; Night.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ctrTitle" idx="4294967295"/>
          </p:nvPr>
        </p:nvSpPr>
        <p:spPr>
          <a:xfrm>
            <a:off x="423325" y="100179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RESEARCH QUESTIONS 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subTitle" idx="4294967295"/>
          </p:nvPr>
        </p:nvSpPr>
        <p:spPr>
          <a:xfrm>
            <a:off x="1875725" y="2307225"/>
            <a:ext cx="4804800" cy="157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We have three research questions in total.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Question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Reasons for crashes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 reason causes majority of air crashes?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909</Words>
  <Application>Microsoft Office PowerPoint</Application>
  <PresentationFormat>On-screen Show (16:9)</PresentationFormat>
  <Paragraphs>113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Source Sans Pro</vt:lpstr>
      <vt:lpstr>Oswald</vt:lpstr>
      <vt:lpstr>Arial</vt:lpstr>
      <vt:lpstr>Quince template</vt:lpstr>
      <vt:lpstr>Analysis of Air Crash Data since 1908</vt:lpstr>
      <vt:lpstr>Marvelous Moose</vt:lpstr>
      <vt:lpstr>MOTIVATION</vt:lpstr>
      <vt:lpstr>OUR DATA</vt:lpstr>
      <vt:lpstr>TARGET AUDIENCE</vt:lpstr>
      <vt:lpstr>DATA CLEANING AND TRANSFORMATION</vt:lpstr>
      <vt:lpstr>RESEARCH QUESTIONS </vt:lpstr>
      <vt:lpstr>Research Question</vt:lpstr>
      <vt:lpstr>PowerPoint Presentation</vt:lpstr>
      <vt:lpstr>MOTIVATION</vt:lpstr>
      <vt:lpstr>ANALYSIS AND FINDINGS</vt:lpstr>
      <vt:lpstr>ANALYSIS AND FINDINGS</vt:lpstr>
      <vt:lpstr>Research Question</vt:lpstr>
      <vt:lpstr>PowerPoint Presentation</vt:lpstr>
      <vt:lpstr>MOTIVATION</vt:lpstr>
      <vt:lpstr>ANALYSIS AND FINDINGS</vt:lpstr>
      <vt:lpstr>ANALYSIS AND FINDINGS</vt:lpstr>
      <vt:lpstr>Research Question</vt:lpstr>
      <vt:lpstr>PowerPoint Presentation</vt:lpstr>
      <vt:lpstr>MOTIVATION</vt:lpstr>
      <vt:lpstr>ANALYSIS AND FINDINGS</vt:lpstr>
      <vt:lpstr>ANALYSIS AND FINDINGS</vt:lpstr>
      <vt:lpstr>LIMITATIONS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Air Crash Data since 1908</dc:title>
  <cp:lastModifiedBy>Namratha J</cp:lastModifiedBy>
  <cp:revision>1</cp:revision>
  <dcterms:modified xsi:type="dcterms:W3CDTF">2016-12-15T06:31:01Z</dcterms:modified>
</cp:coreProperties>
</file>