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ora" panose="020B0604020202020204" charset="0"/>
      <p:regular r:id="rId24"/>
      <p:bold r:id="rId25"/>
      <p:italic r:id="rId26"/>
      <p:boldItalic r:id="rId27"/>
    </p:embeddedFont>
    <p:embeddedFont>
      <p:font typeface="Quattrocento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cxnSp>
        <p:nvCxnSpPr>
          <p:cNvPr id="20" name="Shape 20"/>
          <p:cNvCxnSpPr/>
          <p:nvPr/>
        </p:nvCxnSpPr>
        <p:spPr>
          <a:xfrm>
            <a:off x="4584075" y="3676500"/>
            <a:ext cx="0" cy="14804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2" name="Shape 22"/>
          <p:cNvSpPr txBox="1"/>
          <p:nvPr/>
        </p:nvSpPr>
        <p:spPr>
          <a:xfrm>
            <a:off x="3593400" y="3412651"/>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2999" cy="519599"/>
          </a:xfrm>
          <a:prstGeom prst="rect">
            <a:avLst/>
          </a:prstGeom>
        </p:spPr>
        <p:txBody>
          <a:bodyPr lIns="91425" tIns="91425" rIns="91425" bIns="91425" anchor="b" anchorCtr="0"/>
          <a:lstStyle>
            <a:lvl1pPr lvl="0" algn="ctr">
              <a:spcBef>
                <a:spcPts val="360"/>
              </a:spcBef>
              <a:buSzPct val="1000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8"/>
            <a:ext cx="9161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4457400" y="4551496"/>
            <a:ext cx="229199" cy="229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8"/>
            <a:ext cx="9161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4293700" y="4235405"/>
            <a:ext cx="556499" cy="556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ml/datasets/Online%20News%20Popularity# "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www.slidescarniva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23" y="2003900"/>
            <a:ext cx="6279900" cy="1159800"/>
          </a:xfrm>
          <a:prstGeom prst="rect">
            <a:avLst/>
          </a:prstGeom>
        </p:spPr>
        <p:txBody>
          <a:bodyPr lIns="91425" tIns="91425" rIns="91425" bIns="91425" anchor="b" anchorCtr="0">
            <a:noAutofit/>
          </a:bodyPr>
          <a:lstStyle/>
          <a:p>
            <a:pPr lvl="0">
              <a:spcBef>
                <a:spcPts val="0"/>
              </a:spcBef>
              <a:buNone/>
            </a:pPr>
            <a:r>
              <a:rPr lang="en">
                <a:highlight>
                  <a:srgbClr val="FFCD00"/>
                </a:highlight>
              </a:rPr>
              <a:t>Understanding</a:t>
            </a:r>
            <a:r>
              <a:rPr lang="en"/>
              <a:t> Online News Popularity</a:t>
            </a:r>
          </a:p>
        </p:txBody>
      </p:sp>
      <p:grpSp>
        <p:nvGrpSpPr>
          <p:cNvPr id="62" name="Shape 62"/>
          <p:cNvGrpSpPr/>
          <p:nvPr/>
        </p:nvGrpSpPr>
        <p:grpSpPr>
          <a:xfrm>
            <a:off x="1260197" y="3570624"/>
            <a:ext cx="277858" cy="201655"/>
            <a:chOff x="3932350" y="3714775"/>
            <a:chExt cx="439650" cy="319075"/>
          </a:xfrm>
        </p:grpSpPr>
        <p:sp>
          <p:nvSpPr>
            <p:cNvPr id="63" name="Shape 6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247850" y="3738175"/>
            <a:ext cx="4249200" cy="519600"/>
          </a:xfrm>
          <a:prstGeom prst="rect">
            <a:avLst/>
          </a:prstGeom>
        </p:spPr>
        <p:txBody>
          <a:bodyPr lIns="91425" tIns="91425" rIns="91425" bIns="91425" anchor="b" anchorCtr="0">
            <a:noAutofit/>
          </a:bodyPr>
          <a:lstStyle/>
          <a:p>
            <a:pPr lvl="0" rtl="0">
              <a:spcBef>
                <a:spcPts val="0"/>
              </a:spcBef>
              <a:buNone/>
            </a:pPr>
            <a:r>
              <a:rPr lang="en"/>
              <a:t>On </a:t>
            </a:r>
            <a:r>
              <a:rPr lang="en">
                <a:highlight>
                  <a:srgbClr val="FFCD00"/>
                </a:highlight>
              </a:rPr>
              <a:t>weekends</a:t>
            </a:r>
            <a:r>
              <a:rPr lang="en"/>
              <a:t>, business articles are shared more than weekdays.</a:t>
            </a:r>
          </a:p>
        </p:txBody>
      </p:sp>
      <p:sp>
        <p:nvSpPr>
          <p:cNvPr id="178" name="Shape 178"/>
          <p:cNvSpPr txBox="1">
            <a:spLocks noGrp="1"/>
          </p:cNvSpPr>
          <p:nvPr>
            <p:ph type="body" idx="1"/>
          </p:nvPr>
        </p:nvSpPr>
        <p:spPr>
          <a:xfrm>
            <a:off x="4581375" y="3738175"/>
            <a:ext cx="4562700" cy="519600"/>
          </a:xfrm>
          <a:prstGeom prst="rect">
            <a:avLst/>
          </a:prstGeom>
        </p:spPr>
        <p:txBody>
          <a:bodyPr lIns="91425" tIns="91425" rIns="91425" bIns="91425" anchor="b" anchorCtr="0">
            <a:noAutofit/>
          </a:bodyPr>
          <a:lstStyle/>
          <a:p>
            <a:pPr lvl="0" rtl="0">
              <a:spcBef>
                <a:spcPts val="0"/>
              </a:spcBef>
              <a:buNone/>
            </a:pPr>
            <a:r>
              <a:rPr lang="en"/>
              <a:t>However, the number is </a:t>
            </a:r>
            <a:r>
              <a:rPr lang="en">
                <a:highlight>
                  <a:srgbClr val="FFCD00"/>
                </a:highlight>
              </a:rPr>
              <a:t>almost the same</a:t>
            </a:r>
            <a:r>
              <a:rPr lang="en"/>
              <a:t> compared to other kind of articles.</a:t>
            </a:r>
          </a:p>
        </p:txBody>
      </p:sp>
      <p:pic>
        <p:nvPicPr>
          <p:cNvPr id="179" name="Shape 179" descr="600_bus_1.png"/>
          <p:cNvPicPr preferRelativeResize="0"/>
          <p:nvPr/>
        </p:nvPicPr>
        <p:blipFill>
          <a:blip r:embed="rId3">
            <a:alphaModFix/>
          </a:blip>
          <a:stretch>
            <a:fillRect/>
          </a:stretch>
        </p:blipFill>
        <p:spPr>
          <a:xfrm>
            <a:off x="152400" y="318150"/>
            <a:ext cx="4428974" cy="3267624"/>
          </a:xfrm>
          <a:prstGeom prst="rect">
            <a:avLst/>
          </a:prstGeom>
          <a:noFill/>
          <a:ln>
            <a:noFill/>
          </a:ln>
        </p:spPr>
      </p:pic>
      <p:pic>
        <p:nvPicPr>
          <p:cNvPr id="180" name="Shape 180" descr="600_R_2.png"/>
          <p:cNvPicPr preferRelativeResize="0"/>
          <p:nvPr/>
        </p:nvPicPr>
        <p:blipFill>
          <a:blip r:embed="rId4">
            <a:alphaModFix/>
          </a:blip>
          <a:stretch>
            <a:fillRect/>
          </a:stretch>
        </p:blipFill>
        <p:spPr>
          <a:xfrm>
            <a:off x="4760175" y="318149"/>
            <a:ext cx="4079024" cy="3267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ctrTitle"/>
          </p:nvPr>
        </p:nvSpPr>
        <p:spPr>
          <a:xfrm>
            <a:off x="2022225" y="1693525"/>
            <a:ext cx="4520400" cy="1159800"/>
          </a:xfrm>
          <a:prstGeom prst="rect">
            <a:avLst/>
          </a:prstGeom>
        </p:spPr>
        <p:txBody>
          <a:bodyPr lIns="91425" tIns="91425" rIns="91425" bIns="91425" anchor="b" anchorCtr="0">
            <a:noAutofit/>
          </a:bodyPr>
          <a:lstStyle/>
          <a:p>
            <a:pPr lvl="0" rtl="0">
              <a:spcBef>
                <a:spcPts val="0"/>
              </a:spcBef>
              <a:buNone/>
            </a:pPr>
            <a:r>
              <a:rPr lang="en" sz="2400"/>
              <a:t>Optimal Number of Images/Words</a:t>
            </a:r>
          </a:p>
        </p:txBody>
      </p:sp>
      <p:sp>
        <p:nvSpPr>
          <p:cNvPr id="186" name="Shape 186"/>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How does the number of images and the number of words in an article affect the number of shares?</a:t>
            </a:r>
          </a:p>
        </p:txBody>
      </p:sp>
      <p:sp>
        <p:nvSpPr>
          <p:cNvPr id="187" name="Shape 187"/>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247850" y="3681950"/>
            <a:ext cx="4249200" cy="519600"/>
          </a:xfrm>
          <a:prstGeom prst="rect">
            <a:avLst/>
          </a:prstGeom>
        </p:spPr>
        <p:txBody>
          <a:bodyPr lIns="91425" tIns="91425" rIns="91425" bIns="91425" anchor="b" anchorCtr="0">
            <a:noAutofit/>
          </a:bodyPr>
          <a:lstStyle/>
          <a:p>
            <a:pPr lvl="0" rtl="0">
              <a:spcBef>
                <a:spcPts val="0"/>
              </a:spcBef>
              <a:buNone/>
            </a:pPr>
            <a:r>
              <a:rPr lang="en"/>
              <a:t>Number of Shares with respect to the number of </a:t>
            </a:r>
            <a:r>
              <a:rPr lang="en">
                <a:highlight>
                  <a:srgbClr val="FFCD00"/>
                </a:highlight>
              </a:rPr>
              <a:t>Words</a:t>
            </a:r>
            <a:r>
              <a:rPr lang="en"/>
              <a:t> in an article</a:t>
            </a:r>
          </a:p>
        </p:txBody>
      </p:sp>
      <p:sp>
        <p:nvSpPr>
          <p:cNvPr id="193" name="Shape 193"/>
          <p:cNvSpPr txBox="1">
            <a:spLocks noGrp="1"/>
          </p:cNvSpPr>
          <p:nvPr>
            <p:ph type="body" idx="1"/>
          </p:nvPr>
        </p:nvSpPr>
        <p:spPr>
          <a:xfrm>
            <a:off x="4581325" y="3681950"/>
            <a:ext cx="4446000" cy="519600"/>
          </a:xfrm>
          <a:prstGeom prst="rect">
            <a:avLst/>
          </a:prstGeom>
        </p:spPr>
        <p:txBody>
          <a:bodyPr lIns="91425" tIns="91425" rIns="91425" bIns="91425" anchor="b" anchorCtr="0">
            <a:noAutofit/>
          </a:bodyPr>
          <a:lstStyle/>
          <a:p>
            <a:pPr lvl="0" rtl="0">
              <a:spcBef>
                <a:spcPts val="0"/>
              </a:spcBef>
              <a:buClr>
                <a:schemeClr val="dk1"/>
              </a:buClr>
              <a:buSzPct val="78571"/>
              <a:buFont typeface="Arial"/>
              <a:buNone/>
            </a:pPr>
            <a:r>
              <a:rPr lang="en">
                <a:solidFill>
                  <a:schemeClr val="dk1"/>
                </a:solidFill>
              </a:rPr>
              <a:t>Number of Shares with respect to the number of </a:t>
            </a:r>
            <a:r>
              <a:rPr lang="en">
                <a:solidFill>
                  <a:schemeClr val="dk1"/>
                </a:solidFill>
                <a:highlight>
                  <a:srgbClr val="FFCD00"/>
                </a:highlight>
              </a:rPr>
              <a:t>Images</a:t>
            </a:r>
            <a:r>
              <a:rPr lang="en">
                <a:solidFill>
                  <a:schemeClr val="dk1"/>
                </a:solidFill>
              </a:rPr>
              <a:t> in an article</a:t>
            </a:r>
          </a:p>
        </p:txBody>
      </p:sp>
      <p:pic>
        <p:nvPicPr>
          <p:cNvPr id="194" name="Shape 194" descr="NumWordsPlot.png"/>
          <p:cNvPicPr preferRelativeResize="0"/>
          <p:nvPr/>
        </p:nvPicPr>
        <p:blipFill>
          <a:blip r:embed="rId3">
            <a:alphaModFix/>
          </a:blip>
          <a:stretch>
            <a:fillRect/>
          </a:stretch>
        </p:blipFill>
        <p:spPr>
          <a:xfrm>
            <a:off x="0" y="229063"/>
            <a:ext cx="4562698" cy="3242798"/>
          </a:xfrm>
          <a:prstGeom prst="rect">
            <a:avLst/>
          </a:prstGeom>
          <a:noFill/>
          <a:ln>
            <a:noFill/>
          </a:ln>
        </p:spPr>
      </p:pic>
      <p:pic>
        <p:nvPicPr>
          <p:cNvPr id="195" name="Shape 195" descr="NumImagePlot.png"/>
          <p:cNvPicPr preferRelativeResize="0"/>
          <p:nvPr/>
        </p:nvPicPr>
        <p:blipFill>
          <a:blip r:embed="rId4">
            <a:alphaModFix/>
          </a:blip>
          <a:stretch>
            <a:fillRect/>
          </a:stretch>
        </p:blipFill>
        <p:spPr>
          <a:xfrm>
            <a:off x="4581312" y="229075"/>
            <a:ext cx="4562669" cy="3242774"/>
          </a:xfrm>
          <a:prstGeom prst="rect">
            <a:avLst/>
          </a:prstGeom>
          <a:noFill/>
          <a:ln>
            <a:noFill/>
          </a:ln>
        </p:spPr>
      </p:pic>
      <p:sp>
        <p:nvSpPr>
          <p:cNvPr id="196" name="Shape 196"/>
          <p:cNvSpPr/>
          <p:nvPr/>
        </p:nvSpPr>
        <p:spPr>
          <a:xfrm>
            <a:off x="5729850" y="2229350"/>
            <a:ext cx="1812300" cy="14526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8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Words</a:t>
            </a:r>
          </a:p>
          <a:p>
            <a:pPr lvl="0" rtl="0">
              <a:spcBef>
                <a:spcPts val="0"/>
              </a:spcBef>
              <a:buNone/>
            </a:pPr>
            <a:endParaRPr lang="en" b="1" dirty="0">
              <a:highlight>
                <a:srgbClr val="FFCD00"/>
              </a:highlight>
            </a:endParaRPr>
          </a:p>
          <a:p>
            <a:pPr lvl="0" rtl="0">
              <a:spcBef>
                <a:spcPts val="0"/>
              </a:spcBef>
              <a:buNone/>
            </a:pPr>
            <a:r>
              <a:rPr lang="en" i="1" dirty="0"/>
              <a:t>F(1,39642)=0.239, p=0.62</a:t>
            </a:r>
          </a:p>
          <a:p>
            <a:pPr lvl="0" rtl="0">
              <a:spcBef>
                <a:spcPts val="0"/>
              </a:spcBef>
              <a:buNone/>
            </a:pPr>
            <a:r>
              <a:rPr lang="en" dirty="0"/>
              <a:t>The number of words does </a:t>
            </a:r>
            <a:r>
              <a:rPr lang="en" i="1" dirty="0"/>
              <a:t>not</a:t>
            </a:r>
            <a:r>
              <a:rPr lang="en" dirty="0"/>
              <a:t> have a significant relationship with the shares of an article. </a:t>
            </a:r>
          </a:p>
        </p:txBody>
      </p:sp>
      <p:sp>
        <p:nvSpPr>
          <p:cNvPr id="202" name="Shape 202"/>
          <p:cNvSpPr txBox="1">
            <a:spLocks noGrp="1"/>
          </p:cNvSpPr>
          <p:nvPr>
            <p:ph type="title"/>
          </p:nvPr>
        </p:nvSpPr>
        <p:spPr>
          <a:xfrm>
            <a:off x="1381250" y="922675"/>
            <a:ext cx="4935000" cy="435600"/>
          </a:xfrm>
          <a:prstGeom prst="rect">
            <a:avLst/>
          </a:prstGeom>
        </p:spPr>
        <p:txBody>
          <a:bodyPr lIns="91425" tIns="91425" rIns="91425" bIns="91425" anchor="ctr" anchorCtr="0">
            <a:noAutofit/>
          </a:bodyPr>
          <a:lstStyle/>
          <a:p>
            <a:pPr lvl="0" rtl="0">
              <a:spcBef>
                <a:spcPts val="0"/>
              </a:spcBef>
              <a:buNone/>
            </a:pPr>
            <a:r>
              <a:rPr lang="en"/>
              <a:t>Analysis: Linear Regression</a:t>
            </a:r>
          </a:p>
        </p:txBody>
      </p:sp>
      <p:sp>
        <p:nvSpPr>
          <p:cNvPr id="203" name="Shape 203"/>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Images</a:t>
            </a:r>
          </a:p>
          <a:p>
            <a:pPr lvl="0" rtl="0">
              <a:spcBef>
                <a:spcPts val="0"/>
              </a:spcBef>
              <a:buNone/>
            </a:pPr>
            <a:endParaRPr lang="en" b="1" dirty="0">
              <a:highlight>
                <a:srgbClr val="FFCD00"/>
              </a:highlight>
            </a:endParaRPr>
          </a:p>
          <a:p>
            <a:pPr lvl="0" rtl="0">
              <a:spcBef>
                <a:spcPts val="0"/>
              </a:spcBef>
              <a:buNone/>
            </a:pPr>
            <a:r>
              <a:rPr lang="en" i="1" dirty="0"/>
              <a:t>F(1,</a:t>
            </a:r>
            <a:r>
              <a:rPr lang="en" i="1" dirty="0">
                <a:solidFill>
                  <a:schemeClr val="dk1"/>
                </a:solidFill>
              </a:rPr>
              <a:t>39642)</a:t>
            </a:r>
            <a:r>
              <a:rPr lang="en" i="1" dirty="0"/>
              <a:t>=61.6, p=4.3x10</a:t>
            </a:r>
            <a:r>
              <a:rPr lang="en" i="1" baseline="30000" dirty="0"/>
              <a:t>-15</a:t>
            </a:r>
          </a:p>
          <a:p>
            <a:pPr lvl="0">
              <a:spcBef>
                <a:spcPts val="0"/>
              </a:spcBef>
              <a:buNone/>
            </a:pPr>
            <a:r>
              <a:rPr lang="en" dirty="0"/>
              <a:t>The number of images in an article is positively related to how much it is shared and can be represented in a linear regression model.</a:t>
            </a:r>
          </a:p>
          <a:p>
            <a:pPr lvl="0" rtl="0">
              <a:spcBef>
                <a:spcPts val="0"/>
              </a:spcBef>
              <a:buNone/>
            </a:pPr>
            <a:endParaRPr dirty="0"/>
          </a:p>
        </p:txBody>
      </p:sp>
      <p:grpSp>
        <p:nvGrpSpPr>
          <p:cNvPr id="204" name="Shape 204"/>
          <p:cNvGrpSpPr/>
          <p:nvPr/>
        </p:nvGrpSpPr>
        <p:grpSpPr>
          <a:xfrm>
            <a:off x="899335" y="1011555"/>
            <a:ext cx="253272" cy="257835"/>
            <a:chOff x="1923675" y="1633650"/>
            <a:chExt cx="436000" cy="435975"/>
          </a:xfrm>
        </p:grpSpPr>
        <p:sp>
          <p:nvSpPr>
            <p:cNvPr id="205" name="Shape 20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11" name="Shape 211"/>
          <p:cNvSpPr/>
          <p:nvPr/>
        </p:nvSpPr>
        <p:spPr>
          <a:xfrm>
            <a:off x="6809679" y="2237678"/>
            <a:ext cx="1330711" cy="438615"/>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a:spcBef>
                <a:spcPts val="0"/>
              </a:spcBef>
              <a:buNone/>
            </a:pPr>
            <a:r>
              <a:rPr lang="en"/>
              <a:t>Regression Model</a:t>
            </a:r>
          </a:p>
        </p:txBody>
      </p:sp>
      <p:sp>
        <p:nvSpPr>
          <p:cNvPr id="217" name="Shape 217"/>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a:spcBef>
                <a:spcPts val="0"/>
              </a:spcBef>
              <a:buNone/>
            </a:pPr>
            <a:r>
              <a:rPr lang="en" dirty="0"/>
              <a:t>The linear regression model can be expressed as:</a:t>
            </a:r>
          </a:p>
          <a:p>
            <a:pPr lvl="0">
              <a:spcBef>
                <a:spcPts val="0"/>
              </a:spcBef>
              <a:buNone/>
            </a:pPr>
            <a:endParaRPr dirty="0"/>
          </a:p>
          <a:p>
            <a:pPr lvl="0">
              <a:spcBef>
                <a:spcPts val="0"/>
              </a:spcBef>
              <a:buNone/>
            </a:pPr>
            <a:r>
              <a:rPr lang="en" sz="1400" b="1" i="1" dirty="0"/>
              <a:t>Shares = 3144.9 + 55.113 (No. of Images)</a:t>
            </a:r>
          </a:p>
          <a:p>
            <a:pPr lvl="0">
              <a:spcBef>
                <a:spcPts val="0"/>
              </a:spcBef>
              <a:buNone/>
            </a:pPr>
            <a:endParaRPr sz="1400" dirty="0"/>
          </a:p>
          <a:p>
            <a:pPr lvl="0">
              <a:spcBef>
                <a:spcPts val="0"/>
              </a:spcBef>
              <a:buNone/>
            </a:pPr>
            <a:endParaRPr sz="1400" dirty="0"/>
          </a:p>
        </p:txBody>
      </p:sp>
      <p:sp>
        <p:nvSpPr>
          <p:cNvPr id="218" name="Shape 218"/>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a:spcBef>
                <a:spcPts val="0"/>
              </a:spcBef>
              <a:buNone/>
            </a:pPr>
            <a:r>
              <a:rPr lang="en" dirty="0"/>
              <a:t>This can be interpreted as follows:</a:t>
            </a:r>
          </a:p>
          <a:p>
            <a:pPr lvl="0">
              <a:spcBef>
                <a:spcPts val="0"/>
              </a:spcBef>
              <a:buNone/>
            </a:pPr>
            <a:endParaRPr lang="en" dirty="0"/>
          </a:p>
          <a:p>
            <a:pPr lvl="0">
              <a:spcBef>
                <a:spcPts val="0"/>
              </a:spcBef>
              <a:buNone/>
            </a:pPr>
            <a:r>
              <a:rPr lang="en" sz="1400" b="1" i="1" dirty="0"/>
              <a:t>With every 1 count increase in the image in an article the shares increase by 55.113.</a:t>
            </a:r>
          </a:p>
          <a:p>
            <a:pPr lvl="0">
              <a:spcBef>
                <a:spcPts val="0"/>
              </a:spcBef>
              <a:buNone/>
            </a:pPr>
            <a:endParaRPr dirty="0"/>
          </a:p>
        </p:txBody>
      </p:sp>
      <p:grpSp>
        <p:nvGrpSpPr>
          <p:cNvPr id="219" name="Shape 219"/>
          <p:cNvGrpSpPr/>
          <p:nvPr/>
        </p:nvGrpSpPr>
        <p:grpSpPr>
          <a:xfrm>
            <a:off x="896862" y="1048739"/>
            <a:ext cx="255685" cy="183468"/>
            <a:chOff x="4604550" y="3714775"/>
            <a:chExt cx="439625" cy="319075"/>
          </a:xfrm>
        </p:grpSpPr>
        <p:sp>
          <p:nvSpPr>
            <p:cNvPr id="220" name="Shape 220"/>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Polarity of News</a:t>
            </a:r>
          </a:p>
        </p:txBody>
      </p:sp>
      <p:sp>
        <p:nvSpPr>
          <p:cNvPr id="227" name="Shape 227"/>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Does the rate of sharing positive and negative news vary with the time of the year?</a:t>
            </a:r>
          </a:p>
        </p:txBody>
      </p:sp>
      <p:sp>
        <p:nvSpPr>
          <p:cNvPr id="228" name="Shape 228"/>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247850" y="3738175"/>
            <a:ext cx="4249200" cy="519600"/>
          </a:xfrm>
          <a:prstGeom prst="rect">
            <a:avLst/>
          </a:prstGeom>
        </p:spPr>
        <p:txBody>
          <a:bodyPr lIns="91425" tIns="91425" rIns="91425" bIns="91425" anchor="b" anchorCtr="0">
            <a:noAutofit/>
          </a:bodyPr>
          <a:lstStyle/>
          <a:p>
            <a:pPr lvl="0" rtl="0">
              <a:spcBef>
                <a:spcPts val="0"/>
              </a:spcBef>
              <a:buNone/>
            </a:pPr>
            <a:r>
              <a:rPr lang="en"/>
              <a:t>Maximum articles are published in the month of </a:t>
            </a:r>
            <a:r>
              <a:rPr lang="en">
                <a:highlight>
                  <a:srgbClr val="FFCD00"/>
                </a:highlight>
              </a:rPr>
              <a:t>October</a:t>
            </a:r>
          </a:p>
        </p:txBody>
      </p:sp>
      <p:pic>
        <p:nvPicPr>
          <p:cNvPr id="234" name="Shape 234"/>
          <p:cNvPicPr preferRelativeResize="0"/>
          <p:nvPr/>
        </p:nvPicPr>
        <p:blipFill>
          <a:blip r:embed="rId3">
            <a:alphaModFix/>
          </a:blip>
          <a:stretch>
            <a:fillRect/>
          </a:stretch>
        </p:blipFill>
        <p:spPr>
          <a:xfrm>
            <a:off x="152400" y="421600"/>
            <a:ext cx="4175999" cy="3316574"/>
          </a:xfrm>
          <a:prstGeom prst="rect">
            <a:avLst/>
          </a:prstGeom>
          <a:noFill/>
          <a:ln>
            <a:noFill/>
          </a:ln>
        </p:spPr>
      </p:pic>
      <p:pic>
        <p:nvPicPr>
          <p:cNvPr id="235" name="Shape 235"/>
          <p:cNvPicPr preferRelativeResize="0"/>
          <p:nvPr/>
        </p:nvPicPr>
        <p:blipFill>
          <a:blip r:embed="rId4">
            <a:alphaModFix/>
          </a:blip>
          <a:stretch>
            <a:fillRect/>
          </a:stretch>
        </p:blipFill>
        <p:spPr>
          <a:xfrm>
            <a:off x="4581375" y="421599"/>
            <a:ext cx="4466451" cy="3316574"/>
          </a:xfrm>
          <a:prstGeom prst="rect">
            <a:avLst/>
          </a:prstGeom>
          <a:noFill/>
          <a:ln>
            <a:noFill/>
          </a:ln>
        </p:spPr>
      </p:pic>
      <p:sp>
        <p:nvSpPr>
          <p:cNvPr id="236" name="Shape 236"/>
          <p:cNvSpPr txBox="1">
            <a:spLocks noGrp="1"/>
          </p:cNvSpPr>
          <p:nvPr>
            <p:ph type="body" idx="1"/>
          </p:nvPr>
        </p:nvSpPr>
        <p:spPr>
          <a:xfrm>
            <a:off x="4581375" y="3738175"/>
            <a:ext cx="4562700" cy="519600"/>
          </a:xfrm>
          <a:prstGeom prst="rect">
            <a:avLst/>
          </a:prstGeom>
        </p:spPr>
        <p:txBody>
          <a:bodyPr lIns="91425" tIns="91425" rIns="91425" bIns="91425" anchor="b" anchorCtr="0">
            <a:noAutofit/>
          </a:bodyPr>
          <a:lstStyle/>
          <a:p>
            <a:pPr lvl="0" rtl="0">
              <a:spcBef>
                <a:spcPts val="0"/>
              </a:spcBef>
              <a:buNone/>
            </a:pPr>
            <a:r>
              <a:rPr lang="en"/>
              <a:t>Average number of shares are maximum for the month of </a:t>
            </a:r>
            <a:r>
              <a:rPr lang="en">
                <a:highlight>
                  <a:srgbClr val="FFCD00"/>
                </a:highlight>
              </a:rPr>
              <a:t>March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247850" y="3681950"/>
            <a:ext cx="4249200" cy="519600"/>
          </a:xfrm>
          <a:prstGeom prst="rect">
            <a:avLst/>
          </a:prstGeom>
        </p:spPr>
        <p:txBody>
          <a:bodyPr lIns="91425" tIns="91425" rIns="91425" bIns="91425" anchor="b" anchorCtr="0">
            <a:noAutofit/>
          </a:bodyPr>
          <a:lstStyle/>
          <a:p>
            <a:pPr lvl="0" rtl="0">
              <a:spcBef>
                <a:spcPts val="0"/>
              </a:spcBef>
              <a:buNone/>
            </a:pPr>
            <a:r>
              <a:rPr lang="en"/>
              <a:t>Maximum negative news shared in the month of </a:t>
            </a:r>
            <a:r>
              <a:rPr lang="en">
                <a:highlight>
                  <a:srgbClr val="FFCD00"/>
                </a:highlight>
              </a:rPr>
              <a:t>January</a:t>
            </a:r>
          </a:p>
        </p:txBody>
      </p:sp>
      <p:sp>
        <p:nvSpPr>
          <p:cNvPr id="242" name="Shape 242"/>
          <p:cNvSpPr txBox="1">
            <a:spLocks noGrp="1"/>
          </p:cNvSpPr>
          <p:nvPr>
            <p:ph type="body" idx="1"/>
          </p:nvPr>
        </p:nvSpPr>
        <p:spPr>
          <a:xfrm>
            <a:off x="4581300" y="3681950"/>
            <a:ext cx="4562700" cy="519600"/>
          </a:xfrm>
          <a:prstGeom prst="rect">
            <a:avLst/>
          </a:prstGeom>
        </p:spPr>
        <p:txBody>
          <a:bodyPr lIns="91425" tIns="91425" rIns="91425" bIns="91425" anchor="b" anchorCtr="0">
            <a:noAutofit/>
          </a:bodyPr>
          <a:lstStyle/>
          <a:p>
            <a:pPr lvl="0" rtl="0">
              <a:spcBef>
                <a:spcPts val="0"/>
              </a:spcBef>
              <a:buNone/>
            </a:pPr>
            <a:r>
              <a:rPr lang="en"/>
              <a:t>Maximum positive news shared in the month of </a:t>
            </a:r>
            <a:r>
              <a:rPr lang="en">
                <a:highlight>
                  <a:srgbClr val="FFCD00"/>
                </a:highlight>
              </a:rPr>
              <a:t>December</a:t>
            </a:r>
          </a:p>
        </p:txBody>
      </p:sp>
      <p:pic>
        <p:nvPicPr>
          <p:cNvPr id="243" name="Shape 243"/>
          <p:cNvPicPr preferRelativeResize="0"/>
          <p:nvPr/>
        </p:nvPicPr>
        <p:blipFill>
          <a:blip r:embed="rId3">
            <a:alphaModFix/>
          </a:blip>
          <a:stretch>
            <a:fillRect/>
          </a:stretch>
        </p:blipFill>
        <p:spPr>
          <a:xfrm>
            <a:off x="152400" y="152400"/>
            <a:ext cx="4562698" cy="3433375"/>
          </a:xfrm>
          <a:prstGeom prst="rect">
            <a:avLst/>
          </a:prstGeom>
          <a:noFill/>
          <a:ln>
            <a:noFill/>
          </a:ln>
        </p:spPr>
      </p:pic>
      <p:pic>
        <p:nvPicPr>
          <p:cNvPr id="244" name="Shape 244"/>
          <p:cNvPicPr preferRelativeResize="0"/>
          <p:nvPr/>
        </p:nvPicPr>
        <p:blipFill>
          <a:blip r:embed="rId4">
            <a:alphaModFix/>
          </a:blip>
          <a:stretch>
            <a:fillRect/>
          </a:stretch>
        </p:blipFill>
        <p:spPr>
          <a:xfrm>
            <a:off x="4867525" y="152399"/>
            <a:ext cx="4124100" cy="343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Negative News</a:t>
            </a:r>
          </a:p>
          <a:p>
            <a:pPr lvl="0" rtl="0">
              <a:spcBef>
                <a:spcPts val="0"/>
              </a:spcBef>
              <a:buNone/>
            </a:pPr>
            <a:endParaRPr lang="en" b="1" dirty="0">
              <a:highlight>
                <a:srgbClr val="FFCD00"/>
              </a:highlight>
            </a:endParaRPr>
          </a:p>
          <a:p>
            <a:pPr lvl="0">
              <a:spcBef>
                <a:spcPts val="0"/>
              </a:spcBef>
              <a:buNone/>
            </a:pPr>
            <a:r>
              <a:rPr lang="en" i="1" dirty="0"/>
              <a:t>F(1,653)=1.53, p=0.21</a:t>
            </a:r>
          </a:p>
          <a:p>
            <a:pPr lvl="0" rtl="0">
              <a:spcBef>
                <a:spcPts val="0"/>
              </a:spcBef>
              <a:buNone/>
            </a:pPr>
            <a:r>
              <a:rPr lang="en" dirty="0"/>
              <a:t>Even though some months have higher average than others, the difference is not statistically significant </a:t>
            </a:r>
          </a:p>
        </p:txBody>
      </p:sp>
      <p:sp>
        <p:nvSpPr>
          <p:cNvPr id="250" name="Shape 250"/>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rtl="0">
              <a:spcBef>
                <a:spcPts val="0"/>
              </a:spcBef>
              <a:buNone/>
            </a:pPr>
            <a:r>
              <a:rPr lang="en"/>
              <a:t>Analysis of Variants (ANOVA)</a:t>
            </a:r>
          </a:p>
        </p:txBody>
      </p:sp>
      <p:sp>
        <p:nvSpPr>
          <p:cNvPr id="251" name="Shape 251"/>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Positive News</a:t>
            </a:r>
          </a:p>
          <a:p>
            <a:pPr lvl="0" rtl="0">
              <a:spcBef>
                <a:spcPts val="0"/>
              </a:spcBef>
              <a:buNone/>
            </a:pPr>
            <a:endParaRPr lang="en" b="1" dirty="0">
              <a:highlight>
                <a:srgbClr val="FFCD00"/>
              </a:highlight>
            </a:endParaRPr>
          </a:p>
          <a:p>
            <a:pPr lvl="0">
              <a:spcBef>
                <a:spcPts val="0"/>
              </a:spcBef>
              <a:buNone/>
            </a:pPr>
            <a:r>
              <a:rPr lang="en" i="1" dirty="0"/>
              <a:t>F(1,1321)=0.52, p=0.47</a:t>
            </a:r>
          </a:p>
          <a:p>
            <a:pPr lvl="0" rtl="0">
              <a:spcBef>
                <a:spcPts val="0"/>
              </a:spcBef>
              <a:buNone/>
            </a:pPr>
            <a:r>
              <a:rPr lang="en" dirty="0"/>
              <a:t>Similar to negative news, the difference in the average number of shares among months is not significant enough</a:t>
            </a:r>
          </a:p>
        </p:txBody>
      </p:sp>
      <p:grpSp>
        <p:nvGrpSpPr>
          <p:cNvPr id="252" name="Shape 252"/>
          <p:cNvGrpSpPr/>
          <p:nvPr/>
        </p:nvGrpSpPr>
        <p:grpSpPr>
          <a:xfrm>
            <a:off x="899335" y="1011555"/>
            <a:ext cx="253272" cy="257835"/>
            <a:chOff x="1923675" y="1633650"/>
            <a:chExt cx="436000" cy="435975"/>
          </a:xfrm>
        </p:grpSpPr>
        <p:sp>
          <p:nvSpPr>
            <p:cNvPr id="253" name="Shape 2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2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 name="Shape 2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rtl="0">
              <a:spcBef>
                <a:spcPts val="0"/>
              </a:spcBef>
              <a:buNone/>
            </a:pPr>
            <a:r>
              <a:rPr lang="en"/>
              <a:t>Conclusions</a:t>
            </a:r>
          </a:p>
        </p:txBody>
      </p:sp>
      <p:sp>
        <p:nvSpPr>
          <p:cNvPr id="264" name="Shape 264"/>
          <p:cNvSpPr txBox="1">
            <a:spLocks noGrp="1"/>
          </p:cNvSpPr>
          <p:nvPr>
            <p:ph type="body" idx="1"/>
          </p:nvPr>
        </p:nvSpPr>
        <p:spPr>
          <a:xfrm>
            <a:off x="1381250" y="1651075"/>
            <a:ext cx="2334000"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Best Day of Release</a:t>
            </a:r>
          </a:p>
          <a:p>
            <a:pPr lvl="0" rtl="0">
              <a:spcBef>
                <a:spcPts val="0"/>
              </a:spcBef>
              <a:buNone/>
            </a:pPr>
            <a:endParaRPr lang="en" dirty="0"/>
          </a:p>
          <a:p>
            <a:pPr lvl="0" rtl="0">
              <a:spcBef>
                <a:spcPts val="0"/>
              </a:spcBef>
              <a:buNone/>
            </a:pPr>
            <a:r>
              <a:rPr lang="en" dirty="0"/>
              <a:t>Different types of articles have different best days of release. However, in general, people share more articles on weekends.</a:t>
            </a:r>
          </a:p>
        </p:txBody>
      </p:sp>
      <p:sp>
        <p:nvSpPr>
          <p:cNvPr id="265" name="Shape 265"/>
          <p:cNvSpPr txBox="1">
            <a:spLocks noGrp="1"/>
          </p:cNvSpPr>
          <p:nvPr>
            <p:ph type="body" idx="2"/>
          </p:nvPr>
        </p:nvSpPr>
        <p:spPr>
          <a:xfrm>
            <a:off x="3834911" y="1651075"/>
            <a:ext cx="2334000"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Images</a:t>
            </a:r>
          </a:p>
          <a:p>
            <a:pPr lvl="0" rtl="0">
              <a:spcBef>
                <a:spcPts val="0"/>
              </a:spcBef>
              <a:buNone/>
            </a:pPr>
            <a:endParaRPr lang="en" dirty="0"/>
          </a:p>
          <a:p>
            <a:pPr lvl="0" rtl="0">
              <a:spcBef>
                <a:spcPts val="0"/>
              </a:spcBef>
              <a:buNone/>
            </a:pPr>
            <a:r>
              <a:rPr lang="en" dirty="0"/>
              <a:t>There is a positive relationship between number of images in an article and the number of shares. However, the optimal number of images would be in the range of 7-25.</a:t>
            </a:r>
          </a:p>
        </p:txBody>
      </p:sp>
      <p:sp>
        <p:nvSpPr>
          <p:cNvPr id="266" name="Shape 266"/>
          <p:cNvSpPr txBox="1">
            <a:spLocks noGrp="1"/>
          </p:cNvSpPr>
          <p:nvPr>
            <p:ph type="body" idx="3"/>
          </p:nvPr>
        </p:nvSpPr>
        <p:spPr>
          <a:xfrm>
            <a:off x="6288573" y="1651075"/>
            <a:ext cx="2333999"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Polarity of News</a:t>
            </a:r>
          </a:p>
          <a:p>
            <a:pPr lvl="0" rtl="0">
              <a:spcBef>
                <a:spcPts val="0"/>
              </a:spcBef>
              <a:buNone/>
            </a:pPr>
            <a:endParaRPr lang="en" dirty="0"/>
          </a:p>
          <a:p>
            <a:pPr lvl="0" rtl="0">
              <a:spcBef>
                <a:spcPts val="0"/>
              </a:spcBef>
              <a:buNone/>
            </a:pPr>
            <a:r>
              <a:rPr lang="en" dirty="0"/>
              <a:t>Even though a trend can be seen in the average number of shares of positive and negative news, on further analysis we see that the trends are statistically not significant.</a:t>
            </a:r>
          </a:p>
          <a:p>
            <a:pPr lvl="0" rtl="0">
              <a:spcBef>
                <a:spcPts val="0"/>
              </a:spcBef>
              <a:buNone/>
            </a:pPr>
            <a:endParaRPr dirty="0"/>
          </a:p>
        </p:txBody>
      </p:sp>
      <p:grpSp>
        <p:nvGrpSpPr>
          <p:cNvPr id="267" name="Shape 267"/>
          <p:cNvGrpSpPr/>
          <p:nvPr/>
        </p:nvGrpSpPr>
        <p:grpSpPr>
          <a:xfrm>
            <a:off x="906688" y="984720"/>
            <a:ext cx="215129" cy="311513"/>
            <a:chOff x="3979850" y="1598950"/>
            <a:chExt cx="356825" cy="505375"/>
          </a:xfrm>
        </p:grpSpPr>
        <p:sp>
          <p:nvSpPr>
            <p:cNvPr id="268" name="Shape 268"/>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 name="Shape 269"/>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381250" y="922675"/>
            <a:ext cx="4530600" cy="435600"/>
          </a:xfrm>
          <a:prstGeom prst="rect">
            <a:avLst/>
          </a:prstGeom>
        </p:spPr>
        <p:txBody>
          <a:bodyPr lIns="91425" tIns="91425" rIns="91425" bIns="91425" anchor="ctr" anchorCtr="0">
            <a:noAutofit/>
          </a:bodyPr>
          <a:lstStyle/>
          <a:p>
            <a:pPr lvl="0" rtl="0">
              <a:spcBef>
                <a:spcPts val="0"/>
              </a:spcBef>
              <a:buNone/>
            </a:pPr>
            <a:r>
              <a:rPr lang="en" sz="1800"/>
              <a:t>Our Questions and Their </a:t>
            </a:r>
            <a:r>
              <a:rPr lang="en" sz="1800">
                <a:highlight>
                  <a:srgbClr val="FFCD00"/>
                </a:highlight>
              </a:rPr>
              <a:t>Importance</a:t>
            </a:r>
          </a:p>
        </p:txBody>
      </p:sp>
      <p:sp>
        <p:nvSpPr>
          <p:cNvPr id="73" name="Shape 73"/>
          <p:cNvSpPr txBox="1">
            <a:spLocks noGrp="1"/>
          </p:cNvSpPr>
          <p:nvPr>
            <p:ph type="body" idx="1"/>
          </p:nvPr>
        </p:nvSpPr>
        <p:spPr>
          <a:xfrm>
            <a:off x="301200" y="2404375"/>
            <a:ext cx="8541600" cy="2336100"/>
          </a:xfrm>
          <a:prstGeom prst="rect">
            <a:avLst/>
          </a:prstGeom>
        </p:spPr>
        <p:txBody>
          <a:bodyPr lIns="91425" tIns="91425" rIns="91425" bIns="91425" anchor="t" anchorCtr="0">
            <a:noAutofit/>
          </a:bodyPr>
          <a:lstStyle/>
          <a:p>
            <a:pPr marL="457200" lvl="0" indent="-228600" rtl="0">
              <a:spcBef>
                <a:spcPts val="0"/>
              </a:spcBef>
            </a:pPr>
            <a:r>
              <a:rPr lang="en" sz="2000" dirty="0"/>
              <a:t>What is the best day to release a new article? Does the ideal day vary with the type of news?</a:t>
            </a:r>
          </a:p>
          <a:p>
            <a:pPr marL="228600" lvl="0" rtl="0">
              <a:spcBef>
                <a:spcPts val="0"/>
              </a:spcBef>
              <a:buNone/>
            </a:pPr>
            <a:endParaRPr lang="en" sz="2000" dirty="0"/>
          </a:p>
          <a:p>
            <a:pPr marL="457200" lvl="0" indent="-228600" rtl="0">
              <a:spcBef>
                <a:spcPts val="0"/>
              </a:spcBef>
            </a:pPr>
            <a:r>
              <a:rPr lang="en" sz="2000" dirty="0"/>
              <a:t>How does the number of images and the number of words in an article affect the number of shares?</a:t>
            </a:r>
          </a:p>
          <a:p>
            <a:pPr marL="228600" lvl="0" rtl="0">
              <a:spcBef>
                <a:spcPts val="0"/>
              </a:spcBef>
              <a:buNone/>
            </a:pPr>
            <a:endParaRPr lang="en" sz="2000" dirty="0"/>
          </a:p>
          <a:p>
            <a:pPr marL="457200" lvl="0" indent="-228600" rtl="0">
              <a:spcBef>
                <a:spcPts val="0"/>
              </a:spcBef>
            </a:pPr>
            <a:r>
              <a:rPr lang="en" sz="2000" dirty="0"/>
              <a:t>Does the rate of sharing of positive and negative news vary with the time of the year?</a:t>
            </a:r>
          </a:p>
          <a:p>
            <a:pPr lvl="0" rtl="0">
              <a:spcBef>
                <a:spcPts val="0"/>
              </a:spcBef>
              <a:buNone/>
            </a:pPr>
            <a:endParaRPr dirty="0"/>
          </a:p>
        </p:txBody>
      </p:sp>
      <p:grpSp>
        <p:nvGrpSpPr>
          <p:cNvPr id="74" name="Shape 74"/>
          <p:cNvGrpSpPr/>
          <p:nvPr/>
        </p:nvGrpSpPr>
        <p:grpSpPr>
          <a:xfrm>
            <a:off x="916458" y="1019750"/>
            <a:ext cx="214624" cy="214624"/>
            <a:chOff x="2594050" y="1631825"/>
            <a:chExt cx="439625" cy="439625"/>
          </a:xfrm>
        </p:grpSpPr>
        <p:sp>
          <p:nvSpPr>
            <p:cNvPr id="75" name="Shape 7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9" name="Shape 79"/>
          <p:cNvSpPr txBox="1">
            <a:spLocks noGrp="1"/>
          </p:cNvSpPr>
          <p:nvPr>
            <p:ph type="body" idx="4294967295"/>
          </p:nvPr>
        </p:nvSpPr>
        <p:spPr>
          <a:xfrm>
            <a:off x="423275" y="1442750"/>
            <a:ext cx="8419500" cy="819900"/>
          </a:xfrm>
          <a:prstGeom prst="rect">
            <a:avLst/>
          </a:prstGeom>
        </p:spPr>
        <p:txBody>
          <a:bodyPr lIns="91425" tIns="91425" rIns="91425" bIns="91425" anchor="t" anchorCtr="0">
            <a:noAutofit/>
          </a:bodyPr>
          <a:lstStyle/>
          <a:p>
            <a:pPr lvl="0" rtl="0">
              <a:spcBef>
                <a:spcPts val="0"/>
              </a:spcBef>
              <a:buNone/>
            </a:pPr>
            <a:r>
              <a:rPr lang="en">
                <a:highlight>
                  <a:srgbClr val="FFCD00"/>
                </a:highlight>
              </a:rPr>
              <a:t> </a:t>
            </a:r>
            <a:r>
              <a:rPr lang="en" b="1">
                <a:highlight>
                  <a:srgbClr val="FFCD00"/>
                </a:highlight>
              </a:rPr>
              <a:t>Business Goal:</a:t>
            </a:r>
            <a:r>
              <a:rPr lang="en"/>
              <a:t> </a:t>
            </a:r>
            <a:r>
              <a:rPr lang="en" b="1"/>
              <a:t>Increasing popularity of news by customizing it in popular format.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subTitle" idx="4294967295"/>
          </p:nvPr>
        </p:nvSpPr>
        <p:spPr>
          <a:xfrm>
            <a:off x="2371500" y="2093775"/>
            <a:ext cx="5021400" cy="784800"/>
          </a:xfrm>
          <a:prstGeom prst="rect">
            <a:avLst/>
          </a:prstGeom>
        </p:spPr>
        <p:txBody>
          <a:bodyPr lIns="91425" tIns="91425" rIns="91425" bIns="91425" anchor="t" anchorCtr="0">
            <a:noAutofit/>
          </a:bodyPr>
          <a:lstStyle/>
          <a:p>
            <a:pPr lvl="0" rtl="0">
              <a:spcBef>
                <a:spcPts val="0"/>
              </a:spcBef>
              <a:buNone/>
            </a:pPr>
            <a:r>
              <a:rPr lang="en" sz="3000" b="1" i="1">
                <a:latin typeface="Lora"/>
                <a:ea typeface="Lora"/>
                <a:cs typeface="Lora"/>
                <a:sym typeface="Lora"/>
              </a:rPr>
              <a:t>Any </a:t>
            </a:r>
            <a:r>
              <a:rPr lang="en" sz="3000" b="1" i="1">
                <a:highlight>
                  <a:srgbClr val="FFCD00"/>
                </a:highlight>
                <a:latin typeface="Lora"/>
                <a:ea typeface="Lora"/>
                <a:cs typeface="Lora"/>
                <a:sym typeface="Lora"/>
              </a:rPr>
              <a:t>Questions</a:t>
            </a:r>
            <a:r>
              <a:rPr lang="en" sz="3000" b="1" i="1">
                <a:latin typeface="Lora"/>
                <a:ea typeface="Lora"/>
                <a:cs typeface="Lora"/>
                <a:sym typeface="Lora"/>
              </a:rPr>
              <a:t> ?</a:t>
            </a:r>
          </a:p>
          <a:p>
            <a:pPr lvl="0" rtl="0">
              <a:spcBef>
                <a:spcPts val="0"/>
              </a:spcBef>
              <a:buNone/>
            </a:pPr>
            <a:endParaRPr sz="1800">
              <a:solidFill>
                <a:schemeClr val="dk1"/>
              </a:solidFill>
            </a:endParaRPr>
          </a:p>
          <a:p>
            <a:pPr lvl="0" rtl="0">
              <a:spcBef>
                <a:spcPts val="0"/>
              </a:spcBef>
              <a:buNone/>
            </a:pPr>
            <a:endParaRPr b="1"/>
          </a:p>
        </p:txBody>
      </p:sp>
      <p:cxnSp>
        <p:nvCxnSpPr>
          <p:cNvPr id="275" name="Shape 275"/>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276" name="Shape 276"/>
          <p:cNvSpPr txBox="1">
            <a:spLocks noGrp="1"/>
          </p:cNvSpPr>
          <p:nvPr>
            <p:ph type="ctrTitle" idx="4294967295"/>
          </p:nvPr>
        </p:nvSpPr>
        <p:spPr>
          <a:xfrm>
            <a:off x="2371625" y="816550"/>
            <a:ext cx="4908000" cy="1159800"/>
          </a:xfrm>
          <a:prstGeom prst="rect">
            <a:avLst/>
          </a:prstGeom>
        </p:spPr>
        <p:txBody>
          <a:bodyPr lIns="91425" tIns="91425" rIns="91425" bIns="91425" anchor="ctr" anchorCtr="0">
            <a:noAutofit/>
          </a:bodyPr>
          <a:lstStyle/>
          <a:p>
            <a:pPr lvl="0" rtl="0">
              <a:spcBef>
                <a:spcPts val="0"/>
              </a:spcBef>
              <a:buNone/>
            </a:pPr>
            <a:r>
              <a:rPr lang="en" sz="4800"/>
              <a:t>Thank You</a:t>
            </a:r>
          </a:p>
        </p:txBody>
      </p:sp>
      <p:cxnSp>
        <p:nvCxnSpPr>
          <p:cNvPr id="277" name="Shape 277"/>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278" name="Shape 278"/>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279" name="Shape 279"/>
          <p:cNvGrpSpPr/>
          <p:nvPr/>
        </p:nvGrpSpPr>
        <p:grpSpPr>
          <a:xfrm>
            <a:off x="1148888" y="1190759"/>
            <a:ext cx="505722" cy="475767"/>
            <a:chOff x="5972700" y="2330200"/>
            <a:chExt cx="411625" cy="387275"/>
          </a:xfrm>
        </p:grpSpPr>
        <p:sp>
          <p:nvSpPr>
            <p:cNvPr id="280" name="Shape 28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381250" y="922675"/>
            <a:ext cx="4530600" cy="435600"/>
          </a:xfrm>
          <a:prstGeom prst="rect">
            <a:avLst/>
          </a:prstGeom>
        </p:spPr>
        <p:txBody>
          <a:bodyPr lIns="91425" tIns="91425" rIns="91425" bIns="91425" anchor="ctr" anchorCtr="0">
            <a:noAutofit/>
          </a:bodyPr>
          <a:lstStyle/>
          <a:p>
            <a:pPr lvl="0" rtl="0">
              <a:spcBef>
                <a:spcPts val="0"/>
              </a:spcBef>
              <a:buNone/>
            </a:pPr>
            <a:r>
              <a:rPr lang="en" sz="1800"/>
              <a:t>References</a:t>
            </a:r>
          </a:p>
        </p:txBody>
      </p:sp>
      <p:sp>
        <p:nvSpPr>
          <p:cNvPr id="287" name="Shape 287"/>
          <p:cNvSpPr txBox="1">
            <a:spLocks noGrp="1"/>
          </p:cNvSpPr>
          <p:nvPr>
            <p:ph type="body" idx="1"/>
          </p:nvPr>
        </p:nvSpPr>
        <p:spPr>
          <a:xfrm>
            <a:off x="152475" y="1626775"/>
            <a:ext cx="8541600" cy="2785500"/>
          </a:xfrm>
          <a:prstGeom prst="rect">
            <a:avLst/>
          </a:prstGeom>
        </p:spPr>
        <p:txBody>
          <a:bodyPr lIns="91425" tIns="91425" rIns="91425" bIns="91425" anchor="t" anchorCtr="0">
            <a:noAutofit/>
          </a:bodyPr>
          <a:lstStyle/>
          <a:p>
            <a:pPr marL="457200" lvl="0" indent="-228600" rtl="0">
              <a:spcBef>
                <a:spcPts val="0"/>
              </a:spcBef>
            </a:pPr>
            <a:r>
              <a:rPr lang="en" b="1" dirty="0"/>
              <a:t>Data Set:</a:t>
            </a:r>
            <a:r>
              <a:rPr lang="en" dirty="0"/>
              <a:t> </a:t>
            </a:r>
            <a:r>
              <a:rPr lang="en" sz="1400" dirty="0">
                <a:solidFill>
                  <a:schemeClr val="dk1"/>
                </a:solidFill>
                <a:latin typeface="Times New Roman"/>
                <a:ea typeface="Times New Roman"/>
                <a:cs typeface="Times New Roman"/>
                <a:sym typeface="Times New Roman"/>
              </a:rPr>
              <a:t>UCI Machine Learning Repository: Data Set. (2015, May 31). </a:t>
            </a:r>
            <a:r>
              <a:rPr lang="en" sz="1400" i="1" dirty="0">
                <a:solidFill>
                  <a:schemeClr val="dk1"/>
                </a:solidFill>
                <a:latin typeface="Times New Roman"/>
                <a:ea typeface="Times New Roman"/>
                <a:cs typeface="Times New Roman"/>
                <a:sym typeface="Times New Roman"/>
              </a:rPr>
              <a:t>Online News Popularity Dataset.</a:t>
            </a:r>
            <a:r>
              <a:rPr lang="en" sz="1400" dirty="0">
                <a:solidFill>
                  <a:schemeClr val="dk1"/>
                </a:solidFill>
                <a:latin typeface="Times New Roman"/>
                <a:ea typeface="Times New Roman"/>
                <a:cs typeface="Times New Roman"/>
                <a:sym typeface="Times New Roman"/>
              </a:rPr>
              <a:t> Retrieved from</a:t>
            </a:r>
            <a:r>
              <a:rPr lang="en" sz="1400" dirty="0">
                <a:solidFill>
                  <a:schemeClr val="dk1"/>
                </a:solidFill>
                <a:latin typeface="Times New Roman"/>
                <a:ea typeface="Times New Roman"/>
                <a:cs typeface="Times New Roman"/>
                <a:sym typeface="Times New Roman"/>
                <a:hlinkClick r:id="rId3"/>
              </a:rPr>
              <a:t> </a:t>
            </a:r>
            <a:r>
              <a:rPr lang="en" sz="1400" u="sng" dirty="0">
                <a:solidFill>
                  <a:schemeClr val="hlink"/>
                </a:solidFill>
                <a:latin typeface="Times New Roman"/>
                <a:ea typeface="Times New Roman"/>
                <a:cs typeface="Times New Roman"/>
                <a:sym typeface="Times New Roman"/>
                <a:hlinkClick r:id="rId3"/>
              </a:rPr>
              <a:t>https://archive.ics.uci.edu/ml/datasets/Online News Popularity#</a:t>
            </a:r>
            <a:r>
              <a:rPr lang="en" sz="1400" u="sng" dirty="0">
                <a:solidFill>
                  <a:schemeClr val="dk1"/>
                </a:solidFill>
                <a:latin typeface="Times New Roman"/>
                <a:ea typeface="Times New Roman"/>
                <a:cs typeface="Times New Roman"/>
                <a:sym typeface="Times New Roman"/>
              </a:rPr>
              <a:t> </a:t>
            </a:r>
            <a:r>
              <a:rPr lang="en" sz="1400" dirty="0">
                <a:solidFill>
                  <a:schemeClr val="dk1"/>
                </a:solidFill>
                <a:latin typeface="Times New Roman"/>
                <a:ea typeface="Times New Roman"/>
                <a:cs typeface="Times New Roman"/>
                <a:sym typeface="Times New Roman"/>
              </a:rPr>
              <a:t>on Sep 26, 2016 11:15:23 AM.</a:t>
            </a:r>
          </a:p>
          <a:p>
            <a:pPr lvl="0" rtl="0">
              <a:spcBef>
                <a:spcPts val="0"/>
              </a:spcBef>
              <a:buNone/>
            </a:pPr>
            <a:endParaRPr sz="1400" dirty="0">
              <a:solidFill>
                <a:schemeClr val="dk1"/>
              </a:solidFill>
              <a:latin typeface="Times New Roman"/>
              <a:ea typeface="Times New Roman"/>
              <a:cs typeface="Times New Roman"/>
              <a:sym typeface="Times New Roman"/>
            </a:endParaRPr>
          </a:p>
          <a:p>
            <a:pPr marL="457200" lvl="0" indent="-228600" rtl="0">
              <a:spcBef>
                <a:spcPts val="0"/>
              </a:spcBef>
            </a:pPr>
            <a:r>
              <a:rPr lang="en" b="1" dirty="0"/>
              <a:t>Presentation Template:</a:t>
            </a:r>
            <a:r>
              <a:rPr lang="en" dirty="0"/>
              <a:t> </a:t>
            </a:r>
            <a:r>
              <a:rPr lang="en" sz="1800" u="sng" dirty="0">
                <a:solidFill>
                  <a:schemeClr val="hlink"/>
                </a:solidFill>
                <a:latin typeface="Times New Roman"/>
                <a:ea typeface="Times New Roman"/>
                <a:cs typeface="Times New Roman"/>
                <a:sym typeface="Times New Roman"/>
                <a:hlinkClick r:id="rId4"/>
              </a:rPr>
              <a:t>http://www.slidescarnival.com/</a:t>
            </a:r>
            <a:endParaRPr lang="en" sz="1800" dirty="0">
              <a:ea typeface="Times New Roman"/>
              <a:cs typeface="Times New Roman"/>
            </a:endParaRPr>
          </a:p>
          <a:p>
            <a:pPr marL="228600" lvl="0" rtl="0">
              <a:spcBef>
                <a:spcPts val="0"/>
              </a:spcBef>
              <a:buNone/>
            </a:pPr>
            <a:endParaRPr lang="en" sz="1800" dirty="0"/>
          </a:p>
          <a:p>
            <a:pPr marL="457200" lvl="0" indent="-228600">
              <a:spcBef>
                <a:spcPts val="0"/>
              </a:spcBef>
            </a:pPr>
            <a:r>
              <a:rPr lang="en-US" b="1" dirty="0"/>
              <a:t>Additional Citation:</a:t>
            </a:r>
            <a:r>
              <a:rPr lang="en-US" sz="1800" dirty="0"/>
              <a:t> </a:t>
            </a:r>
            <a:r>
              <a:rPr lang="en-US" sz="1400" dirty="0">
                <a:latin typeface="Times New Roman" panose="02020603050405020304" pitchFamily="18" charset="0"/>
                <a:cs typeface="Times New Roman" panose="02020603050405020304" pitchFamily="18" charset="0"/>
              </a:rPr>
              <a:t>K. Fernandes, P. </a:t>
            </a:r>
            <a:r>
              <a:rPr lang="en-US" sz="1400" dirty="0" err="1">
                <a:latin typeface="Times New Roman" panose="02020603050405020304" pitchFamily="18" charset="0"/>
                <a:cs typeface="Times New Roman" panose="02020603050405020304" pitchFamily="18" charset="0"/>
              </a:rPr>
              <a:t>Vinagre</a:t>
            </a:r>
            <a:r>
              <a:rPr lang="en-US" sz="1400" dirty="0">
                <a:latin typeface="Times New Roman" panose="02020603050405020304" pitchFamily="18" charset="0"/>
                <a:cs typeface="Times New Roman" panose="02020603050405020304" pitchFamily="18" charset="0"/>
              </a:rPr>
              <a:t> and P. Cortez. (2015) A Proactive Intelligent Decision Support System for Predicting the Popularity of Online News. In _Proceedings of the 17th EPIA 2015 - Portuguese Conference on Artificial Intelligence_, September, Coimbra, Portugal.</a:t>
            </a:r>
            <a:endParaRPr lang="en" sz="1400" dirty="0">
              <a:latin typeface="Times New Roman" panose="02020603050405020304" pitchFamily="18" charset="0"/>
              <a:cs typeface="Times New Roman" panose="02020603050405020304" pitchFamily="18" charset="0"/>
            </a:endParaRPr>
          </a:p>
        </p:txBody>
      </p:sp>
      <p:grpSp>
        <p:nvGrpSpPr>
          <p:cNvPr id="288" name="Shape 288"/>
          <p:cNvGrpSpPr/>
          <p:nvPr/>
        </p:nvGrpSpPr>
        <p:grpSpPr>
          <a:xfrm>
            <a:off x="916458" y="1019750"/>
            <a:ext cx="214624" cy="214624"/>
            <a:chOff x="2594050" y="1631825"/>
            <a:chExt cx="439625" cy="439625"/>
          </a:xfrm>
        </p:grpSpPr>
        <p:sp>
          <p:nvSpPr>
            <p:cNvPr id="289" name="Shape 28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 name="Shape 29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idx="4294967295"/>
          </p:nvPr>
        </p:nvSpPr>
        <p:spPr>
          <a:xfrm>
            <a:off x="1007550" y="2878750"/>
            <a:ext cx="7128900" cy="1159800"/>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Target Audience</a:t>
            </a:r>
          </a:p>
        </p:txBody>
      </p:sp>
      <p:cxnSp>
        <p:nvCxnSpPr>
          <p:cNvPr id="85" name="Shape 85"/>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86" name="Shape 86"/>
          <p:cNvSpPr/>
          <p:nvPr/>
        </p:nvSpPr>
        <p:spPr>
          <a:xfrm>
            <a:off x="3470200" y="566931"/>
            <a:ext cx="2203500" cy="2203500"/>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87" name="Shape 87"/>
          <p:cNvGrpSpPr/>
          <p:nvPr/>
        </p:nvGrpSpPr>
        <p:grpSpPr>
          <a:xfrm>
            <a:off x="4184367" y="854982"/>
            <a:ext cx="1035173" cy="1035154"/>
            <a:chOff x="6643075" y="3664250"/>
            <a:chExt cx="407950" cy="407975"/>
          </a:xfrm>
        </p:grpSpPr>
        <p:sp>
          <p:nvSpPr>
            <p:cNvPr id="88" name="Shape 88"/>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 name="Shape 90"/>
          <p:cNvGrpSpPr/>
          <p:nvPr/>
        </p:nvGrpSpPr>
        <p:grpSpPr>
          <a:xfrm rot="-587406">
            <a:off x="4123593" y="2025001"/>
            <a:ext cx="425594" cy="425570"/>
            <a:chOff x="576250" y="4319400"/>
            <a:chExt cx="442075" cy="442050"/>
          </a:xfrm>
        </p:grpSpPr>
        <p:sp>
          <p:nvSpPr>
            <p:cNvPr id="91" name="Shape 91"/>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5" name="Shape 95"/>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4294967295"/>
          </p:nvPr>
        </p:nvSpPr>
        <p:spPr>
          <a:xfrm>
            <a:off x="4348850" y="1131725"/>
            <a:ext cx="4173000" cy="3654300"/>
          </a:xfrm>
          <a:prstGeom prst="rect">
            <a:avLst/>
          </a:prstGeom>
        </p:spPr>
        <p:txBody>
          <a:bodyPr lIns="91425" tIns="91425" rIns="91425" bIns="91425" anchor="ctr" anchorCtr="0">
            <a:noAutofit/>
          </a:bodyPr>
          <a:lstStyle/>
          <a:p>
            <a:pPr lvl="0" rtl="0">
              <a:spcBef>
                <a:spcPts val="0"/>
              </a:spcBef>
              <a:buClr>
                <a:schemeClr val="dk1"/>
              </a:buClr>
              <a:buSzPct val="55000"/>
              <a:buFont typeface="Arial"/>
              <a:buNone/>
            </a:pPr>
            <a:r>
              <a:rPr lang="en" sz="2000" b="1" dirty="0">
                <a:solidFill>
                  <a:schemeClr val="dk1"/>
                </a:solidFill>
                <a:latin typeface="Lora"/>
                <a:ea typeface="Lora"/>
                <a:cs typeface="Lora"/>
                <a:sym typeface="Lora"/>
              </a:rPr>
              <a:t>Digital </a:t>
            </a:r>
            <a:r>
              <a:rPr lang="en" sz="2000" b="1" dirty="0">
                <a:solidFill>
                  <a:schemeClr val="dk1"/>
                </a:solidFill>
                <a:highlight>
                  <a:srgbClr val="FFCD00"/>
                </a:highlight>
                <a:latin typeface="Lora"/>
                <a:ea typeface="Lora"/>
                <a:cs typeface="Lora"/>
                <a:sym typeface="Lora"/>
              </a:rPr>
              <a:t>Media</a:t>
            </a:r>
            <a:r>
              <a:rPr lang="en" sz="2000" b="1" dirty="0">
                <a:solidFill>
                  <a:schemeClr val="dk1"/>
                </a:solidFill>
                <a:latin typeface="Lora"/>
                <a:ea typeface="Lora"/>
                <a:cs typeface="Lora"/>
                <a:sym typeface="Lora"/>
              </a:rPr>
              <a:t> Firms</a:t>
            </a:r>
          </a:p>
          <a:p>
            <a:pPr lvl="0" rtl="0">
              <a:spcBef>
                <a:spcPts val="0"/>
              </a:spcBef>
              <a:buClr>
                <a:schemeClr val="dk1"/>
              </a:buClr>
              <a:buSzPct val="55000"/>
              <a:buFont typeface="Arial"/>
              <a:buNone/>
            </a:pPr>
            <a:endParaRPr lang="en" sz="2000" b="1" dirty="0">
              <a:solidFill>
                <a:schemeClr val="dk1"/>
              </a:solidFill>
              <a:latin typeface="Lora"/>
              <a:ea typeface="Lora"/>
              <a:cs typeface="Lora"/>
              <a:sym typeface="Lora"/>
            </a:endParaRPr>
          </a:p>
          <a:p>
            <a:pPr lvl="0" rtl="0">
              <a:lnSpc>
                <a:spcPct val="100000"/>
              </a:lnSpc>
              <a:spcBef>
                <a:spcPts val="0"/>
              </a:spcBef>
              <a:buClr>
                <a:schemeClr val="dk1"/>
              </a:buClr>
              <a:buSzPct val="55000"/>
              <a:buFont typeface="Arial"/>
              <a:buNone/>
            </a:pPr>
            <a:r>
              <a:rPr lang="en" sz="2000" dirty="0">
                <a:solidFill>
                  <a:schemeClr val="dk1"/>
                </a:solidFill>
              </a:rPr>
              <a:t>The aim of our analysis is to identify characteristics of an article that significantly affect the number of times it is shared. By identifying these factors, digital media publishing firms will be able to maximize the number of shares on any given article, thereby maximizing popularity of articles. </a:t>
            </a:r>
          </a:p>
        </p:txBody>
      </p:sp>
      <p:cxnSp>
        <p:nvCxnSpPr>
          <p:cNvPr id="104" name="Shape 104"/>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pic>
        <p:nvPicPr>
          <p:cNvPr id="105" name="Shape 105" descr="image.jpg"/>
          <p:cNvPicPr preferRelativeResize="0"/>
          <p:nvPr/>
        </p:nvPicPr>
        <p:blipFill rotWithShape="1">
          <a:blip r:embed="rId3">
            <a:alphaModFix/>
          </a:blip>
          <a:srcRect l="10747" r="10747"/>
          <a:stretch/>
        </p:blipFill>
        <p:spPr>
          <a:xfrm>
            <a:off x="384700" y="878850"/>
            <a:ext cx="3654300" cy="36543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THE DATA SET</a:t>
            </a:r>
          </a:p>
        </p:txBody>
      </p:sp>
      <p:sp>
        <p:nvSpPr>
          <p:cNvPr id="111" name="Shape 111"/>
          <p:cNvSpPr txBox="1">
            <a:spLocks noGrp="1"/>
          </p:cNvSpPr>
          <p:nvPr>
            <p:ph type="subTitle" idx="1"/>
          </p:nvPr>
        </p:nvSpPr>
        <p:spPr>
          <a:xfrm>
            <a:off x="2022300" y="2815925"/>
            <a:ext cx="3978600" cy="784800"/>
          </a:xfrm>
          <a:prstGeom prst="rect">
            <a:avLst/>
          </a:prstGeom>
        </p:spPr>
        <p:txBody>
          <a:bodyPr lIns="91425" tIns="91425" rIns="91425" bIns="91425" anchor="t" anchorCtr="0">
            <a:noAutofit/>
          </a:bodyPr>
          <a:lstStyle/>
          <a:p>
            <a:pPr lvl="0" rtl="0">
              <a:spcBef>
                <a:spcPts val="0"/>
              </a:spcBef>
              <a:buNone/>
            </a:pPr>
            <a:r>
              <a:rPr lang="en"/>
              <a:t>Contains details about articles published on Mashable from 2013 - 2015</a:t>
            </a:r>
          </a:p>
        </p:txBody>
      </p:sp>
      <p:sp>
        <p:nvSpPr>
          <p:cNvPr id="112" name="Shape 112"/>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endParaRPr sz="2400">
              <a:latin typeface="Lora"/>
              <a:ea typeface="Lora"/>
              <a:cs typeface="Lora"/>
              <a:sym typeface="Lora"/>
            </a:endParaRPr>
          </a:p>
        </p:txBody>
      </p:sp>
      <p:grpSp>
        <p:nvGrpSpPr>
          <p:cNvPr id="113" name="Shape 113"/>
          <p:cNvGrpSpPr/>
          <p:nvPr/>
        </p:nvGrpSpPr>
        <p:grpSpPr>
          <a:xfrm>
            <a:off x="1221165" y="2437650"/>
            <a:ext cx="369504" cy="268182"/>
            <a:chOff x="4604550" y="3714775"/>
            <a:chExt cx="439625" cy="319075"/>
          </a:xfrm>
        </p:grpSpPr>
        <p:sp>
          <p:nvSpPr>
            <p:cNvPr id="114" name="Shape 11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684623" y="268539"/>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39,644</a:t>
            </a:r>
            <a:r>
              <a:rPr lang="en" sz="4400" dirty="0"/>
              <a:t> Rows</a:t>
            </a:r>
          </a:p>
        </p:txBody>
      </p:sp>
      <p:sp>
        <p:nvSpPr>
          <p:cNvPr id="121" name="Shape 121"/>
          <p:cNvSpPr txBox="1">
            <a:spLocks noGrp="1"/>
          </p:cNvSpPr>
          <p:nvPr>
            <p:ph type="subTitle" idx="4294967295"/>
          </p:nvPr>
        </p:nvSpPr>
        <p:spPr>
          <a:xfrm>
            <a:off x="685800" y="95410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Articles</a:t>
            </a:r>
          </a:p>
        </p:txBody>
      </p:sp>
      <p:sp>
        <p:nvSpPr>
          <p:cNvPr id="122" name="Shape 122"/>
          <p:cNvSpPr txBox="1">
            <a:spLocks noGrp="1"/>
          </p:cNvSpPr>
          <p:nvPr>
            <p:ph type="ctrTitle" idx="4294967295"/>
          </p:nvPr>
        </p:nvSpPr>
        <p:spPr>
          <a:xfrm>
            <a:off x="684623" y="2887466"/>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1 </a:t>
            </a:r>
            <a:r>
              <a:rPr lang="en" sz="4400" dirty="0"/>
              <a:t> Dependent Variable</a:t>
            </a:r>
          </a:p>
        </p:txBody>
      </p:sp>
      <p:sp>
        <p:nvSpPr>
          <p:cNvPr id="123" name="Shape 123"/>
          <p:cNvSpPr txBox="1">
            <a:spLocks noGrp="1"/>
          </p:cNvSpPr>
          <p:nvPr>
            <p:ph type="subTitle" idx="4294967295"/>
          </p:nvPr>
        </p:nvSpPr>
        <p:spPr>
          <a:xfrm>
            <a:off x="685800" y="358300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Shares</a:t>
            </a:r>
          </a:p>
        </p:txBody>
      </p:sp>
      <p:sp>
        <p:nvSpPr>
          <p:cNvPr id="124" name="Shape 124"/>
          <p:cNvSpPr txBox="1">
            <a:spLocks noGrp="1"/>
          </p:cNvSpPr>
          <p:nvPr>
            <p:ph type="ctrTitle" idx="4294967295"/>
          </p:nvPr>
        </p:nvSpPr>
        <p:spPr>
          <a:xfrm>
            <a:off x="684623" y="1566941"/>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61</a:t>
            </a:r>
            <a:r>
              <a:rPr lang="en" sz="4400" dirty="0"/>
              <a:t> Columns</a:t>
            </a:r>
          </a:p>
        </p:txBody>
      </p:sp>
      <p:sp>
        <p:nvSpPr>
          <p:cNvPr id="125" name="Shape 125"/>
          <p:cNvSpPr txBox="1">
            <a:spLocks noGrp="1"/>
          </p:cNvSpPr>
          <p:nvPr>
            <p:ph type="subTitle" idx="4294967295"/>
          </p:nvPr>
        </p:nvSpPr>
        <p:spPr>
          <a:xfrm>
            <a:off x="685800" y="226855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Attributes</a:t>
            </a:r>
          </a:p>
        </p:txBody>
      </p:sp>
      <p:grpSp>
        <p:nvGrpSpPr>
          <p:cNvPr id="126" name="Shape 126"/>
          <p:cNvGrpSpPr/>
          <p:nvPr/>
        </p:nvGrpSpPr>
        <p:grpSpPr>
          <a:xfrm>
            <a:off x="4433047" y="4413424"/>
            <a:ext cx="277858" cy="201655"/>
            <a:chOff x="3932350" y="3714775"/>
            <a:chExt cx="439650" cy="319075"/>
          </a:xfrm>
        </p:grpSpPr>
        <p:sp>
          <p:nvSpPr>
            <p:cNvPr id="127" name="Shape 127"/>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idx="4294967295"/>
          </p:nvPr>
        </p:nvSpPr>
        <p:spPr>
          <a:xfrm>
            <a:off x="1007550" y="2878750"/>
            <a:ext cx="7128900" cy="1159800"/>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Research Questions</a:t>
            </a:r>
          </a:p>
        </p:txBody>
      </p:sp>
      <p:sp>
        <p:nvSpPr>
          <p:cNvPr id="137" name="Shape 137"/>
          <p:cNvSpPr txBox="1">
            <a:spLocks noGrp="1"/>
          </p:cNvSpPr>
          <p:nvPr>
            <p:ph type="subTitle" idx="4294967295"/>
          </p:nvPr>
        </p:nvSpPr>
        <p:spPr>
          <a:xfrm>
            <a:off x="1951575" y="3792554"/>
            <a:ext cx="5241000" cy="784800"/>
          </a:xfrm>
          <a:prstGeom prst="rect">
            <a:avLst/>
          </a:prstGeom>
        </p:spPr>
        <p:txBody>
          <a:bodyPr lIns="91425" tIns="91425" rIns="91425" bIns="91425" anchor="t" anchorCtr="0">
            <a:noAutofit/>
          </a:bodyPr>
          <a:lstStyle/>
          <a:p>
            <a:pPr lvl="0" algn="ctr" rtl="0">
              <a:spcBef>
                <a:spcPts val="0"/>
              </a:spcBef>
              <a:buNone/>
            </a:pPr>
            <a:r>
              <a:rPr lang="en" sz="1800"/>
              <a:t>In depth review of the three aspects of research conducted</a:t>
            </a:r>
          </a:p>
        </p:txBody>
      </p:sp>
      <p:cxnSp>
        <p:nvCxnSpPr>
          <p:cNvPr id="138" name="Shape 138"/>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139" name="Shape 139"/>
          <p:cNvSpPr/>
          <p:nvPr/>
        </p:nvSpPr>
        <p:spPr>
          <a:xfrm>
            <a:off x="3470200" y="566931"/>
            <a:ext cx="2203500" cy="2203500"/>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140" name="Shape 140"/>
          <p:cNvGrpSpPr/>
          <p:nvPr/>
        </p:nvGrpSpPr>
        <p:grpSpPr>
          <a:xfrm>
            <a:off x="4184367" y="854982"/>
            <a:ext cx="1035173" cy="1035154"/>
            <a:chOff x="6643075" y="3664250"/>
            <a:chExt cx="407950" cy="407975"/>
          </a:xfrm>
        </p:grpSpPr>
        <p:sp>
          <p:nvSpPr>
            <p:cNvPr id="141" name="Shape 14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43" name="Shape 143"/>
          <p:cNvGrpSpPr/>
          <p:nvPr/>
        </p:nvGrpSpPr>
        <p:grpSpPr>
          <a:xfrm rot="-587406">
            <a:off x="4123593" y="2025001"/>
            <a:ext cx="425594" cy="425570"/>
            <a:chOff x="576250" y="4319400"/>
            <a:chExt cx="442075" cy="442050"/>
          </a:xfrm>
        </p:grpSpPr>
        <p:sp>
          <p:nvSpPr>
            <p:cNvPr id="144" name="Shape 14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8" name="Shape 148"/>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Best Day of Release</a:t>
            </a:r>
          </a:p>
        </p:txBody>
      </p:sp>
      <p:sp>
        <p:nvSpPr>
          <p:cNvPr id="157" name="Shape 157"/>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What is the best day to release an article? Does the day vary with the type of news?</a:t>
            </a:r>
          </a:p>
        </p:txBody>
      </p:sp>
      <p:sp>
        <p:nvSpPr>
          <p:cNvPr id="158" name="Shape 158"/>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04499" y="4100975"/>
            <a:ext cx="7922100" cy="519600"/>
          </a:xfrm>
          <a:prstGeom prst="rect">
            <a:avLst/>
          </a:prstGeom>
        </p:spPr>
        <p:txBody>
          <a:bodyPr lIns="91425" tIns="91425" rIns="91425" bIns="91425" anchor="b" anchorCtr="0">
            <a:noAutofit/>
          </a:bodyPr>
          <a:lstStyle/>
          <a:p>
            <a:pPr lvl="0" rtl="0">
              <a:spcBef>
                <a:spcPts val="0"/>
              </a:spcBef>
              <a:buNone/>
            </a:pPr>
            <a:r>
              <a:rPr lang="en"/>
              <a:t>Shares of different kind of articles vary, but in general, people read and share more articles on </a:t>
            </a:r>
            <a:r>
              <a:rPr lang="en">
                <a:highlight>
                  <a:srgbClr val="FFCD00"/>
                </a:highlight>
              </a:rPr>
              <a:t>weekends. </a:t>
            </a:r>
          </a:p>
        </p:txBody>
      </p:sp>
      <p:pic>
        <p:nvPicPr>
          <p:cNvPr id="164" name="Shape 164" descr="R_Shares_allChan.png"/>
          <p:cNvPicPr preferRelativeResize="0"/>
          <p:nvPr/>
        </p:nvPicPr>
        <p:blipFill>
          <a:blip r:embed="rId3">
            <a:alphaModFix/>
          </a:blip>
          <a:stretch>
            <a:fillRect/>
          </a:stretch>
        </p:blipFill>
        <p:spPr>
          <a:xfrm>
            <a:off x="177375" y="149000"/>
            <a:ext cx="5734949" cy="3902174"/>
          </a:xfrm>
          <a:prstGeom prst="rect">
            <a:avLst/>
          </a:prstGeom>
          <a:noFill/>
          <a:ln>
            <a:noFill/>
          </a:ln>
        </p:spPr>
      </p:pic>
      <p:sp>
        <p:nvSpPr>
          <p:cNvPr id="165" name="Shape 165"/>
          <p:cNvSpPr txBox="1">
            <a:spLocks noGrp="1"/>
          </p:cNvSpPr>
          <p:nvPr>
            <p:ph type="body" idx="4294967295"/>
          </p:nvPr>
        </p:nvSpPr>
        <p:spPr>
          <a:xfrm>
            <a:off x="5981300" y="545025"/>
            <a:ext cx="2057400" cy="32781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Lifestyle	     </a:t>
            </a:r>
          </a:p>
          <a:p>
            <a:pPr lvl="0" rtl="0">
              <a:spcBef>
                <a:spcPts val="0"/>
              </a:spcBef>
              <a:buNone/>
            </a:pPr>
            <a:r>
              <a:rPr lang="en" b="1" dirty="0">
                <a:solidFill>
                  <a:schemeClr val="dk1"/>
                </a:solidFill>
                <a:highlight>
                  <a:srgbClr val="FFCD00"/>
                </a:highlight>
              </a:rPr>
              <a:t>Entertainment</a:t>
            </a:r>
          </a:p>
          <a:p>
            <a:pPr lvl="0">
              <a:spcBef>
                <a:spcPts val="0"/>
              </a:spcBef>
              <a:buNone/>
            </a:pPr>
            <a:r>
              <a:rPr lang="en" b="1" dirty="0">
                <a:solidFill>
                  <a:schemeClr val="dk1"/>
                </a:solidFill>
                <a:highlight>
                  <a:srgbClr val="FFCD00"/>
                </a:highlight>
              </a:rPr>
              <a:t>Business</a:t>
            </a:r>
          </a:p>
          <a:p>
            <a:pPr lvl="0">
              <a:spcBef>
                <a:spcPts val="0"/>
              </a:spcBef>
              <a:buNone/>
            </a:pPr>
            <a:r>
              <a:rPr lang="en" b="1" dirty="0">
                <a:solidFill>
                  <a:schemeClr val="dk1"/>
                </a:solidFill>
                <a:highlight>
                  <a:srgbClr val="FFCD00"/>
                </a:highlight>
              </a:rPr>
              <a:t>Social Media</a:t>
            </a:r>
          </a:p>
          <a:p>
            <a:pPr lvl="0">
              <a:spcBef>
                <a:spcPts val="0"/>
              </a:spcBef>
              <a:buNone/>
            </a:pPr>
            <a:r>
              <a:rPr lang="en" b="1" dirty="0">
                <a:solidFill>
                  <a:schemeClr val="dk1"/>
                </a:solidFill>
                <a:highlight>
                  <a:srgbClr val="FFCD00"/>
                </a:highlight>
              </a:rPr>
              <a:t>Tech</a:t>
            </a:r>
          </a:p>
          <a:p>
            <a:pPr lvl="0">
              <a:spcBef>
                <a:spcPts val="0"/>
              </a:spcBef>
              <a:buNone/>
            </a:pPr>
            <a:r>
              <a:rPr lang="en" b="1" dirty="0">
                <a:solidFill>
                  <a:schemeClr val="dk1"/>
                </a:solidFill>
                <a:highlight>
                  <a:srgbClr val="FFCD00"/>
                </a:highlight>
              </a:rPr>
              <a:t>World</a:t>
            </a:r>
          </a:p>
          <a:p>
            <a:pPr lvl="0" rtl="0">
              <a:spcBef>
                <a:spcPts val="0"/>
              </a:spcBef>
              <a:buClr>
                <a:schemeClr val="dk1"/>
              </a:buClr>
              <a:buSzPct val="45833"/>
              <a:buFont typeface="Arial"/>
              <a:buNone/>
            </a:pPr>
            <a:endParaRPr b="1" dirty="0">
              <a:solidFill>
                <a:schemeClr val="dk1"/>
              </a:solidFill>
              <a:highlight>
                <a:srgbClr val="FFCD00"/>
              </a:highlight>
            </a:endParaRPr>
          </a:p>
        </p:txBody>
      </p:sp>
      <p:sp>
        <p:nvSpPr>
          <p:cNvPr id="166" name="Shape 166"/>
          <p:cNvSpPr txBox="1">
            <a:spLocks noGrp="1"/>
          </p:cNvSpPr>
          <p:nvPr>
            <p:ph type="body" idx="4294967295"/>
          </p:nvPr>
        </p:nvSpPr>
        <p:spPr>
          <a:xfrm>
            <a:off x="8372875" y="545025"/>
            <a:ext cx="1011900" cy="3278100"/>
          </a:xfrm>
          <a:prstGeom prst="rect">
            <a:avLst/>
          </a:prstGeom>
          <a:noFill/>
          <a:ln>
            <a:noFill/>
          </a:ln>
        </p:spPr>
        <p:txBody>
          <a:bodyPr lIns="91425" tIns="91425" rIns="91425" bIns="91425" anchor="t" anchorCtr="0">
            <a:noAutofit/>
          </a:bodyPr>
          <a:lstStyle/>
          <a:p>
            <a:pPr lvl="0" rtl="0">
              <a:spcBef>
                <a:spcPts val="0"/>
              </a:spcBef>
              <a:buNone/>
            </a:pPr>
            <a:r>
              <a:rPr lang="en" b="1" dirty="0"/>
              <a:t>Mon     </a:t>
            </a:r>
          </a:p>
          <a:p>
            <a:pPr lvl="0" rtl="0">
              <a:spcBef>
                <a:spcPts val="0"/>
              </a:spcBef>
              <a:buNone/>
            </a:pPr>
            <a:r>
              <a:rPr lang="en" b="1" dirty="0">
                <a:solidFill>
                  <a:schemeClr val="dk1"/>
                </a:solidFill>
              </a:rPr>
              <a:t>Sun</a:t>
            </a:r>
          </a:p>
          <a:p>
            <a:pPr lvl="0" rtl="0">
              <a:spcBef>
                <a:spcPts val="0"/>
              </a:spcBef>
              <a:buNone/>
            </a:pPr>
            <a:r>
              <a:rPr lang="en" b="1" dirty="0">
                <a:solidFill>
                  <a:schemeClr val="dk1"/>
                </a:solidFill>
              </a:rPr>
              <a:t>Sat</a:t>
            </a:r>
          </a:p>
          <a:p>
            <a:pPr lvl="0">
              <a:spcBef>
                <a:spcPts val="0"/>
              </a:spcBef>
              <a:buNone/>
            </a:pPr>
            <a:r>
              <a:rPr lang="en" b="1" dirty="0">
                <a:solidFill>
                  <a:schemeClr val="dk1"/>
                </a:solidFill>
              </a:rPr>
              <a:t>Sun</a:t>
            </a:r>
          </a:p>
          <a:p>
            <a:pPr lvl="0" rtl="0">
              <a:spcBef>
                <a:spcPts val="0"/>
              </a:spcBef>
              <a:buNone/>
            </a:pPr>
            <a:r>
              <a:rPr lang="en" b="1" dirty="0">
                <a:solidFill>
                  <a:schemeClr val="dk1"/>
                </a:solidFill>
              </a:rPr>
              <a:t>Sun</a:t>
            </a:r>
          </a:p>
          <a:p>
            <a:pPr lvl="0" rtl="0">
              <a:spcBef>
                <a:spcPts val="0"/>
              </a:spcBef>
              <a:buNone/>
            </a:pPr>
            <a:r>
              <a:rPr lang="en" b="1" dirty="0">
                <a:solidFill>
                  <a:schemeClr val="dk1"/>
                </a:solidFill>
              </a:rPr>
              <a:t>Sat</a:t>
            </a:r>
          </a:p>
          <a:p>
            <a:pPr lvl="0" rtl="0">
              <a:spcBef>
                <a:spcPts val="0"/>
              </a:spcBef>
              <a:buNone/>
            </a:pPr>
            <a:endParaRPr b="1" dirty="0">
              <a:solidFill>
                <a:schemeClr val="dk1"/>
              </a:solidFill>
              <a:highlight>
                <a:srgbClr val="FFCD00"/>
              </a:highlight>
            </a:endParaRPr>
          </a:p>
        </p:txBody>
      </p:sp>
      <p:sp>
        <p:nvSpPr>
          <p:cNvPr id="167" name="Shape 167"/>
          <p:cNvSpPr/>
          <p:nvPr/>
        </p:nvSpPr>
        <p:spPr>
          <a:xfrm>
            <a:off x="8110916" y="778950"/>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8073187" y="1160893"/>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8090431" y="1535034"/>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090431" y="1909175"/>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8064243" y="2248991"/>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064243" y="2623132"/>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773</Words>
  <Application>Microsoft Office PowerPoint</Application>
  <PresentationFormat>On-screen Show (16:9)</PresentationFormat>
  <Paragraphs>95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Lora</vt:lpstr>
      <vt:lpstr>Arial</vt:lpstr>
      <vt:lpstr>Quattrocento Sans</vt:lpstr>
      <vt:lpstr>Viola template</vt:lpstr>
      <vt:lpstr>Understanding Online News Popularity</vt:lpstr>
      <vt:lpstr>Our Questions and Their Importance</vt:lpstr>
      <vt:lpstr>Target Audience</vt:lpstr>
      <vt:lpstr>PowerPoint Presentation</vt:lpstr>
      <vt:lpstr>THE DATA SET</vt:lpstr>
      <vt:lpstr>39,644 Rows</vt:lpstr>
      <vt:lpstr>Research Questions</vt:lpstr>
      <vt:lpstr>Best Day of Release</vt:lpstr>
      <vt:lpstr>PowerPoint Presentation</vt:lpstr>
      <vt:lpstr>PowerPoint Presentation</vt:lpstr>
      <vt:lpstr>Optimal Number of Images/Words</vt:lpstr>
      <vt:lpstr>PowerPoint Presentation</vt:lpstr>
      <vt:lpstr>Analysis: Linear Regression</vt:lpstr>
      <vt:lpstr>Regression Model</vt:lpstr>
      <vt:lpstr>Polarity of News</vt:lpstr>
      <vt:lpstr>PowerPoint Presentation</vt:lpstr>
      <vt:lpstr>PowerPoint Presentation</vt:lpstr>
      <vt:lpstr>Analysis of Variants (ANOVA)</vt:lpstr>
      <vt:lpstr>Conclusions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Online News Popularity</dc:title>
  <cp:lastModifiedBy>Rajat Aghi</cp:lastModifiedBy>
  <cp:revision>13</cp:revision>
  <dcterms:modified xsi:type="dcterms:W3CDTF">2016-12-14T21:22:54Z</dcterms:modified>
</cp:coreProperties>
</file>