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Quattrocento Sans" panose="020B0604020202020204" charset="0"/>
      <p:regular r:id="rId24"/>
      <p:bold r:id="rId25"/>
      <p:italic r:id="rId26"/>
      <p:boldItalic r:id="rId27"/>
    </p:embeddedFont>
    <p:embeddedFont>
      <p:font typeface="Lor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One example, business news, which was a part of our first question, represents weekday vs. weekend.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Read the question. First, we wanted to check that does the number of shares even depend on the type of articles? Or is it purely a function of the number of articles published?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These 2 graphs make it clear that higher number of articles published doesn’t mean more shares. Content of the articles matters.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What is positive and negative news? - we had the total number of negative and positive words in an article. We calculated the average number of positive/negative words in an article. Articles with at least twice the average were considered as positive/negative news. Other methods could also be used.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Difference in the average number of positive and negative means is not statistically significant. It is possible to get a statistically significant result if use another method defining positive and negative news maybe. </a:t>
            </a:r>
            <a:r>
              <a:rPr lang="en" b="1"/>
              <a:t>// OR if we have data for ONLY articles and not news articles as news articles cannot be controlled whereas featured articles can be.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1.How to add Importance and the questions in 1 slide without making it verbose? May be write one line for importance and talk about it more?</a:t>
            </a:r>
          </a:p>
          <a:p>
            <a:pPr lvl="0">
              <a:spcBef>
                <a:spcPts val="0"/>
              </a:spcBef>
              <a:buNone/>
            </a:pPr>
            <a:r>
              <a:rPr lang="en"/>
              <a:t>2. Talk about how each research question can help digital media companies</a:t>
            </a:r>
          </a:p>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1.  Talk about data set, articles from 2013 to 2015, give examples of attributes #images, #words in title etc. etc.</a:t>
            </a:r>
          </a:p>
          <a:p>
            <a:pPr lvl="0" rtl="0">
              <a:spcBef>
                <a:spcPts val="0"/>
              </a:spcBef>
              <a:buNone/>
            </a:pPr>
            <a:r>
              <a:rPr lang="en"/>
              <a:t>2. #shares is our DV, “With our analysis, we tried to study the effect of independent variables on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We have a total of 8 minutes. I’m thinking, 2 mins for intro (our data set, target audience etc.) and then 2 mins. Per research question. Add slides for each of your research questions accordingly!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2999" cy="519599"/>
          </a:xfrm>
          <a:prstGeom prst="rect">
            <a:avLst/>
          </a:prstGeom>
        </p:spPr>
        <p:txBody>
          <a:bodyPr lIns="91425" tIns="91425" rIns="91425" bIns="91425" anchor="b" anchorCtr="0"/>
          <a:lstStyle>
            <a:lvl1pPr lvl="0" algn="ctr">
              <a:spcBef>
                <a:spcPts val="360"/>
              </a:spcBef>
              <a:buSzPct val="1000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8"/>
            <a:ext cx="9161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199" cy="229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datasets/Online%20News%20Popularity# "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www.slidescarniva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3" y="2003900"/>
            <a:ext cx="6279900" cy="1159800"/>
          </a:xfrm>
          <a:prstGeom prst="rect">
            <a:avLst/>
          </a:prstGeom>
        </p:spPr>
        <p:txBody>
          <a:bodyPr lIns="91425" tIns="91425" rIns="91425" bIns="91425" anchor="b" anchorCtr="0">
            <a:noAutofit/>
          </a:bodyPr>
          <a:lstStyle/>
          <a:p>
            <a:pPr lvl="0">
              <a:spcBef>
                <a:spcPts val="0"/>
              </a:spcBef>
              <a:buNone/>
            </a:pPr>
            <a:r>
              <a:rPr lang="en">
                <a:highlight>
                  <a:srgbClr val="FFCD00"/>
                </a:highlight>
              </a:rPr>
              <a:t>Understanding</a:t>
            </a:r>
            <a:r>
              <a:rPr lang="en"/>
              <a:t> Online News Popularity</a:t>
            </a:r>
          </a:p>
        </p:txBody>
      </p:sp>
      <p:grpSp>
        <p:nvGrpSpPr>
          <p:cNvPr id="62" name="Shape 62"/>
          <p:cNvGrpSpPr/>
          <p:nvPr/>
        </p:nvGrpSpPr>
        <p:grpSpPr>
          <a:xfrm>
            <a:off x="1260197" y="3570624"/>
            <a:ext cx="277858" cy="201655"/>
            <a:chOff x="3932350" y="3714775"/>
            <a:chExt cx="439650" cy="319075"/>
          </a:xfrm>
        </p:grpSpPr>
        <p:sp>
          <p:nvSpPr>
            <p:cNvPr id="63" name="Shape 6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On </a:t>
            </a:r>
            <a:r>
              <a:rPr lang="en">
                <a:highlight>
                  <a:srgbClr val="FFCD00"/>
                </a:highlight>
              </a:rPr>
              <a:t>weekends</a:t>
            </a:r>
            <a:r>
              <a:rPr lang="en"/>
              <a:t>, business articles are shared more than weekdays.</a:t>
            </a:r>
          </a:p>
        </p:txBody>
      </p:sp>
      <p:sp>
        <p:nvSpPr>
          <p:cNvPr id="178" name="Shape 178"/>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However, the number is </a:t>
            </a:r>
            <a:r>
              <a:rPr lang="en">
                <a:highlight>
                  <a:srgbClr val="FFCD00"/>
                </a:highlight>
              </a:rPr>
              <a:t>almost the same</a:t>
            </a:r>
            <a:r>
              <a:rPr lang="en"/>
              <a:t> compared to other kind of articles.</a:t>
            </a:r>
          </a:p>
        </p:txBody>
      </p:sp>
      <p:pic>
        <p:nvPicPr>
          <p:cNvPr id="179" name="Shape 179" descr="600_bus_1.png"/>
          <p:cNvPicPr preferRelativeResize="0"/>
          <p:nvPr/>
        </p:nvPicPr>
        <p:blipFill>
          <a:blip r:embed="rId3">
            <a:alphaModFix/>
          </a:blip>
          <a:stretch>
            <a:fillRect/>
          </a:stretch>
        </p:blipFill>
        <p:spPr>
          <a:xfrm>
            <a:off x="152400" y="318150"/>
            <a:ext cx="4428974" cy="3267624"/>
          </a:xfrm>
          <a:prstGeom prst="rect">
            <a:avLst/>
          </a:prstGeom>
          <a:noFill/>
          <a:ln>
            <a:noFill/>
          </a:ln>
        </p:spPr>
      </p:pic>
      <p:pic>
        <p:nvPicPr>
          <p:cNvPr id="180" name="Shape 180" descr="600_R_2.png"/>
          <p:cNvPicPr preferRelativeResize="0"/>
          <p:nvPr/>
        </p:nvPicPr>
        <p:blipFill>
          <a:blip r:embed="rId4">
            <a:alphaModFix/>
          </a:blip>
          <a:stretch>
            <a:fillRect/>
          </a:stretch>
        </p:blipFill>
        <p:spPr>
          <a:xfrm>
            <a:off x="4760175" y="318149"/>
            <a:ext cx="4079024" cy="3267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ctrTitle"/>
          </p:nvPr>
        </p:nvSpPr>
        <p:spPr>
          <a:xfrm>
            <a:off x="2022225" y="1693525"/>
            <a:ext cx="4520400" cy="1159800"/>
          </a:xfrm>
          <a:prstGeom prst="rect">
            <a:avLst/>
          </a:prstGeom>
        </p:spPr>
        <p:txBody>
          <a:bodyPr lIns="91425" tIns="91425" rIns="91425" bIns="91425" anchor="b" anchorCtr="0">
            <a:noAutofit/>
          </a:bodyPr>
          <a:lstStyle/>
          <a:p>
            <a:pPr lvl="0" rtl="0">
              <a:spcBef>
                <a:spcPts val="0"/>
              </a:spcBef>
              <a:buNone/>
            </a:pPr>
            <a:r>
              <a:rPr lang="en" sz="2400"/>
              <a:t>Optimal Number of Images/Words</a:t>
            </a:r>
          </a:p>
        </p:txBody>
      </p:sp>
      <p:sp>
        <p:nvSpPr>
          <p:cNvPr id="186" name="Shape 186"/>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How does the number of images and the number of words in an article affect the number of shares?</a:t>
            </a:r>
          </a:p>
        </p:txBody>
      </p:sp>
      <p:sp>
        <p:nvSpPr>
          <p:cNvPr id="187" name="Shape 187"/>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Number of Shares with respect to the number of </a:t>
            </a:r>
            <a:r>
              <a:rPr lang="en">
                <a:highlight>
                  <a:srgbClr val="FFCD00"/>
                </a:highlight>
              </a:rPr>
              <a:t>Words</a:t>
            </a:r>
            <a:r>
              <a:rPr lang="en"/>
              <a:t> in an article</a:t>
            </a:r>
          </a:p>
        </p:txBody>
      </p:sp>
      <p:sp>
        <p:nvSpPr>
          <p:cNvPr id="193" name="Shape 193"/>
          <p:cNvSpPr txBox="1">
            <a:spLocks noGrp="1"/>
          </p:cNvSpPr>
          <p:nvPr>
            <p:ph type="body" idx="1"/>
          </p:nvPr>
        </p:nvSpPr>
        <p:spPr>
          <a:xfrm>
            <a:off x="4581325" y="3681950"/>
            <a:ext cx="4446000" cy="519600"/>
          </a:xfrm>
          <a:prstGeom prst="rect">
            <a:avLst/>
          </a:prstGeom>
        </p:spPr>
        <p:txBody>
          <a:bodyPr lIns="91425" tIns="91425" rIns="91425" bIns="91425" anchor="b" anchorCtr="0">
            <a:noAutofit/>
          </a:bodyPr>
          <a:lstStyle/>
          <a:p>
            <a:pPr lvl="0" rtl="0">
              <a:spcBef>
                <a:spcPts val="0"/>
              </a:spcBef>
              <a:buClr>
                <a:schemeClr val="dk1"/>
              </a:buClr>
              <a:buSzPct val="78571"/>
              <a:buFont typeface="Arial"/>
              <a:buNone/>
            </a:pPr>
            <a:r>
              <a:rPr lang="en">
                <a:solidFill>
                  <a:schemeClr val="dk1"/>
                </a:solidFill>
              </a:rPr>
              <a:t>Number of Shares with respect to the number of </a:t>
            </a:r>
            <a:r>
              <a:rPr lang="en">
                <a:solidFill>
                  <a:schemeClr val="dk1"/>
                </a:solidFill>
                <a:highlight>
                  <a:srgbClr val="FFCD00"/>
                </a:highlight>
              </a:rPr>
              <a:t>Images</a:t>
            </a:r>
            <a:r>
              <a:rPr lang="en">
                <a:solidFill>
                  <a:schemeClr val="dk1"/>
                </a:solidFill>
              </a:rPr>
              <a:t> in an article</a:t>
            </a:r>
          </a:p>
        </p:txBody>
      </p:sp>
      <p:pic>
        <p:nvPicPr>
          <p:cNvPr id="194" name="Shape 194" descr="NumWordsPlot.png"/>
          <p:cNvPicPr preferRelativeResize="0"/>
          <p:nvPr/>
        </p:nvPicPr>
        <p:blipFill>
          <a:blip r:embed="rId3">
            <a:alphaModFix/>
          </a:blip>
          <a:stretch>
            <a:fillRect/>
          </a:stretch>
        </p:blipFill>
        <p:spPr>
          <a:xfrm>
            <a:off x="0" y="229063"/>
            <a:ext cx="4562698" cy="3242798"/>
          </a:xfrm>
          <a:prstGeom prst="rect">
            <a:avLst/>
          </a:prstGeom>
          <a:noFill/>
          <a:ln>
            <a:noFill/>
          </a:ln>
        </p:spPr>
      </p:pic>
      <p:pic>
        <p:nvPicPr>
          <p:cNvPr id="195" name="Shape 195" descr="NumImagePlot.png"/>
          <p:cNvPicPr preferRelativeResize="0"/>
          <p:nvPr/>
        </p:nvPicPr>
        <p:blipFill>
          <a:blip r:embed="rId4">
            <a:alphaModFix/>
          </a:blip>
          <a:stretch>
            <a:fillRect/>
          </a:stretch>
        </p:blipFill>
        <p:spPr>
          <a:xfrm>
            <a:off x="4581312" y="229075"/>
            <a:ext cx="4562669" cy="3242774"/>
          </a:xfrm>
          <a:prstGeom prst="rect">
            <a:avLst/>
          </a:prstGeom>
          <a:noFill/>
          <a:ln>
            <a:noFill/>
          </a:ln>
        </p:spPr>
      </p:pic>
      <p:sp>
        <p:nvSpPr>
          <p:cNvPr id="196" name="Shape 196"/>
          <p:cNvSpPr/>
          <p:nvPr/>
        </p:nvSpPr>
        <p:spPr>
          <a:xfrm>
            <a:off x="5729850" y="2229350"/>
            <a:ext cx="1812300" cy="14526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8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Words</a:t>
            </a:r>
          </a:p>
          <a:p>
            <a:pPr lvl="0" rtl="0">
              <a:spcBef>
                <a:spcPts val="0"/>
              </a:spcBef>
              <a:buNone/>
            </a:pPr>
            <a:endParaRPr lang="en" b="1" dirty="0">
              <a:highlight>
                <a:srgbClr val="FFCD00"/>
              </a:highlight>
            </a:endParaRPr>
          </a:p>
          <a:p>
            <a:pPr lvl="0" rtl="0">
              <a:spcBef>
                <a:spcPts val="0"/>
              </a:spcBef>
              <a:buNone/>
            </a:pPr>
            <a:r>
              <a:rPr lang="en" i="1" dirty="0"/>
              <a:t>F(1,39642)=0.239, p=0.62</a:t>
            </a:r>
          </a:p>
          <a:p>
            <a:pPr lvl="0" rtl="0">
              <a:spcBef>
                <a:spcPts val="0"/>
              </a:spcBef>
              <a:buNone/>
            </a:pPr>
            <a:r>
              <a:rPr lang="en" dirty="0"/>
              <a:t>The number of words does </a:t>
            </a:r>
            <a:r>
              <a:rPr lang="en" i="1" dirty="0"/>
              <a:t>not</a:t>
            </a:r>
            <a:r>
              <a:rPr lang="en" dirty="0"/>
              <a:t> have a significant relationship with the shares of an article. </a:t>
            </a:r>
          </a:p>
        </p:txBody>
      </p:sp>
      <p:sp>
        <p:nvSpPr>
          <p:cNvPr id="202" name="Shape 202"/>
          <p:cNvSpPr txBox="1">
            <a:spLocks noGrp="1"/>
          </p:cNvSpPr>
          <p:nvPr>
            <p:ph type="title"/>
          </p:nvPr>
        </p:nvSpPr>
        <p:spPr>
          <a:xfrm>
            <a:off x="1381250" y="922675"/>
            <a:ext cx="4935000" cy="435600"/>
          </a:xfrm>
          <a:prstGeom prst="rect">
            <a:avLst/>
          </a:prstGeom>
        </p:spPr>
        <p:txBody>
          <a:bodyPr lIns="91425" tIns="91425" rIns="91425" bIns="91425" anchor="ctr" anchorCtr="0">
            <a:noAutofit/>
          </a:bodyPr>
          <a:lstStyle/>
          <a:p>
            <a:pPr lvl="0" rtl="0">
              <a:spcBef>
                <a:spcPts val="0"/>
              </a:spcBef>
              <a:buNone/>
            </a:pPr>
            <a:r>
              <a:rPr lang="en"/>
              <a:t>Analysis: Linear Regression</a:t>
            </a:r>
          </a:p>
        </p:txBody>
      </p:sp>
      <p:sp>
        <p:nvSpPr>
          <p:cNvPr id="203" name="Shape 203"/>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b="1" dirty="0">
              <a:highlight>
                <a:srgbClr val="FFCD00"/>
              </a:highlight>
            </a:endParaRPr>
          </a:p>
          <a:p>
            <a:pPr lvl="0" rtl="0">
              <a:spcBef>
                <a:spcPts val="0"/>
              </a:spcBef>
              <a:buNone/>
            </a:pPr>
            <a:r>
              <a:rPr lang="en" i="1" dirty="0"/>
              <a:t>F(1,</a:t>
            </a:r>
            <a:r>
              <a:rPr lang="en" i="1" dirty="0">
                <a:solidFill>
                  <a:schemeClr val="dk1"/>
                </a:solidFill>
              </a:rPr>
              <a:t>39642)</a:t>
            </a:r>
            <a:r>
              <a:rPr lang="en" i="1" dirty="0"/>
              <a:t>=61.6, p=4.3x10</a:t>
            </a:r>
            <a:r>
              <a:rPr lang="en" i="1" baseline="30000" dirty="0"/>
              <a:t>-15</a:t>
            </a:r>
          </a:p>
          <a:p>
            <a:pPr lvl="0">
              <a:spcBef>
                <a:spcPts val="0"/>
              </a:spcBef>
              <a:buNone/>
            </a:pPr>
            <a:r>
              <a:rPr lang="en" dirty="0"/>
              <a:t>The number of images in an article is positively related to how much it is shared and can be represented in a linear regression model.</a:t>
            </a:r>
          </a:p>
          <a:p>
            <a:pPr lvl="0" rtl="0">
              <a:spcBef>
                <a:spcPts val="0"/>
              </a:spcBef>
              <a:buNone/>
            </a:pPr>
            <a:endParaRPr dirty="0"/>
          </a:p>
        </p:txBody>
      </p:sp>
      <p:grpSp>
        <p:nvGrpSpPr>
          <p:cNvPr id="204" name="Shape 204"/>
          <p:cNvGrpSpPr/>
          <p:nvPr/>
        </p:nvGrpSpPr>
        <p:grpSpPr>
          <a:xfrm>
            <a:off x="899335" y="1011555"/>
            <a:ext cx="253272" cy="257835"/>
            <a:chOff x="1923675" y="1633650"/>
            <a:chExt cx="436000" cy="435975"/>
          </a:xfrm>
        </p:grpSpPr>
        <p:sp>
          <p:nvSpPr>
            <p:cNvPr id="205" name="Shape 20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11" name="Shape 211"/>
          <p:cNvSpPr/>
          <p:nvPr/>
        </p:nvSpPr>
        <p:spPr>
          <a:xfrm>
            <a:off x="6809679" y="2237678"/>
            <a:ext cx="1330711" cy="438615"/>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a:spcBef>
                <a:spcPts val="0"/>
              </a:spcBef>
              <a:buNone/>
            </a:pPr>
            <a:r>
              <a:rPr lang="en"/>
              <a:t>Regression Model</a:t>
            </a:r>
          </a:p>
        </p:txBody>
      </p:sp>
      <p:sp>
        <p:nvSpPr>
          <p:cNvPr id="217" name="Shape 217"/>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a:spcBef>
                <a:spcPts val="0"/>
              </a:spcBef>
              <a:buNone/>
            </a:pPr>
            <a:r>
              <a:rPr lang="en" dirty="0"/>
              <a:t>The linear regression model can be expressed as:</a:t>
            </a:r>
          </a:p>
          <a:p>
            <a:pPr lvl="0">
              <a:spcBef>
                <a:spcPts val="0"/>
              </a:spcBef>
              <a:buNone/>
            </a:pPr>
            <a:endParaRPr dirty="0"/>
          </a:p>
          <a:p>
            <a:pPr lvl="0">
              <a:spcBef>
                <a:spcPts val="0"/>
              </a:spcBef>
              <a:buNone/>
            </a:pPr>
            <a:r>
              <a:rPr lang="en" sz="1400" b="1" i="1" dirty="0"/>
              <a:t>Shares = 3144.9 + 55.113 (No. of Images)</a:t>
            </a:r>
          </a:p>
          <a:p>
            <a:pPr lvl="0">
              <a:spcBef>
                <a:spcPts val="0"/>
              </a:spcBef>
              <a:buNone/>
            </a:pPr>
            <a:endParaRPr sz="1400" dirty="0"/>
          </a:p>
          <a:p>
            <a:pPr lvl="0">
              <a:spcBef>
                <a:spcPts val="0"/>
              </a:spcBef>
              <a:buNone/>
            </a:pPr>
            <a:endParaRPr sz="1400" dirty="0"/>
          </a:p>
        </p:txBody>
      </p:sp>
      <p:sp>
        <p:nvSpPr>
          <p:cNvPr id="218" name="Shape 218"/>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a:spcBef>
                <a:spcPts val="0"/>
              </a:spcBef>
              <a:buNone/>
            </a:pPr>
            <a:r>
              <a:rPr lang="en" dirty="0"/>
              <a:t>This can be interpreted as follows:</a:t>
            </a:r>
          </a:p>
          <a:p>
            <a:pPr lvl="0">
              <a:spcBef>
                <a:spcPts val="0"/>
              </a:spcBef>
              <a:buNone/>
            </a:pPr>
            <a:endParaRPr lang="en" dirty="0"/>
          </a:p>
          <a:p>
            <a:pPr lvl="0">
              <a:spcBef>
                <a:spcPts val="0"/>
              </a:spcBef>
              <a:buNone/>
            </a:pPr>
            <a:r>
              <a:rPr lang="en" sz="1400" b="1" i="1" dirty="0"/>
              <a:t>With every 1 count increase in the image in an article the shares increase by 55.113.</a:t>
            </a:r>
          </a:p>
          <a:p>
            <a:pPr lvl="0">
              <a:spcBef>
                <a:spcPts val="0"/>
              </a:spcBef>
              <a:buNone/>
            </a:pPr>
            <a:endParaRPr dirty="0"/>
          </a:p>
        </p:txBody>
      </p:sp>
      <p:grpSp>
        <p:nvGrpSpPr>
          <p:cNvPr id="219" name="Shape 219"/>
          <p:cNvGrpSpPr/>
          <p:nvPr/>
        </p:nvGrpSpPr>
        <p:grpSpPr>
          <a:xfrm>
            <a:off x="896862" y="1048739"/>
            <a:ext cx="255685" cy="183468"/>
            <a:chOff x="4604550" y="3714775"/>
            <a:chExt cx="439625" cy="319075"/>
          </a:xfrm>
        </p:grpSpPr>
        <p:sp>
          <p:nvSpPr>
            <p:cNvPr id="220" name="Shape 220"/>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Polarity of News</a:t>
            </a:r>
          </a:p>
        </p:txBody>
      </p:sp>
      <p:sp>
        <p:nvSpPr>
          <p:cNvPr id="227" name="Shape 22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Does the rate of sharing positive and negative news vary with the time of the year?</a:t>
            </a:r>
          </a:p>
        </p:txBody>
      </p:sp>
      <p:sp>
        <p:nvSpPr>
          <p:cNvPr id="228" name="Shape 22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Maximum articles are published in the month of </a:t>
            </a:r>
            <a:r>
              <a:rPr lang="en">
                <a:highlight>
                  <a:srgbClr val="FFCD00"/>
                </a:highlight>
              </a:rPr>
              <a:t>October</a:t>
            </a:r>
          </a:p>
        </p:txBody>
      </p:sp>
      <p:pic>
        <p:nvPicPr>
          <p:cNvPr id="234" name="Shape 234"/>
          <p:cNvPicPr preferRelativeResize="0"/>
          <p:nvPr/>
        </p:nvPicPr>
        <p:blipFill>
          <a:blip r:embed="rId3">
            <a:alphaModFix/>
          </a:blip>
          <a:stretch>
            <a:fillRect/>
          </a:stretch>
        </p:blipFill>
        <p:spPr>
          <a:xfrm>
            <a:off x="152400" y="421600"/>
            <a:ext cx="4175999" cy="3316574"/>
          </a:xfrm>
          <a:prstGeom prst="rect">
            <a:avLst/>
          </a:prstGeom>
          <a:noFill/>
          <a:ln>
            <a:noFill/>
          </a:ln>
        </p:spPr>
      </p:pic>
      <p:pic>
        <p:nvPicPr>
          <p:cNvPr id="235" name="Shape 235"/>
          <p:cNvPicPr preferRelativeResize="0"/>
          <p:nvPr/>
        </p:nvPicPr>
        <p:blipFill>
          <a:blip r:embed="rId4">
            <a:alphaModFix/>
          </a:blip>
          <a:stretch>
            <a:fillRect/>
          </a:stretch>
        </p:blipFill>
        <p:spPr>
          <a:xfrm>
            <a:off x="4581375" y="421599"/>
            <a:ext cx="4466451" cy="3316574"/>
          </a:xfrm>
          <a:prstGeom prst="rect">
            <a:avLst/>
          </a:prstGeom>
          <a:noFill/>
          <a:ln>
            <a:noFill/>
          </a:ln>
        </p:spPr>
      </p:pic>
      <p:sp>
        <p:nvSpPr>
          <p:cNvPr id="236" name="Shape 236"/>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Average number of shares are maximum for the month of </a:t>
            </a:r>
            <a:r>
              <a:rPr lang="en">
                <a:highlight>
                  <a:srgbClr val="FFCD00"/>
                </a:highlight>
              </a:rPr>
              <a:t>March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Maximum negative news shared in the month of </a:t>
            </a:r>
            <a:r>
              <a:rPr lang="en">
                <a:highlight>
                  <a:srgbClr val="FFCD00"/>
                </a:highlight>
              </a:rPr>
              <a:t>January</a:t>
            </a:r>
          </a:p>
        </p:txBody>
      </p:sp>
      <p:sp>
        <p:nvSpPr>
          <p:cNvPr id="242" name="Shape 242"/>
          <p:cNvSpPr txBox="1">
            <a:spLocks noGrp="1"/>
          </p:cNvSpPr>
          <p:nvPr>
            <p:ph type="body" idx="1"/>
          </p:nvPr>
        </p:nvSpPr>
        <p:spPr>
          <a:xfrm>
            <a:off x="4581300" y="3681950"/>
            <a:ext cx="4562700" cy="519600"/>
          </a:xfrm>
          <a:prstGeom prst="rect">
            <a:avLst/>
          </a:prstGeom>
        </p:spPr>
        <p:txBody>
          <a:bodyPr lIns="91425" tIns="91425" rIns="91425" bIns="91425" anchor="b" anchorCtr="0">
            <a:noAutofit/>
          </a:bodyPr>
          <a:lstStyle/>
          <a:p>
            <a:pPr lvl="0" rtl="0">
              <a:spcBef>
                <a:spcPts val="0"/>
              </a:spcBef>
              <a:buNone/>
            </a:pPr>
            <a:r>
              <a:rPr lang="en"/>
              <a:t>Maximum positive news shared in the month of </a:t>
            </a:r>
            <a:r>
              <a:rPr lang="en">
                <a:highlight>
                  <a:srgbClr val="FFCD00"/>
                </a:highlight>
              </a:rPr>
              <a:t>December</a:t>
            </a:r>
          </a:p>
        </p:txBody>
      </p:sp>
      <p:pic>
        <p:nvPicPr>
          <p:cNvPr id="243" name="Shape 243"/>
          <p:cNvPicPr preferRelativeResize="0"/>
          <p:nvPr/>
        </p:nvPicPr>
        <p:blipFill>
          <a:blip r:embed="rId3">
            <a:alphaModFix/>
          </a:blip>
          <a:stretch>
            <a:fillRect/>
          </a:stretch>
        </p:blipFill>
        <p:spPr>
          <a:xfrm>
            <a:off x="152400" y="152400"/>
            <a:ext cx="4562698" cy="3433375"/>
          </a:xfrm>
          <a:prstGeom prst="rect">
            <a:avLst/>
          </a:prstGeom>
          <a:noFill/>
          <a:ln>
            <a:noFill/>
          </a:ln>
        </p:spPr>
      </p:pic>
      <p:pic>
        <p:nvPicPr>
          <p:cNvPr id="244" name="Shape 244"/>
          <p:cNvPicPr preferRelativeResize="0"/>
          <p:nvPr/>
        </p:nvPicPr>
        <p:blipFill>
          <a:blip r:embed="rId4">
            <a:alphaModFix/>
          </a:blip>
          <a:stretch>
            <a:fillRect/>
          </a:stretch>
        </p:blipFill>
        <p:spPr>
          <a:xfrm>
            <a:off x="4867525" y="152399"/>
            <a:ext cx="4124100" cy="343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Negative News</a:t>
            </a:r>
          </a:p>
          <a:p>
            <a:pPr lvl="0" rtl="0">
              <a:spcBef>
                <a:spcPts val="0"/>
              </a:spcBef>
              <a:buNone/>
            </a:pPr>
            <a:endParaRPr lang="en" b="1" dirty="0">
              <a:highlight>
                <a:srgbClr val="FFCD00"/>
              </a:highlight>
            </a:endParaRPr>
          </a:p>
          <a:p>
            <a:pPr lvl="0">
              <a:spcBef>
                <a:spcPts val="0"/>
              </a:spcBef>
              <a:buNone/>
            </a:pPr>
            <a:r>
              <a:rPr lang="en" i="1" dirty="0"/>
              <a:t>F(1,653)=1.53, p=0.21</a:t>
            </a:r>
          </a:p>
          <a:p>
            <a:pPr lvl="0" rtl="0">
              <a:spcBef>
                <a:spcPts val="0"/>
              </a:spcBef>
              <a:buNone/>
            </a:pPr>
            <a:r>
              <a:rPr lang="en" dirty="0"/>
              <a:t>Even though some months have higher average than others, the difference is not statistically significant </a:t>
            </a:r>
          </a:p>
        </p:txBody>
      </p:sp>
      <p:sp>
        <p:nvSpPr>
          <p:cNvPr id="250" name="Shape 250"/>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Analysis of Variants (ANOVA)</a:t>
            </a:r>
          </a:p>
        </p:txBody>
      </p:sp>
      <p:sp>
        <p:nvSpPr>
          <p:cNvPr id="251" name="Shape 251"/>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Positive News</a:t>
            </a:r>
          </a:p>
          <a:p>
            <a:pPr lvl="0" rtl="0">
              <a:spcBef>
                <a:spcPts val="0"/>
              </a:spcBef>
              <a:buNone/>
            </a:pPr>
            <a:endParaRPr lang="en" b="1" dirty="0">
              <a:highlight>
                <a:srgbClr val="FFCD00"/>
              </a:highlight>
            </a:endParaRPr>
          </a:p>
          <a:p>
            <a:pPr lvl="0">
              <a:spcBef>
                <a:spcPts val="0"/>
              </a:spcBef>
              <a:buNone/>
            </a:pPr>
            <a:r>
              <a:rPr lang="en" i="1" dirty="0"/>
              <a:t>F(1,1321)=0.52, p=0.47</a:t>
            </a:r>
          </a:p>
          <a:p>
            <a:pPr lvl="0" rtl="0">
              <a:spcBef>
                <a:spcPts val="0"/>
              </a:spcBef>
              <a:buNone/>
            </a:pPr>
            <a:r>
              <a:rPr lang="en" dirty="0"/>
              <a:t>Similar to negative news, the difference in the average number of shares among months is not significant enough</a:t>
            </a:r>
          </a:p>
        </p:txBody>
      </p:sp>
      <p:grpSp>
        <p:nvGrpSpPr>
          <p:cNvPr id="252" name="Shape 252"/>
          <p:cNvGrpSpPr/>
          <p:nvPr/>
        </p:nvGrpSpPr>
        <p:grpSpPr>
          <a:xfrm>
            <a:off x="899335" y="1011555"/>
            <a:ext cx="253272" cy="257835"/>
            <a:chOff x="1923675" y="1633650"/>
            <a:chExt cx="436000" cy="435975"/>
          </a:xfrm>
        </p:grpSpPr>
        <p:sp>
          <p:nvSpPr>
            <p:cNvPr id="253" name="Shape 2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Conclusions</a:t>
            </a:r>
          </a:p>
        </p:txBody>
      </p:sp>
      <p:sp>
        <p:nvSpPr>
          <p:cNvPr id="264" name="Shape 264"/>
          <p:cNvSpPr txBox="1">
            <a:spLocks noGrp="1"/>
          </p:cNvSpPr>
          <p:nvPr>
            <p:ph type="body" idx="1"/>
          </p:nvPr>
        </p:nvSpPr>
        <p:spPr>
          <a:xfrm>
            <a:off x="1381250"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Best Day of Release</a:t>
            </a:r>
          </a:p>
          <a:p>
            <a:pPr lvl="0" rtl="0">
              <a:spcBef>
                <a:spcPts val="0"/>
              </a:spcBef>
              <a:buNone/>
            </a:pPr>
            <a:endParaRPr lang="en" dirty="0"/>
          </a:p>
          <a:p>
            <a:pPr lvl="0" rtl="0">
              <a:spcBef>
                <a:spcPts val="0"/>
              </a:spcBef>
              <a:buNone/>
            </a:pPr>
            <a:r>
              <a:rPr lang="en" dirty="0"/>
              <a:t>Different types of articles have different best days of release. However, in general, people share more articles on weekends.</a:t>
            </a:r>
          </a:p>
        </p:txBody>
      </p:sp>
      <p:sp>
        <p:nvSpPr>
          <p:cNvPr id="265" name="Shape 265"/>
          <p:cNvSpPr txBox="1">
            <a:spLocks noGrp="1"/>
          </p:cNvSpPr>
          <p:nvPr>
            <p:ph type="body" idx="2"/>
          </p:nvPr>
        </p:nvSpPr>
        <p:spPr>
          <a:xfrm>
            <a:off x="3834911"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dirty="0"/>
          </a:p>
          <a:p>
            <a:pPr lvl="0" rtl="0">
              <a:spcBef>
                <a:spcPts val="0"/>
              </a:spcBef>
              <a:buNone/>
            </a:pPr>
            <a:r>
              <a:rPr lang="en" dirty="0"/>
              <a:t>There is a positive relationship between number of images in an article and the number of shares. However, the optimal number of images would be in the range of 7-25.</a:t>
            </a:r>
          </a:p>
        </p:txBody>
      </p:sp>
      <p:sp>
        <p:nvSpPr>
          <p:cNvPr id="266" name="Shape 266"/>
          <p:cNvSpPr txBox="1">
            <a:spLocks noGrp="1"/>
          </p:cNvSpPr>
          <p:nvPr>
            <p:ph type="body" idx="3"/>
          </p:nvPr>
        </p:nvSpPr>
        <p:spPr>
          <a:xfrm>
            <a:off x="6288573" y="1651075"/>
            <a:ext cx="2333999"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Polarity of News</a:t>
            </a:r>
          </a:p>
          <a:p>
            <a:pPr lvl="0" rtl="0">
              <a:spcBef>
                <a:spcPts val="0"/>
              </a:spcBef>
              <a:buNone/>
            </a:pPr>
            <a:endParaRPr lang="en" dirty="0"/>
          </a:p>
          <a:p>
            <a:pPr lvl="0" rtl="0">
              <a:spcBef>
                <a:spcPts val="0"/>
              </a:spcBef>
              <a:buNone/>
            </a:pPr>
            <a:r>
              <a:rPr lang="en" dirty="0"/>
              <a:t>Even though a trend can be seen in the average number of shares of positive and negative news, on further analysis we see that the trends are statistically not significant.</a:t>
            </a:r>
          </a:p>
          <a:p>
            <a:pPr lvl="0" rtl="0">
              <a:spcBef>
                <a:spcPts val="0"/>
              </a:spcBef>
              <a:buNone/>
            </a:pPr>
            <a:endParaRPr dirty="0"/>
          </a:p>
        </p:txBody>
      </p:sp>
      <p:grpSp>
        <p:nvGrpSpPr>
          <p:cNvPr id="267" name="Shape 267"/>
          <p:cNvGrpSpPr/>
          <p:nvPr/>
        </p:nvGrpSpPr>
        <p:grpSpPr>
          <a:xfrm>
            <a:off x="906688" y="984720"/>
            <a:ext cx="215129" cy="311513"/>
            <a:chOff x="3979850" y="1598950"/>
            <a:chExt cx="356825" cy="505375"/>
          </a:xfrm>
        </p:grpSpPr>
        <p:sp>
          <p:nvSpPr>
            <p:cNvPr id="268" name="Shape 268"/>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a:t>Our Questions and Their </a:t>
            </a:r>
            <a:r>
              <a:rPr lang="en" sz="1800">
                <a:highlight>
                  <a:srgbClr val="FFCD00"/>
                </a:highlight>
              </a:rPr>
              <a:t>Importance</a:t>
            </a:r>
          </a:p>
        </p:txBody>
      </p:sp>
      <p:sp>
        <p:nvSpPr>
          <p:cNvPr id="73" name="Shape 73"/>
          <p:cNvSpPr txBox="1">
            <a:spLocks noGrp="1"/>
          </p:cNvSpPr>
          <p:nvPr>
            <p:ph type="body" idx="1"/>
          </p:nvPr>
        </p:nvSpPr>
        <p:spPr>
          <a:xfrm>
            <a:off x="301200" y="2404375"/>
            <a:ext cx="8541600" cy="2336100"/>
          </a:xfrm>
          <a:prstGeom prst="rect">
            <a:avLst/>
          </a:prstGeom>
        </p:spPr>
        <p:txBody>
          <a:bodyPr lIns="91425" tIns="91425" rIns="91425" bIns="91425" anchor="t" anchorCtr="0">
            <a:noAutofit/>
          </a:bodyPr>
          <a:lstStyle/>
          <a:p>
            <a:pPr marL="457200" lvl="0" indent="-228600" rtl="0">
              <a:spcBef>
                <a:spcPts val="0"/>
              </a:spcBef>
            </a:pPr>
            <a:r>
              <a:rPr lang="en" sz="2000" dirty="0"/>
              <a:t>What is the best day to release a new article? Does the ideal day vary with the type of news?</a:t>
            </a:r>
          </a:p>
          <a:p>
            <a:pPr marL="228600" lvl="0" rtl="0">
              <a:spcBef>
                <a:spcPts val="0"/>
              </a:spcBef>
              <a:buNone/>
            </a:pPr>
            <a:endParaRPr lang="en" sz="2000" dirty="0"/>
          </a:p>
          <a:p>
            <a:pPr marL="457200" lvl="0" indent="-228600" rtl="0">
              <a:spcBef>
                <a:spcPts val="0"/>
              </a:spcBef>
            </a:pPr>
            <a:r>
              <a:rPr lang="en" sz="2000" dirty="0"/>
              <a:t>How does the number of images and the number of words in an article affect the number of shares?</a:t>
            </a:r>
          </a:p>
          <a:p>
            <a:pPr marL="228600" lvl="0" rtl="0">
              <a:spcBef>
                <a:spcPts val="0"/>
              </a:spcBef>
              <a:buNone/>
            </a:pPr>
            <a:endParaRPr lang="en" sz="2000" dirty="0"/>
          </a:p>
          <a:p>
            <a:pPr marL="457200" lvl="0" indent="-228600" rtl="0">
              <a:spcBef>
                <a:spcPts val="0"/>
              </a:spcBef>
            </a:pPr>
            <a:r>
              <a:rPr lang="en" sz="2000" dirty="0"/>
              <a:t>Does the rate of sharing of positive and negative news vary with the time of the year?</a:t>
            </a:r>
          </a:p>
          <a:p>
            <a:pPr lvl="0" rtl="0">
              <a:spcBef>
                <a:spcPts val="0"/>
              </a:spcBef>
              <a:buNone/>
            </a:pPr>
            <a:endParaRPr dirty="0"/>
          </a:p>
        </p:txBody>
      </p:sp>
      <p:grpSp>
        <p:nvGrpSpPr>
          <p:cNvPr id="74" name="Shape 74"/>
          <p:cNvGrpSpPr/>
          <p:nvPr/>
        </p:nvGrpSpPr>
        <p:grpSpPr>
          <a:xfrm>
            <a:off x="916458" y="1019750"/>
            <a:ext cx="214624" cy="214624"/>
            <a:chOff x="2594050" y="1631825"/>
            <a:chExt cx="439625" cy="439625"/>
          </a:xfrm>
        </p:grpSpPr>
        <p:sp>
          <p:nvSpPr>
            <p:cNvPr id="75" name="Shape 7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9" name="Shape 79"/>
          <p:cNvSpPr txBox="1">
            <a:spLocks noGrp="1"/>
          </p:cNvSpPr>
          <p:nvPr>
            <p:ph type="body" idx="4294967295"/>
          </p:nvPr>
        </p:nvSpPr>
        <p:spPr>
          <a:xfrm>
            <a:off x="423275" y="1442750"/>
            <a:ext cx="8419500" cy="819900"/>
          </a:xfrm>
          <a:prstGeom prst="rect">
            <a:avLst/>
          </a:prstGeom>
        </p:spPr>
        <p:txBody>
          <a:bodyPr lIns="91425" tIns="91425" rIns="91425" bIns="91425" anchor="t" anchorCtr="0">
            <a:noAutofit/>
          </a:bodyPr>
          <a:lstStyle/>
          <a:p>
            <a:pPr lvl="0" rtl="0">
              <a:spcBef>
                <a:spcPts val="0"/>
              </a:spcBef>
              <a:buNone/>
            </a:pPr>
            <a:r>
              <a:rPr lang="en">
                <a:highlight>
                  <a:srgbClr val="FFCD00"/>
                </a:highlight>
              </a:rPr>
              <a:t> </a:t>
            </a:r>
            <a:r>
              <a:rPr lang="en" b="1">
                <a:highlight>
                  <a:srgbClr val="FFCD00"/>
                </a:highlight>
              </a:rPr>
              <a:t>Business Goal:</a:t>
            </a:r>
            <a:r>
              <a:rPr lang="en"/>
              <a:t> </a:t>
            </a:r>
            <a:r>
              <a:rPr lang="en" b="1"/>
              <a:t>Increasing popularity of news by customizing it in popular format.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subTitle" idx="4294967295"/>
          </p:nvPr>
        </p:nvSpPr>
        <p:spPr>
          <a:xfrm>
            <a:off x="2371500" y="2093775"/>
            <a:ext cx="5021400" cy="784800"/>
          </a:xfrm>
          <a:prstGeom prst="rect">
            <a:avLst/>
          </a:prstGeom>
        </p:spPr>
        <p:txBody>
          <a:bodyPr lIns="91425" tIns="91425" rIns="91425" bIns="91425" anchor="t" anchorCtr="0">
            <a:noAutofit/>
          </a:bodyPr>
          <a:lstStyle/>
          <a:p>
            <a:pPr lvl="0" rtl="0">
              <a:spcBef>
                <a:spcPts val="0"/>
              </a:spcBef>
              <a:buNone/>
            </a:pPr>
            <a:r>
              <a:rPr lang="en" sz="3000" b="1" i="1">
                <a:latin typeface="Lora"/>
                <a:ea typeface="Lora"/>
                <a:cs typeface="Lora"/>
                <a:sym typeface="Lora"/>
              </a:rPr>
              <a:t>Any </a:t>
            </a:r>
            <a:r>
              <a:rPr lang="en" sz="3000" b="1" i="1">
                <a:highlight>
                  <a:srgbClr val="FFCD00"/>
                </a:highlight>
                <a:latin typeface="Lora"/>
                <a:ea typeface="Lora"/>
                <a:cs typeface="Lora"/>
                <a:sym typeface="Lora"/>
              </a:rPr>
              <a:t>Questions</a:t>
            </a:r>
            <a:r>
              <a:rPr lang="en" sz="3000" b="1" i="1">
                <a:latin typeface="Lora"/>
                <a:ea typeface="Lora"/>
                <a:cs typeface="Lora"/>
                <a:sym typeface="Lora"/>
              </a:rPr>
              <a:t> ?</a:t>
            </a:r>
          </a:p>
          <a:p>
            <a:pPr lvl="0" rtl="0">
              <a:spcBef>
                <a:spcPts val="0"/>
              </a:spcBef>
              <a:buNone/>
            </a:pPr>
            <a:endParaRPr sz="1800">
              <a:solidFill>
                <a:schemeClr val="dk1"/>
              </a:solidFill>
            </a:endParaRPr>
          </a:p>
          <a:p>
            <a:pPr lvl="0" rtl="0">
              <a:spcBef>
                <a:spcPts val="0"/>
              </a:spcBef>
              <a:buNone/>
            </a:pPr>
            <a:endParaRPr b="1"/>
          </a:p>
        </p:txBody>
      </p:sp>
      <p:cxnSp>
        <p:nvCxnSpPr>
          <p:cNvPr id="275" name="Shape 275"/>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276" name="Shape 276"/>
          <p:cNvSpPr txBox="1">
            <a:spLocks noGrp="1"/>
          </p:cNvSpPr>
          <p:nvPr>
            <p:ph type="ctrTitle" idx="4294967295"/>
          </p:nvPr>
        </p:nvSpPr>
        <p:spPr>
          <a:xfrm>
            <a:off x="2371625" y="816550"/>
            <a:ext cx="4908000" cy="1159800"/>
          </a:xfrm>
          <a:prstGeom prst="rect">
            <a:avLst/>
          </a:prstGeom>
        </p:spPr>
        <p:txBody>
          <a:bodyPr lIns="91425" tIns="91425" rIns="91425" bIns="91425" anchor="ctr" anchorCtr="0">
            <a:noAutofit/>
          </a:bodyPr>
          <a:lstStyle/>
          <a:p>
            <a:pPr lvl="0" rtl="0">
              <a:spcBef>
                <a:spcPts val="0"/>
              </a:spcBef>
              <a:buNone/>
            </a:pPr>
            <a:r>
              <a:rPr lang="en" sz="4800"/>
              <a:t>Thank You</a:t>
            </a:r>
          </a:p>
        </p:txBody>
      </p:sp>
      <p:cxnSp>
        <p:nvCxnSpPr>
          <p:cNvPr id="277" name="Shape 277"/>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278" name="Shape 278"/>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279" name="Shape 279"/>
          <p:cNvGrpSpPr/>
          <p:nvPr/>
        </p:nvGrpSpPr>
        <p:grpSpPr>
          <a:xfrm>
            <a:off x="1148888" y="1190759"/>
            <a:ext cx="505722" cy="475767"/>
            <a:chOff x="5972700" y="2330200"/>
            <a:chExt cx="411625" cy="387275"/>
          </a:xfrm>
        </p:grpSpPr>
        <p:sp>
          <p:nvSpPr>
            <p:cNvPr id="280" name="Shape 28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a:t>References</a:t>
            </a:r>
          </a:p>
        </p:txBody>
      </p:sp>
      <p:sp>
        <p:nvSpPr>
          <p:cNvPr id="287" name="Shape 287"/>
          <p:cNvSpPr txBox="1">
            <a:spLocks noGrp="1"/>
          </p:cNvSpPr>
          <p:nvPr>
            <p:ph type="body" idx="1"/>
          </p:nvPr>
        </p:nvSpPr>
        <p:spPr>
          <a:xfrm>
            <a:off x="152475" y="1626775"/>
            <a:ext cx="8541600" cy="2785500"/>
          </a:xfrm>
          <a:prstGeom prst="rect">
            <a:avLst/>
          </a:prstGeom>
        </p:spPr>
        <p:txBody>
          <a:bodyPr lIns="91425" tIns="91425" rIns="91425" bIns="91425" anchor="t" anchorCtr="0">
            <a:noAutofit/>
          </a:bodyPr>
          <a:lstStyle/>
          <a:p>
            <a:pPr marL="457200" lvl="0" indent="-228600" rtl="0">
              <a:spcBef>
                <a:spcPts val="0"/>
              </a:spcBef>
            </a:pPr>
            <a:r>
              <a:rPr lang="en" b="1" dirty="0"/>
              <a:t>Data Set:</a:t>
            </a:r>
            <a:r>
              <a:rPr lang="en" dirty="0"/>
              <a:t> </a:t>
            </a:r>
            <a:r>
              <a:rPr lang="en" sz="1400" dirty="0">
                <a:solidFill>
                  <a:schemeClr val="dk1"/>
                </a:solidFill>
                <a:latin typeface="Times New Roman"/>
                <a:ea typeface="Times New Roman"/>
                <a:cs typeface="Times New Roman"/>
                <a:sym typeface="Times New Roman"/>
              </a:rPr>
              <a:t>UCI Machine Learning Repository: Data Set. (2015, May 31). </a:t>
            </a:r>
            <a:r>
              <a:rPr lang="en" sz="1400" i="1" dirty="0">
                <a:solidFill>
                  <a:schemeClr val="dk1"/>
                </a:solidFill>
                <a:latin typeface="Times New Roman"/>
                <a:ea typeface="Times New Roman"/>
                <a:cs typeface="Times New Roman"/>
                <a:sym typeface="Times New Roman"/>
              </a:rPr>
              <a:t>Online News Popularity Dataset.</a:t>
            </a:r>
            <a:r>
              <a:rPr lang="en" sz="1400" dirty="0">
                <a:solidFill>
                  <a:schemeClr val="dk1"/>
                </a:solidFill>
                <a:latin typeface="Times New Roman"/>
                <a:ea typeface="Times New Roman"/>
                <a:cs typeface="Times New Roman"/>
                <a:sym typeface="Times New Roman"/>
              </a:rPr>
              <a:t> Retrieved from</a:t>
            </a:r>
            <a:r>
              <a:rPr lang="en" sz="1400" dirty="0">
                <a:solidFill>
                  <a:schemeClr val="dk1"/>
                </a:solidFill>
                <a:latin typeface="Times New Roman"/>
                <a:ea typeface="Times New Roman"/>
                <a:cs typeface="Times New Roman"/>
                <a:sym typeface="Times New Roman"/>
                <a:hlinkClick r:id="rId3"/>
              </a:rPr>
              <a:t> </a:t>
            </a:r>
            <a:r>
              <a:rPr lang="en" sz="1400" u="sng" dirty="0">
                <a:solidFill>
                  <a:schemeClr val="hlink"/>
                </a:solidFill>
                <a:latin typeface="Times New Roman"/>
                <a:ea typeface="Times New Roman"/>
                <a:cs typeface="Times New Roman"/>
                <a:sym typeface="Times New Roman"/>
                <a:hlinkClick r:id="rId3"/>
              </a:rPr>
              <a:t>https://archive.ics.uci.edu/ml/datasets/Online News Popularity#</a:t>
            </a:r>
            <a:r>
              <a:rPr lang="en" sz="1400" u="sng" dirty="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on Sep 26, 2016 11:15:23 AM.</a:t>
            </a:r>
          </a:p>
          <a:p>
            <a:pPr lvl="0" rtl="0">
              <a:spcBef>
                <a:spcPts val="0"/>
              </a:spcBef>
              <a:buNone/>
            </a:pPr>
            <a:endParaRPr sz="1400" dirty="0">
              <a:solidFill>
                <a:schemeClr val="dk1"/>
              </a:solidFill>
              <a:latin typeface="Times New Roman"/>
              <a:ea typeface="Times New Roman"/>
              <a:cs typeface="Times New Roman"/>
              <a:sym typeface="Times New Roman"/>
            </a:endParaRPr>
          </a:p>
          <a:p>
            <a:pPr marL="457200" lvl="0" indent="-228600" rtl="0">
              <a:spcBef>
                <a:spcPts val="0"/>
              </a:spcBef>
            </a:pPr>
            <a:r>
              <a:rPr lang="en" b="1" dirty="0"/>
              <a:t>Presentation Template:</a:t>
            </a:r>
            <a:r>
              <a:rPr lang="en" dirty="0"/>
              <a:t> </a:t>
            </a:r>
            <a:r>
              <a:rPr lang="en" sz="1800" u="sng" dirty="0">
                <a:solidFill>
                  <a:schemeClr val="hlink"/>
                </a:solidFill>
                <a:latin typeface="Times New Roman"/>
                <a:ea typeface="Times New Roman"/>
                <a:cs typeface="Times New Roman"/>
                <a:sym typeface="Times New Roman"/>
                <a:hlinkClick r:id="rId4"/>
              </a:rPr>
              <a:t>http://www.slidescarnival.com/</a:t>
            </a:r>
            <a:endParaRPr lang="en" sz="1800" dirty="0">
              <a:ea typeface="Times New Roman"/>
              <a:cs typeface="Times New Roman"/>
            </a:endParaRPr>
          </a:p>
          <a:p>
            <a:pPr marL="228600" lvl="0" rtl="0">
              <a:spcBef>
                <a:spcPts val="0"/>
              </a:spcBef>
              <a:buNone/>
            </a:pPr>
            <a:endParaRPr lang="en" sz="1800" dirty="0"/>
          </a:p>
          <a:p>
            <a:pPr marL="457200" lvl="0" indent="-228600">
              <a:spcBef>
                <a:spcPts val="0"/>
              </a:spcBef>
            </a:pPr>
            <a:r>
              <a:rPr lang="en-US" b="1" dirty="0"/>
              <a:t>Additional Citation:</a:t>
            </a:r>
            <a:r>
              <a:rPr lang="en-US" sz="1800" dirty="0"/>
              <a:t> </a:t>
            </a:r>
            <a:r>
              <a:rPr lang="en-US" sz="1400" dirty="0">
                <a:latin typeface="Times New Roman" panose="02020603050405020304" pitchFamily="18" charset="0"/>
                <a:cs typeface="Times New Roman" panose="02020603050405020304" pitchFamily="18" charset="0"/>
              </a:rPr>
              <a:t>K. Fernandes, P. </a:t>
            </a:r>
            <a:r>
              <a:rPr lang="en-US" sz="1400" dirty="0" err="1">
                <a:latin typeface="Times New Roman" panose="02020603050405020304" pitchFamily="18" charset="0"/>
                <a:cs typeface="Times New Roman" panose="02020603050405020304" pitchFamily="18" charset="0"/>
              </a:rPr>
              <a:t>Vinagre</a:t>
            </a:r>
            <a:r>
              <a:rPr lang="en-US" sz="1400" dirty="0">
                <a:latin typeface="Times New Roman" panose="02020603050405020304" pitchFamily="18" charset="0"/>
                <a:cs typeface="Times New Roman" panose="02020603050405020304" pitchFamily="18" charset="0"/>
              </a:rPr>
              <a:t> and P. Cortez. (2015) A Proactive Intelligent Decision Support System for Predicting the Popularity of Online News. In _Proceedings of the 17th EPIA 2015 - Portuguese Conference on Artificial Intelligence_, September, Coimbra, Portugal.</a:t>
            </a:r>
            <a:endParaRPr lang="en" sz="1400" dirty="0">
              <a:latin typeface="Times New Roman" panose="02020603050405020304" pitchFamily="18" charset="0"/>
              <a:cs typeface="Times New Roman" panose="02020603050405020304" pitchFamily="18" charset="0"/>
            </a:endParaRPr>
          </a:p>
        </p:txBody>
      </p:sp>
      <p:grpSp>
        <p:nvGrpSpPr>
          <p:cNvPr id="288" name="Shape 288"/>
          <p:cNvGrpSpPr/>
          <p:nvPr/>
        </p:nvGrpSpPr>
        <p:grpSpPr>
          <a:xfrm>
            <a:off x="916458" y="1019750"/>
            <a:ext cx="214624" cy="214624"/>
            <a:chOff x="2594050" y="1631825"/>
            <a:chExt cx="439625" cy="439625"/>
          </a:xfrm>
        </p:grpSpPr>
        <p:sp>
          <p:nvSpPr>
            <p:cNvPr id="289" name="Shape 28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Target Audience</a:t>
            </a:r>
          </a:p>
        </p:txBody>
      </p:sp>
      <p:cxnSp>
        <p:nvCxnSpPr>
          <p:cNvPr id="85" name="Shape 85"/>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86" name="Shape 86"/>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87" name="Shape 87"/>
          <p:cNvGrpSpPr/>
          <p:nvPr/>
        </p:nvGrpSpPr>
        <p:grpSpPr>
          <a:xfrm>
            <a:off x="4184367" y="854982"/>
            <a:ext cx="1035173" cy="1035154"/>
            <a:chOff x="6643075" y="3664250"/>
            <a:chExt cx="407950" cy="407975"/>
          </a:xfrm>
        </p:grpSpPr>
        <p:sp>
          <p:nvSpPr>
            <p:cNvPr id="88" name="Shape 88"/>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 name="Shape 90"/>
          <p:cNvGrpSpPr/>
          <p:nvPr/>
        </p:nvGrpSpPr>
        <p:grpSpPr>
          <a:xfrm rot="-587406">
            <a:off x="4123593" y="2025001"/>
            <a:ext cx="425594" cy="425570"/>
            <a:chOff x="576250" y="4319400"/>
            <a:chExt cx="442075" cy="442050"/>
          </a:xfrm>
        </p:grpSpPr>
        <p:sp>
          <p:nvSpPr>
            <p:cNvPr id="91" name="Shape 91"/>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5" name="Shape 95"/>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4294967295"/>
          </p:nvPr>
        </p:nvSpPr>
        <p:spPr>
          <a:xfrm>
            <a:off x="4348850" y="1131725"/>
            <a:ext cx="4173000" cy="3654300"/>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r>
              <a:rPr lang="en" sz="2000" b="1" dirty="0">
                <a:solidFill>
                  <a:schemeClr val="dk1"/>
                </a:solidFill>
                <a:latin typeface="Lora"/>
                <a:ea typeface="Lora"/>
                <a:cs typeface="Lora"/>
                <a:sym typeface="Lora"/>
              </a:rPr>
              <a:t>Digital </a:t>
            </a:r>
            <a:r>
              <a:rPr lang="en" sz="2000" b="1" dirty="0">
                <a:solidFill>
                  <a:schemeClr val="dk1"/>
                </a:solidFill>
                <a:highlight>
                  <a:srgbClr val="FFCD00"/>
                </a:highlight>
                <a:latin typeface="Lora"/>
                <a:ea typeface="Lora"/>
                <a:cs typeface="Lora"/>
                <a:sym typeface="Lora"/>
              </a:rPr>
              <a:t>Media</a:t>
            </a:r>
            <a:r>
              <a:rPr lang="en" sz="2000" b="1" dirty="0">
                <a:solidFill>
                  <a:schemeClr val="dk1"/>
                </a:solidFill>
                <a:latin typeface="Lora"/>
                <a:ea typeface="Lora"/>
                <a:cs typeface="Lora"/>
                <a:sym typeface="Lora"/>
              </a:rPr>
              <a:t> Firms</a:t>
            </a:r>
          </a:p>
          <a:p>
            <a:pPr lvl="0" rtl="0">
              <a:spcBef>
                <a:spcPts val="0"/>
              </a:spcBef>
              <a:buClr>
                <a:schemeClr val="dk1"/>
              </a:buClr>
              <a:buSzPct val="55000"/>
              <a:buFont typeface="Arial"/>
              <a:buNone/>
            </a:pPr>
            <a:endParaRPr lang="en" sz="2000" b="1" dirty="0">
              <a:solidFill>
                <a:schemeClr val="dk1"/>
              </a:solidFill>
              <a:latin typeface="Lora"/>
              <a:ea typeface="Lora"/>
              <a:cs typeface="Lora"/>
              <a:sym typeface="Lora"/>
            </a:endParaRPr>
          </a:p>
          <a:p>
            <a:pPr lvl="0" rtl="0">
              <a:lnSpc>
                <a:spcPct val="100000"/>
              </a:lnSpc>
              <a:spcBef>
                <a:spcPts val="0"/>
              </a:spcBef>
              <a:buClr>
                <a:schemeClr val="dk1"/>
              </a:buClr>
              <a:buSzPct val="55000"/>
              <a:buFont typeface="Arial"/>
              <a:buNone/>
            </a:pPr>
            <a:r>
              <a:rPr lang="en" sz="2000" dirty="0">
                <a:solidFill>
                  <a:schemeClr val="dk1"/>
                </a:solidFill>
              </a:rPr>
              <a:t>The aim of our analysis is to identify characteristics of an article that significantly affect the number of times it is shared. By identifying these factors, digital media publishing firms will be able to maximize the number of shares on any given article, thereby maximizing popularity of articles. </a:t>
            </a:r>
          </a:p>
        </p:txBody>
      </p:sp>
      <p:cxnSp>
        <p:nvCxnSpPr>
          <p:cNvPr id="104" name="Shape 104"/>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pic>
        <p:nvPicPr>
          <p:cNvPr id="105" name="Shape 105" descr="image.jpg"/>
          <p:cNvPicPr preferRelativeResize="0"/>
          <p:nvPr/>
        </p:nvPicPr>
        <p:blipFill rotWithShape="1">
          <a:blip r:embed="rId3">
            <a:alphaModFix/>
          </a:blip>
          <a:srcRect l="10747" r="10747"/>
          <a:stretch/>
        </p:blipFill>
        <p:spPr>
          <a:xfrm>
            <a:off x="384700" y="878850"/>
            <a:ext cx="3654300" cy="3654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THE DATA SET</a:t>
            </a:r>
          </a:p>
        </p:txBody>
      </p:sp>
      <p:sp>
        <p:nvSpPr>
          <p:cNvPr id="111" name="Shape 111"/>
          <p:cNvSpPr txBox="1">
            <a:spLocks noGrp="1"/>
          </p:cNvSpPr>
          <p:nvPr>
            <p:ph type="subTitle" idx="1"/>
          </p:nvPr>
        </p:nvSpPr>
        <p:spPr>
          <a:xfrm>
            <a:off x="2022300" y="2815925"/>
            <a:ext cx="3978600" cy="784800"/>
          </a:xfrm>
          <a:prstGeom prst="rect">
            <a:avLst/>
          </a:prstGeom>
        </p:spPr>
        <p:txBody>
          <a:bodyPr lIns="91425" tIns="91425" rIns="91425" bIns="91425" anchor="t" anchorCtr="0">
            <a:noAutofit/>
          </a:bodyPr>
          <a:lstStyle/>
          <a:p>
            <a:pPr lvl="0" rtl="0">
              <a:spcBef>
                <a:spcPts val="0"/>
              </a:spcBef>
              <a:buNone/>
            </a:pPr>
            <a:r>
              <a:rPr lang="en"/>
              <a:t>Contains details about articles published on Mashable from 2013 - 2015</a:t>
            </a:r>
          </a:p>
        </p:txBody>
      </p:sp>
      <p:sp>
        <p:nvSpPr>
          <p:cNvPr id="112" name="Shape 112"/>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endParaRPr sz="2400">
              <a:latin typeface="Lora"/>
              <a:ea typeface="Lora"/>
              <a:cs typeface="Lora"/>
              <a:sym typeface="Lora"/>
            </a:endParaRPr>
          </a:p>
        </p:txBody>
      </p:sp>
      <p:grpSp>
        <p:nvGrpSpPr>
          <p:cNvPr id="113" name="Shape 113"/>
          <p:cNvGrpSpPr/>
          <p:nvPr/>
        </p:nvGrpSpPr>
        <p:grpSpPr>
          <a:xfrm>
            <a:off x="1221165" y="2437650"/>
            <a:ext cx="369504" cy="268182"/>
            <a:chOff x="4604550" y="3714775"/>
            <a:chExt cx="439625" cy="319075"/>
          </a:xfrm>
        </p:grpSpPr>
        <p:sp>
          <p:nvSpPr>
            <p:cNvPr id="114" name="Shape 11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684623" y="268539"/>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39,644</a:t>
            </a:r>
            <a:r>
              <a:rPr lang="en" sz="4400" dirty="0"/>
              <a:t> Rows</a:t>
            </a:r>
          </a:p>
        </p:txBody>
      </p:sp>
      <p:sp>
        <p:nvSpPr>
          <p:cNvPr id="121" name="Shape 121"/>
          <p:cNvSpPr txBox="1">
            <a:spLocks noGrp="1"/>
          </p:cNvSpPr>
          <p:nvPr>
            <p:ph type="subTitle" idx="4294967295"/>
          </p:nvPr>
        </p:nvSpPr>
        <p:spPr>
          <a:xfrm>
            <a:off x="685800" y="9541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Articles</a:t>
            </a:r>
          </a:p>
        </p:txBody>
      </p:sp>
      <p:sp>
        <p:nvSpPr>
          <p:cNvPr id="122" name="Shape 122"/>
          <p:cNvSpPr txBox="1">
            <a:spLocks noGrp="1"/>
          </p:cNvSpPr>
          <p:nvPr>
            <p:ph type="ctrTitle" idx="4294967295"/>
          </p:nvPr>
        </p:nvSpPr>
        <p:spPr>
          <a:xfrm>
            <a:off x="684623" y="2887466"/>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1 </a:t>
            </a:r>
            <a:r>
              <a:rPr lang="en" sz="4400" dirty="0"/>
              <a:t> Dependent Variable</a:t>
            </a:r>
          </a:p>
        </p:txBody>
      </p:sp>
      <p:sp>
        <p:nvSpPr>
          <p:cNvPr id="123" name="Shape 123"/>
          <p:cNvSpPr txBox="1">
            <a:spLocks noGrp="1"/>
          </p:cNvSpPr>
          <p:nvPr>
            <p:ph type="subTitle" idx="4294967295"/>
          </p:nvPr>
        </p:nvSpPr>
        <p:spPr>
          <a:xfrm>
            <a:off x="685800" y="35830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Shares</a:t>
            </a:r>
          </a:p>
        </p:txBody>
      </p:sp>
      <p:sp>
        <p:nvSpPr>
          <p:cNvPr id="124" name="Shape 124"/>
          <p:cNvSpPr txBox="1">
            <a:spLocks noGrp="1"/>
          </p:cNvSpPr>
          <p:nvPr>
            <p:ph type="ctrTitle" idx="4294967295"/>
          </p:nvPr>
        </p:nvSpPr>
        <p:spPr>
          <a:xfrm>
            <a:off x="684623" y="1566941"/>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61</a:t>
            </a:r>
            <a:r>
              <a:rPr lang="en" sz="4400" dirty="0"/>
              <a:t> Columns</a:t>
            </a:r>
          </a:p>
        </p:txBody>
      </p:sp>
      <p:sp>
        <p:nvSpPr>
          <p:cNvPr id="125" name="Shape 125"/>
          <p:cNvSpPr txBox="1">
            <a:spLocks noGrp="1"/>
          </p:cNvSpPr>
          <p:nvPr>
            <p:ph type="subTitle" idx="4294967295"/>
          </p:nvPr>
        </p:nvSpPr>
        <p:spPr>
          <a:xfrm>
            <a:off x="685800" y="226855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Attributes</a:t>
            </a:r>
          </a:p>
        </p:txBody>
      </p:sp>
      <p:grpSp>
        <p:nvGrpSpPr>
          <p:cNvPr id="126" name="Shape 126"/>
          <p:cNvGrpSpPr/>
          <p:nvPr/>
        </p:nvGrpSpPr>
        <p:grpSpPr>
          <a:xfrm>
            <a:off x="4433047" y="4413424"/>
            <a:ext cx="277858" cy="201655"/>
            <a:chOff x="3932350" y="3714775"/>
            <a:chExt cx="439650" cy="319075"/>
          </a:xfrm>
        </p:grpSpPr>
        <p:sp>
          <p:nvSpPr>
            <p:cNvPr id="127" name="Shape 12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Research Questions</a:t>
            </a:r>
          </a:p>
        </p:txBody>
      </p:sp>
      <p:sp>
        <p:nvSpPr>
          <p:cNvPr id="137" name="Shape 137"/>
          <p:cNvSpPr txBox="1">
            <a:spLocks noGrp="1"/>
          </p:cNvSpPr>
          <p:nvPr>
            <p:ph type="subTitle" idx="4294967295"/>
          </p:nvPr>
        </p:nvSpPr>
        <p:spPr>
          <a:xfrm>
            <a:off x="1951575" y="3792554"/>
            <a:ext cx="5241000" cy="784800"/>
          </a:xfrm>
          <a:prstGeom prst="rect">
            <a:avLst/>
          </a:prstGeom>
        </p:spPr>
        <p:txBody>
          <a:bodyPr lIns="91425" tIns="91425" rIns="91425" bIns="91425" anchor="t" anchorCtr="0">
            <a:noAutofit/>
          </a:bodyPr>
          <a:lstStyle/>
          <a:p>
            <a:pPr lvl="0" algn="ctr" rtl="0">
              <a:spcBef>
                <a:spcPts val="0"/>
              </a:spcBef>
              <a:buNone/>
            </a:pPr>
            <a:r>
              <a:rPr lang="en" sz="1800"/>
              <a:t>In depth review of the three aspects of research conducted</a:t>
            </a:r>
          </a:p>
        </p:txBody>
      </p:sp>
      <p:cxnSp>
        <p:nvCxnSpPr>
          <p:cNvPr id="138" name="Shape 138"/>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139" name="Shape 139"/>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40" name="Shape 140"/>
          <p:cNvGrpSpPr/>
          <p:nvPr/>
        </p:nvGrpSpPr>
        <p:grpSpPr>
          <a:xfrm>
            <a:off x="4184367" y="854982"/>
            <a:ext cx="1035173" cy="1035154"/>
            <a:chOff x="6643075" y="3664250"/>
            <a:chExt cx="407950" cy="407975"/>
          </a:xfrm>
        </p:grpSpPr>
        <p:sp>
          <p:nvSpPr>
            <p:cNvPr id="141" name="Shape 14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3" name="Shape 143"/>
          <p:cNvGrpSpPr/>
          <p:nvPr/>
        </p:nvGrpSpPr>
        <p:grpSpPr>
          <a:xfrm rot="-587406">
            <a:off x="4123593" y="2025001"/>
            <a:ext cx="425594" cy="425570"/>
            <a:chOff x="576250" y="4319400"/>
            <a:chExt cx="442075" cy="442050"/>
          </a:xfrm>
        </p:grpSpPr>
        <p:sp>
          <p:nvSpPr>
            <p:cNvPr id="144" name="Shape 14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8" name="Shape 148"/>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Best Day of Release</a:t>
            </a:r>
          </a:p>
        </p:txBody>
      </p:sp>
      <p:sp>
        <p:nvSpPr>
          <p:cNvPr id="157" name="Shape 15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What is the best day to release an article? Does the day vary with the type of news?</a:t>
            </a:r>
          </a:p>
        </p:txBody>
      </p:sp>
      <p:sp>
        <p:nvSpPr>
          <p:cNvPr id="158" name="Shape 15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04499" y="4100975"/>
            <a:ext cx="7922100" cy="519600"/>
          </a:xfrm>
          <a:prstGeom prst="rect">
            <a:avLst/>
          </a:prstGeom>
        </p:spPr>
        <p:txBody>
          <a:bodyPr lIns="91425" tIns="91425" rIns="91425" bIns="91425" anchor="b" anchorCtr="0">
            <a:noAutofit/>
          </a:bodyPr>
          <a:lstStyle/>
          <a:p>
            <a:pPr lvl="0" rtl="0">
              <a:spcBef>
                <a:spcPts val="0"/>
              </a:spcBef>
              <a:buNone/>
            </a:pPr>
            <a:r>
              <a:rPr lang="en"/>
              <a:t>Shares of different kind of articles vary, but in general, people read and share more articles on </a:t>
            </a:r>
            <a:r>
              <a:rPr lang="en">
                <a:highlight>
                  <a:srgbClr val="FFCD00"/>
                </a:highlight>
              </a:rPr>
              <a:t>weekends. </a:t>
            </a:r>
          </a:p>
        </p:txBody>
      </p:sp>
      <p:pic>
        <p:nvPicPr>
          <p:cNvPr id="164" name="Shape 164" descr="R_Shares_allChan.png"/>
          <p:cNvPicPr preferRelativeResize="0"/>
          <p:nvPr/>
        </p:nvPicPr>
        <p:blipFill>
          <a:blip r:embed="rId3">
            <a:alphaModFix/>
          </a:blip>
          <a:stretch>
            <a:fillRect/>
          </a:stretch>
        </p:blipFill>
        <p:spPr>
          <a:xfrm>
            <a:off x="177375" y="149000"/>
            <a:ext cx="5734949" cy="3902174"/>
          </a:xfrm>
          <a:prstGeom prst="rect">
            <a:avLst/>
          </a:prstGeom>
          <a:noFill/>
          <a:ln>
            <a:noFill/>
          </a:ln>
        </p:spPr>
      </p:pic>
      <p:sp>
        <p:nvSpPr>
          <p:cNvPr id="165" name="Shape 165"/>
          <p:cNvSpPr txBox="1">
            <a:spLocks noGrp="1"/>
          </p:cNvSpPr>
          <p:nvPr>
            <p:ph type="body" idx="4294967295"/>
          </p:nvPr>
        </p:nvSpPr>
        <p:spPr>
          <a:xfrm>
            <a:off x="5981300" y="545025"/>
            <a:ext cx="2057400" cy="32781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Lifestyle	     </a:t>
            </a:r>
          </a:p>
          <a:p>
            <a:pPr lvl="0" rtl="0">
              <a:spcBef>
                <a:spcPts val="0"/>
              </a:spcBef>
              <a:buNone/>
            </a:pPr>
            <a:r>
              <a:rPr lang="en" b="1" dirty="0">
                <a:solidFill>
                  <a:schemeClr val="dk1"/>
                </a:solidFill>
                <a:highlight>
                  <a:srgbClr val="FFCD00"/>
                </a:highlight>
              </a:rPr>
              <a:t>Entertainment</a:t>
            </a:r>
          </a:p>
          <a:p>
            <a:pPr lvl="0">
              <a:spcBef>
                <a:spcPts val="0"/>
              </a:spcBef>
              <a:buNone/>
            </a:pPr>
            <a:r>
              <a:rPr lang="en" b="1" dirty="0">
                <a:solidFill>
                  <a:schemeClr val="dk1"/>
                </a:solidFill>
                <a:highlight>
                  <a:srgbClr val="FFCD00"/>
                </a:highlight>
              </a:rPr>
              <a:t>Business</a:t>
            </a:r>
          </a:p>
          <a:p>
            <a:pPr lvl="0">
              <a:spcBef>
                <a:spcPts val="0"/>
              </a:spcBef>
              <a:buNone/>
            </a:pPr>
            <a:r>
              <a:rPr lang="en" b="1" dirty="0">
                <a:solidFill>
                  <a:schemeClr val="dk1"/>
                </a:solidFill>
                <a:highlight>
                  <a:srgbClr val="FFCD00"/>
                </a:highlight>
              </a:rPr>
              <a:t>Social Media</a:t>
            </a:r>
          </a:p>
          <a:p>
            <a:pPr lvl="0">
              <a:spcBef>
                <a:spcPts val="0"/>
              </a:spcBef>
              <a:buNone/>
            </a:pPr>
            <a:r>
              <a:rPr lang="en" b="1" dirty="0">
                <a:solidFill>
                  <a:schemeClr val="dk1"/>
                </a:solidFill>
                <a:highlight>
                  <a:srgbClr val="FFCD00"/>
                </a:highlight>
              </a:rPr>
              <a:t>Tech</a:t>
            </a:r>
          </a:p>
          <a:p>
            <a:pPr lvl="0">
              <a:spcBef>
                <a:spcPts val="0"/>
              </a:spcBef>
              <a:buNone/>
            </a:pPr>
            <a:r>
              <a:rPr lang="en" b="1" dirty="0">
                <a:solidFill>
                  <a:schemeClr val="dk1"/>
                </a:solidFill>
                <a:highlight>
                  <a:srgbClr val="FFCD00"/>
                </a:highlight>
              </a:rPr>
              <a:t>World</a:t>
            </a:r>
          </a:p>
          <a:p>
            <a:pPr lvl="0" rtl="0">
              <a:spcBef>
                <a:spcPts val="0"/>
              </a:spcBef>
              <a:buClr>
                <a:schemeClr val="dk1"/>
              </a:buClr>
              <a:buSzPct val="45833"/>
              <a:buFont typeface="Arial"/>
              <a:buNone/>
            </a:pPr>
            <a:endParaRPr b="1" dirty="0">
              <a:solidFill>
                <a:schemeClr val="dk1"/>
              </a:solidFill>
              <a:highlight>
                <a:srgbClr val="FFCD00"/>
              </a:highlight>
            </a:endParaRPr>
          </a:p>
        </p:txBody>
      </p:sp>
      <p:sp>
        <p:nvSpPr>
          <p:cNvPr id="166" name="Shape 166"/>
          <p:cNvSpPr txBox="1">
            <a:spLocks noGrp="1"/>
          </p:cNvSpPr>
          <p:nvPr>
            <p:ph type="body" idx="4294967295"/>
          </p:nvPr>
        </p:nvSpPr>
        <p:spPr>
          <a:xfrm>
            <a:off x="8372875" y="545025"/>
            <a:ext cx="1011900" cy="3278100"/>
          </a:xfrm>
          <a:prstGeom prst="rect">
            <a:avLst/>
          </a:prstGeom>
          <a:noFill/>
          <a:ln>
            <a:noFill/>
          </a:ln>
        </p:spPr>
        <p:txBody>
          <a:bodyPr lIns="91425" tIns="91425" rIns="91425" bIns="91425" anchor="t" anchorCtr="0">
            <a:noAutofit/>
          </a:bodyPr>
          <a:lstStyle/>
          <a:p>
            <a:pPr lvl="0" rtl="0">
              <a:spcBef>
                <a:spcPts val="0"/>
              </a:spcBef>
              <a:buNone/>
            </a:pPr>
            <a:r>
              <a:rPr lang="en" b="1" dirty="0"/>
              <a:t>Mon     </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a:spcBef>
                <a:spcPts val="0"/>
              </a:spcBef>
              <a:buNone/>
            </a:pPr>
            <a:r>
              <a:rPr lang="en" b="1" dirty="0">
                <a:solidFill>
                  <a:schemeClr val="dk1"/>
                </a:solidFill>
              </a:rPr>
              <a:t>Sun</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rtl="0">
              <a:spcBef>
                <a:spcPts val="0"/>
              </a:spcBef>
              <a:buNone/>
            </a:pPr>
            <a:endParaRPr b="1" dirty="0">
              <a:solidFill>
                <a:schemeClr val="dk1"/>
              </a:solidFill>
              <a:highlight>
                <a:srgbClr val="FFCD00"/>
              </a:highlight>
            </a:endParaRPr>
          </a:p>
        </p:txBody>
      </p:sp>
      <p:sp>
        <p:nvSpPr>
          <p:cNvPr id="167" name="Shape 167"/>
          <p:cNvSpPr/>
          <p:nvPr/>
        </p:nvSpPr>
        <p:spPr>
          <a:xfrm>
            <a:off x="8110916" y="778950"/>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8073187" y="1160893"/>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090431" y="1535034"/>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090431" y="1909175"/>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8064243" y="2248991"/>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064243" y="2623132"/>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1111</Words>
  <Application>Microsoft Office PowerPoint</Application>
  <PresentationFormat>On-screen Show (16:9)</PresentationFormat>
  <Paragraphs>105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Quattrocento Sans</vt:lpstr>
      <vt:lpstr>Times New Roman</vt:lpstr>
      <vt:lpstr>Lora</vt:lpstr>
      <vt:lpstr>Viola template</vt:lpstr>
      <vt:lpstr>Understanding Online News Popularity</vt:lpstr>
      <vt:lpstr>Our Questions and Their Importance</vt:lpstr>
      <vt:lpstr>Target Audience</vt:lpstr>
      <vt:lpstr>PowerPoint Presentation</vt:lpstr>
      <vt:lpstr>THE DATA SET</vt:lpstr>
      <vt:lpstr>39,644 Rows</vt:lpstr>
      <vt:lpstr>Research Questions</vt:lpstr>
      <vt:lpstr>Best Day of Release</vt:lpstr>
      <vt:lpstr>PowerPoint Presentation</vt:lpstr>
      <vt:lpstr>PowerPoint Presentation</vt:lpstr>
      <vt:lpstr>Optimal Number of Images/Words</vt:lpstr>
      <vt:lpstr>PowerPoint Presentation</vt:lpstr>
      <vt:lpstr>Analysis: Linear Regression</vt:lpstr>
      <vt:lpstr>Regression Model</vt:lpstr>
      <vt:lpstr>Polarity of News</vt:lpstr>
      <vt:lpstr>PowerPoint Presentation</vt:lpstr>
      <vt:lpstr>PowerPoint Presentation</vt:lpstr>
      <vt:lpstr>Analysis of Variants (ANOVA)</vt:lpstr>
      <vt:lpstr>Conclusions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Online News Popularity</dc:title>
  <cp:lastModifiedBy>Rajat Aghi</cp:lastModifiedBy>
  <cp:revision>12</cp:revision>
  <dcterms:modified xsi:type="dcterms:W3CDTF">2016-12-14T21:08:47Z</dcterms:modified>
</cp:coreProperties>
</file>