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Quattrocento Sans" panose="020B0604020202020204" charset="0"/>
      <p:bold r:id="rId24"/>
      <p:italic r:id="rId25"/>
      <p:boldItalic r:id="rId26"/>
    </p:embeddedFont>
    <p:embeddedFont>
      <p:font typeface="Lora"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9" autoAdjust="0"/>
    <p:restoredTop sz="94660"/>
  </p:normalViewPr>
  <p:slideViewPr>
    <p:cSldViewPr snapToGrid="0">
      <p:cViewPr>
        <p:scale>
          <a:sx n="90" d="100"/>
          <a:sy n="90" d="100"/>
        </p:scale>
        <p:origin x="-768"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86135159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lang="e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b="1"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lang="e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1" name="Shape 2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lang="e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9" name="Shape 2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lang="e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lang="en" b="1"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1" name="Shape 2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2" name="Shape 2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4" name="Shape 2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dirty="0" smtClean="0"/>
              <a:t>”</a:t>
            </a:r>
            <a:endParaRPr lang="e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lang="e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996630" y="2003888"/>
            <a:ext cx="4523699" cy="1159799"/>
          </a:xfrm>
          <a:prstGeom prst="rect">
            <a:avLst/>
          </a:prstGeom>
        </p:spPr>
        <p:txBody>
          <a:bodyPr lIns="91425" tIns="91425" rIns="91425" bIns="91425" anchor="b" anchorCtr="0"/>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a:endParaRPr/>
          </a:p>
        </p:txBody>
      </p:sp>
      <p:cxnSp>
        <p:nvCxnSpPr>
          <p:cNvPr id="10" name="Shape 10"/>
          <p:cNvCxnSpPr/>
          <p:nvPr/>
        </p:nvCxnSpPr>
        <p:spPr>
          <a:xfrm>
            <a:off x="-6025" y="3676511"/>
            <a:ext cx="9161999" cy="0"/>
          </a:xfrm>
          <a:prstGeom prst="straightConnector1">
            <a:avLst/>
          </a:prstGeom>
          <a:noFill/>
          <a:ln w="9525" cap="flat" cmpd="sng">
            <a:solidFill>
              <a:srgbClr val="000000"/>
            </a:solidFill>
            <a:prstDash val="solid"/>
            <a:round/>
            <a:headEnd type="none" w="lg" len="lg"/>
            <a:tailEnd type="none" w="lg" len="lg"/>
          </a:ln>
        </p:spPr>
      </p:cxnSp>
      <p:sp>
        <p:nvSpPr>
          <p:cNvPr id="11" name="Shape 11"/>
          <p:cNvSpPr/>
          <p:nvPr/>
        </p:nvSpPr>
        <p:spPr>
          <a:xfrm>
            <a:off x="1117950" y="3393000"/>
            <a:ext cx="566999" cy="566999"/>
          </a:xfrm>
          <a:prstGeom prst="ellipse">
            <a:avLst/>
          </a:prstGeom>
          <a:solidFill>
            <a:srgbClr val="FFCD00"/>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5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2"/>
        <p:cNvGrpSpPr/>
        <p:nvPr/>
      </p:nvGrpSpPr>
      <p:grpSpPr>
        <a:xfrm>
          <a:off x="0" y="0"/>
          <a:ext cx="0" cy="0"/>
          <a:chOff x="0" y="0"/>
          <a:chExt cx="0" cy="0"/>
        </a:xfrm>
      </p:grpSpPr>
      <p:sp>
        <p:nvSpPr>
          <p:cNvPr id="13" name="Shape 13"/>
          <p:cNvSpPr txBox="1">
            <a:spLocks noGrp="1"/>
          </p:cNvSpPr>
          <p:nvPr>
            <p:ph type="subTitle" idx="1"/>
          </p:nvPr>
        </p:nvSpPr>
        <p:spPr>
          <a:xfrm>
            <a:off x="2022300" y="2815923"/>
            <a:ext cx="5591400" cy="784799"/>
          </a:xfrm>
          <a:prstGeom prst="rect">
            <a:avLst/>
          </a:prstGeom>
        </p:spPr>
        <p:txBody>
          <a:bodyPr lIns="91425" tIns="91425" rIns="91425" bIns="91425" anchor="t" anchorCtr="0"/>
          <a:lstStyle>
            <a:lvl1pPr lvl="0" rtl="0">
              <a:spcBef>
                <a:spcPts val="0"/>
              </a:spcBef>
              <a:buClr>
                <a:srgbClr val="000000"/>
              </a:buClr>
              <a:buSzPct val="100000"/>
              <a:buNone/>
              <a:defRPr sz="1400">
                <a:highlight>
                  <a:srgbClr val="FFCD00"/>
                </a:highlight>
              </a:defRPr>
            </a:lvl1pPr>
            <a:lvl2pPr lvl="1" rtl="0">
              <a:spcBef>
                <a:spcPts val="0"/>
              </a:spcBef>
              <a:buClr>
                <a:schemeClr val="dk2"/>
              </a:buClr>
              <a:buSzPct val="100000"/>
              <a:buNone/>
              <a:defRPr sz="1400">
                <a:solidFill>
                  <a:schemeClr val="dk2"/>
                </a:solidFill>
                <a:highlight>
                  <a:srgbClr val="FFCD00"/>
                </a:highlight>
              </a:defRPr>
            </a:lvl2pPr>
            <a:lvl3pPr lvl="2" rtl="0">
              <a:spcBef>
                <a:spcPts val="0"/>
              </a:spcBef>
              <a:buClr>
                <a:schemeClr val="dk2"/>
              </a:buClr>
              <a:buSzPct val="100000"/>
              <a:buNone/>
              <a:defRPr sz="1400">
                <a:solidFill>
                  <a:schemeClr val="dk2"/>
                </a:solidFill>
                <a:highlight>
                  <a:srgbClr val="FFCD00"/>
                </a:highlight>
              </a:defRPr>
            </a:lvl3pPr>
            <a:lvl4pPr lvl="3" rtl="0">
              <a:spcBef>
                <a:spcPts val="0"/>
              </a:spcBef>
              <a:buClr>
                <a:schemeClr val="dk2"/>
              </a:buClr>
              <a:buSzPct val="100000"/>
              <a:buNone/>
              <a:defRPr sz="1400">
                <a:solidFill>
                  <a:schemeClr val="dk2"/>
                </a:solidFill>
                <a:highlight>
                  <a:srgbClr val="FFCD00"/>
                </a:highlight>
              </a:defRPr>
            </a:lvl4pPr>
            <a:lvl5pPr lvl="4" rtl="0">
              <a:spcBef>
                <a:spcPts val="0"/>
              </a:spcBef>
              <a:buClr>
                <a:schemeClr val="dk2"/>
              </a:buClr>
              <a:buSzPct val="100000"/>
              <a:buNone/>
              <a:defRPr sz="1400">
                <a:solidFill>
                  <a:schemeClr val="dk2"/>
                </a:solidFill>
                <a:highlight>
                  <a:srgbClr val="FFCD00"/>
                </a:highlight>
              </a:defRPr>
            </a:lvl5pPr>
            <a:lvl6pPr lvl="5" rtl="0">
              <a:spcBef>
                <a:spcPts val="0"/>
              </a:spcBef>
              <a:buClr>
                <a:schemeClr val="dk2"/>
              </a:buClr>
              <a:buSzPct val="100000"/>
              <a:buNone/>
              <a:defRPr sz="1400">
                <a:solidFill>
                  <a:schemeClr val="dk2"/>
                </a:solidFill>
                <a:highlight>
                  <a:srgbClr val="FFCD00"/>
                </a:highlight>
              </a:defRPr>
            </a:lvl6pPr>
            <a:lvl7pPr lvl="6" rtl="0">
              <a:spcBef>
                <a:spcPts val="0"/>
              </a:spcBef>
              <a:buClr>
                <a:schemeClr val="dk2"/>
              </a:buClr>
              <a:buSzPct val="100000"/>
              <a:buNone/>
              <a:defRPr sz="1400">
                <a:solidFill>
                  <a:schemeClr val="dk2"/>
                </a:solidFill>
                <a:highlight>
                  <a:srgbClr val="FFCD00"/>
                </a:highlight>
              </a:defRPr>
            </a:lvl7pPr>
            <a:lvl8pPr lvl="7" rtl="0">
              <a:spcBef>
                <a:spcPts val="0"/>
              </a:spcBef>
              <a:buClr>
                <a:schemeClr val="dk2"/>
              </a:buClr>
              <a:buSzPct val="100000"/>
              <a:buNone/>
              <a:defRPr sz="1400">
                <a:solidFill>
                  <a:schemeClr val="dk2"/>
                </a:solidFill>
                <a:highlight>
                  <a:srgbClr val="FFCD00"/>
                </a:highlight>
              </a:defRPr>
            </a:lvl8pPr>
            <a:lvl9pPr lvl="8" rtl="0">
              <a:spcBef>
                <a:spcPts val="0"/>
              </a:spcBef>
              <a:buClr>
                <a:schemeClr val="dk2"/>
              </a:buClr>
              <a:buSzPct val="100000"/>
              <a:buNone/>
              <a:defRPr sz="1400">
                <a:solidFill>
                  <a:schemeClr val="dk2"/>
                </a:solidFill>
                <a:highlight>
                  <a:srgbClr val="FFCD00"/>
                </a:highlight>
              </a:defRPr>
            </a:lvl9pPr>
          </a:lstStyle>
          <a:p>
            <a:endParaRPr/>
          </a:p>
        </p:txBody>
      </p:sp>
      <p:cxnSp>
        <p:nvCxnSpPr>
          <p:cNvPr id="14" name="Shape 14"/>
          <p:cNvCxnSpPr/>
          <p:nvPr/>
        </p:nvCxnSpPr>
        <p:spPr>
          <a:xfrm>
            <a:off x="-6025" y="2571761"/>
            <a:ext cx="1984499" cy="0"/>
          </a:xfrm>
          <a:prstGeom prst="straightConnector1">
            <a:avLst/>
          </a:prstGeom>
          <a:noFill/>
          <a:ln w="9525" cap="flat" cmpd="sng">
            <a:solidFill>
              <a:srgbClr val="CCCCCC"/>
            </a:solidFill>
            <a:prstDash val="solid"/>
            <a:round/>
            <a:headEnd type="none" w="lg" len="lg"/>
            <a:tailEnd type="none" w="lg" len="lg"/>
          </a:ln>
        </p:spPr>
      </p:cxnSp>
      <p:sp>
        <p:nvSpPr>
          <p:cNvPr id="15" name="Shape 15"/>
          <p:cNvSpPr/>
          <p:nvPr/>
        </p:nvSpPr>
        <p:spPr>
          <a:xfrm>
            <a:off x="1117950" y="2288250"/>
            <a:ext cx="566999" cy="5669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sp>
        <p:nvSpPr>
          <p:cNvPr id="16" name="Shape 16"/>
          <p:cNvSpPr txBox="1">
            <a:spLocks noGrp="1"/>
          </p:cNvSpPr>
          <p:nvPr>
            <p:ph type="ctrTitle"/>
          </p:nvPr>
        </p:nvSpPr>
        <p:spPr>
          <a:xfrm>
            <a:off x="2022225" y="1693523"/>
            <a:ext cx="3787799" cy="1159799"/>
          </a:xfrm>
          <a:prstGeom prst="rect">
            <a:avLst/>
          </a:prstGeom>
        </p:spPr>
        <p:txBody>
          <a:bodyPr lIns="91425" tIns="91425" rIns="91425" bIns="91425" anchor="b" anchorCtr="0"/>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a:endParaRPr/>
          </a:p>
        </p:txBody>
      </p:sp>
      <p:cxnSp>
        <p:nvCxnSpPr>
          <p:cNvPr id="17" name="Shape 17"/>
          <p:cNvCxnSpPr/>
          <p:nvPr/>
        </p:nvCxnSpPr>
        <p:spPr>
          <a:xfrm>
            <a:off x="5898975" y="2571750"/>
            <a:ext cx="32510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18"/>
        <p:cNvGrpSpPr/>
        <p:nvPr/>
      </p:nvGrpSpPr>
      <p:grpSpPr>
        <a:xfrm>
          <a:off x="0" y="0"/>
          <a:ext cx="0" cy="0"/>
          <a:chOff x="0" y="0"/>
          <a:chExt cx="0" cy="0"/>
        </a:xfrm>
      </p:grpSpPr>
      <p:sp>
        <p:nvSpPr>
          <p:cNvPr id="19" name="Shape 19"/>
          <p:cNvSpPr txBox="1">
            <a:spLocks noGrp="1"/>
          </p:cNvSpPr>
          <p:nvPr>
            <p:ph type="body" idx="1"/>
          </p:nvPr>
        </p:nvSpPr>
        <p:spPr>
          <a:xfrm>
            <a:off x="2105050" y="2238000"/>
            <a:ext cx="4933800" cy="819899"/>
          </a:xfrm>
          <a:prstGeom prst="rect">
            <a:avLst/>
          </a:prstGeom>
        </p:spPr>
        <p:txBody>
          <a:bodyPr lIns="91425" tIns="91425" rIns="91425" bIns="91425" anchor="b" anchorCtr="0"/>
          <a:lstStyle>
            <a:lvl1pPr lvl="0" algn="ctr" rtl="0">
              <a:spcBef>
                <a:spcPts val="0"/>
              </a:spcBef>
              <a:buSzPct val="100000"/>
              <a:buFont typeface="Lora"/>
              <a:defRPr sz="2400" i="1">
                <a:latin typeface="Lora"/>
                <a:ea typeface="Lora"/>
                <a:cs typeface="Lora"/>
                <a:sym typeface="Lora"/>
              </a:defRPr>
            </a:lvl1pPr>
            <a:lvl2pPr lvl="1" algn="ctr" rtl="0">
              <a:spcBef>
                <a:spcPts val="0"/>
              </a:spcBef>
              <a:buFont typeface="Lora"/>
              <a:defRPr i="1">
                <a:latin typeface="Lora"/>
                <a:ea typeface="Lora"/>
                <a:cs typeface="Lora"/>
                <a:sym typeface="Lora"/>
              </a:defRPr>
            </a:lvl2pPr>
            <a:lvl3pPr lvl="2" algn="ctr" rtl="0">
              <a:spcBef>
                <a:spcPts val="0"/>
              </a:spcBef>
              <a:buFont typeface="Lora"/>
              <a:defRPr i="1">
                <a:latin typeface="Lora"/>
                <a:ea typeface="Lora"/>
                <a:cs typeface="Lora"/>
                <a:sym typeface="Lora"/>
              </a:defRPr>
            </a:lvl3pPr>
            <a:lvl4pPr lvl="3" algn="ctr" rtl="0">
              <a:spcBef>
                <a:spcPts val="0"/>
              </a:spcBef>
              <a:buSzPct val="100000"/>
              <a:buFont typeface="Lora"/>
              <a:defRPr sz="2400" i="1">
                <a:latin typeface="Lora"/>
                <a:ea typeface="Lora"/>
                <a:cs typeface="Lora"/>
                <a:sym typeface="Lora"/>
              </a:defRPr>
            </a:lvl4pPr>
            <a:lvl5pPr lvl="4" algn="ctr" rtl="0">
              <a:spcBef>
                <a:spcPts val="0"/>
              </a:spcBef>
              <a:buSzPct val="100000"/>
              <a:buFont typeface="Lora"/>
              <a:defRPr sz="2400" i="1">
                <a:latin typeface="Lora"/>
                <a:ea typeface="Lora"/>
                <a:cs typeface="Lora"/>
                <a:sym typeface="Lora"/>
              </a:defRPr>
            </a:lvl5pPr>
            <a:lvl6pPr lvl="5" algn="ctr" rtl="0">
              <a:spcBef>
                <a:spcPts val="0"/>
              </a:spcBef>
              <a:buSzPct val="100000"/>
              <a:buFont typeface="Lora"/>
              <a:defRPr sz="2400" i="1">
                <a:latin typeface="Lora"/>
                <a:ea typeface="Lora"/>
                <a:cs typeface="Lora"/>
                <a:sym typeface="Lora"/>
              </a:defRPr>
            </a:lvl6pPr>
            <a:lvl7pPr lvl="6" algn="ctr" rtl="0">
              <a:spcBef>
                <a:spcPts val="0"/>
              </a:spcBef>
              <a:buSzPct val="100000"/>
              <a:buFont typeface="Lora"/>
              <a:defRPr sz="2400" i="1">
                <a:latin typeface="Lora"/>
                <a:ea typeface="Lora"/>
                <a:cs typeface="Lora"/>
                <a:sym typeface="Lora"/>
              </a:defRPr>
            </a:lvl7pPr>
            <a:lvl8pPr lvl="7" algn="ctr" rtl="0">
              <a:spcBef>
                <a:spcPts val="0"/>
              </a:spcBef>
              <a:buSzPct val="100000"/>
              <a:buFont typeface="Lora"/>
              <a:defRPr sz="2400" i="1">
                <a:latin typeface="Lora"/>
                <a:ea typeface="Lora"/>
                <a:cs typeface="Lora"/>
                <a:sym typeface="Lora"/>
              </a:defRPr>
            </a:lvl8pPr>
            <a:lvl9pPr lvl="8" algn="ctr">
              <a:spcBef>
                <a:spcPts val="0"/>
              </a:spcBef>
              <a:buSzPct val="100000"/>
              <a:buFont typeface="Lora"/>
              <a:defRPr sz="2400" i="1">
                <a:latin typeface="Lora"/>
                <a:ea typeface="Lora"/>
                <a:cs typeface="Lora"/>
                <a:sym typeface="Lora"/>
              </a:defRPr>
            </a:lvl9pPr>
          </a:lstStyle>
          <a:p>
            <a:endParaRPr/>
          </a:p>
        </p:txBody>
      </p:sp>
      <p:cxnSp>
        <p:nvCxnSpPr>
          <p:cNvPr id="20" name="Shape 20"/>
          <p:cNvCxnSpPr/>
          <p:nvPr/>
        </p:nvCxnSpPr>
        <p:spPr>
          <a:xfrm>
            <a:off x="4584075" y="3676500"/>
            <a:ext cx="0" cy="1480499"/>
          </a:xfrm>
          <a:prstGeom prst="straightConnector1">
            <a:avLst/>
          </a:prstGeom>
          <a:noFill/>
          <a:ln w="9525" cap="flat" cmpd="sng">
            <a:solidFill>
              <a:srgbClr val="CCCCCC"/>
            </a:solidFill>
            <a:prstDash val="solid"/>
            <a:round/>
            <a:headEnd type="none" w="lg" len="lg"/>
            <a:tailEnd type="none" w="lg" len="lg"/>
          </a:ln>
        </p:spPr>
      </p:cxnSp>
      <p:sp>
        <p:nvSpPr>
          <p:cNvPr id="21" name="Shape 21"/>
          <p:cNvSpPr/>
          <p:nvPr/>
        </p:nvSpPr>
        <p:spPr>
          <a:xfrm>
            <a:off x="4288500" y="3393000"/>
            <a:ext cx="566999" cy="5669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sp>
        <p:nvSpPr>
          <p:cNvPr id="22" name="Shape 22"/>
          <p:cNvSpPr txBox="1"/>
          <p:nvPr/>
        </p:nvSpPr>
        <p:spPr>
          <a:xfrm>
            <a:off x="3593400" y="3412651"/>
            <a:ext cx="1957200" cy="653699"/>
          </a:xfrm>
          <a:prstGeom prst="rect">
            <a:avLst/>
          </a:prstGeom>
          <a:noFill/>
          <a:ln>
            <a:noFill/>
          </a:ln>
        </p:spPr>
        <p:txBody>
          <a:bodyPr lIns="91425" tIns="91425" rIns="91425" bIns="91425" anchor="t" anchorCtr="0">
            <a:noAutofit/>
          </a:bodyPr>
          <a:lstStyle/>
          <a:p>
            <a:pPr lvl="0" algn="ctr">
              <a:spcBef>
                <a:spcPts val="0"/>
              </a:spcBef>
              <a:buNone/>
            </a:pPr>
            <a:r>
              <a:rPr lang="en" sz="3600" b="1">
                <a:latin typeface="Lora"/>
                <a:ea typeface="Lora"/>
                <a:cs typeface="Lora"/>
                <a:sym typeface="Lora"/>
              </a:rPr>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3"/>
        <p:cNvGrpSpPr/>
        <p:nvPr/>
      </p:nvGrpSpPr>
      <p:grpSpPr>
        <a:xfrm>
          <a:off x="0" y="0"/>
          <a:ext cx="0" cy="0"/>
          <a:chOff x="0" y="0"/>
          <a:chExt cx="0" cy="0"/>
        </a:xfrm>
      </p:grpSpPr>
      <p:cxnSp>
        <p:nvCxnSpPr>
          <p:cNvPr id="24" name="Shape 24"/>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25" name="Shape 25"/>
          <p:cNvSpPr/>
          <p:nvPr/>
        </p:nvSpPr>
        <p:spPr>
          <a:xfrm>
            <a:off x="817475" y="928766"/>
            <a:ext cx="405899" cy="4058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sp>
        <p:nvSpPr>
          <p:cNvPr id="26" name="Shape 26"/>
          <p:cNvSpPr txBox="1">
            <a:spLocks noGrp="1"/>
          </p:cNvSpPr>
          <p:nvPr>
            <p:ph type="title"/>
          </p:nvPr>
        </p:nvSpPr>
        <p:spPr>
          <a:xfrm>
            <a:off x="1381250" y="922668"/>
            <a:ext cx="3878399" cy="435599"/>
          </a:xfrm>
          <a:prstGeom prst="rect">
            <a:avLst/>
          </a:prstGeom>
        </p:spPr>
        <p:txBody>
          <a:bodyPr lIns="91425" tIns="91425" rIns="91425" bIns="91425" anchor="ctr" anchorCtr="0"/>
          <a:lstStyle>
            <a:lvl1pPr lvl="0" rtl="0">
              <a:spcBef>
                <a:spcPts val="0"/>
              </a:spcBef>
              <a:buSzPct val="100000"/>
              <a:buFont typeface="Lora"/>
              <a:buNone/>
              <a:defRPr sz="2000" b="1">
                <a:latin typeface="Lora"/>
                <a:ea typeface="Lora"/>
                <a:cs typeface="Lora"/>
                <a:sym typeface="Lora"/>
              </a:defRPr>
            </a:lvl1pPr>
            <a:lvl2pPr lvl="1" rtl="0">
              <a:spcBef>
                <a:spcPts val="0"/>
              </a:spcBef>
              <a:buSzPct val="100000"/>
              <a:buFont typeface="Lora"/>
              <a:buNone/>
              <a:defRPr sz="2000" b="1">
                <a:highlight>
                  <a:srgbClr val="FFFFFF"/>
                </a:highlight>
                <a:latin typeface="Lora"/>
                <a:ea typeface="Lora"/>
                <a:cs typeface="Lora"/>
                <a:sym typeface="Lora"/>
              </a:defRPr>
            </a:lvl2pPr>
            <a:lvl3pPr lvl="2" rtl="0">
              <a:spcBef>
                <a:spcPts val="0"/>
              </a:spcBef>
              <a:buSzPct val="100000"/>
              <a:buFont typeface="Lora"/>
              <a:buNone/>
              <a:defRPr sz="2000" b="1">
                <a:highlight>
                  <a:srgbClr val="FFFFFF"/>
                </a:highlight>
                <a:latin typeface="Lora"/>
                <a:ea typeface="Lora"/>
                <a:cs typeface="Lora"/>
                <a:sym typeface="Lora"/>
              </a:defRPr>
            </a:lvl3pPr>
            <a:lvl4pPr lvl="3" rtl="0">
              <a:spcBef>
                <a:spcPts val="0"/>
              </a:spcBef>
              <a:buSzPct val="100000"/>
              <a:buFont typeface="Lora"/>
              <a:buNone/>
              <a:defRPr sz="2000" b="1">
                <a:highlight>
                  <a:srgbClr val="FFFFFF"/>
                </a:highlight>
                <a:latin typeface="Lora"/>
                <a:ea typeface="Lora"/>
                <a:cs typeface="Lora"/>
                <a:sym typeface="Lora"/>
              </a:defRPr>
            </a:lvl4pPr>
            <a:lvl5pPr lvl="4" rtl="0">
              <a:spcBef>
                <a:spcPts val="0"/>
              </a:spcBef>
              <a:buSzPct val="100000"/>
              <a:buFont typeface="Lora"/>
              <a:buNone/>
              <a:defRPr sz="2000" b="1">
                <a:highlight>
                  <a:srgbClr val="FFFFFF"/>
                </a:highlight>
                <a:latin typeface="Lora"/>
                <a:ea typeface="Lora"/>
                <a:cs typeface="Lora"/>
                <a:sym typeface="Lora"/>
              </a:defRPr>
            </a:lvl5pPr>
            <a:lvl6pPr lvl="5" rtl="0">
              <a:spcBef>
                <a:spcPts val="0"/>
              </a:spcBef>
              <a:buSzPct val="100000"/>
              <a:buFont typeface="Lora"/>
              <a:buNone/>
              <a:defRPr sz="2000" b="1">
                <a:highlight>
                  <a:srgbClr val="FFFFFF"/>
                </a:highlight>
                <a:latin typeface="Lora"/>
                <a:ea typeface="Lora"/>
                <a:cs typeface="Lora"/>
                <a:sym typeface="Lora"/>
              </a:defRPr>
            </a:lvl6pPr>
            <a:lvl7pPr lvl="6" rtl="0">
              <a:spcBef>
                <a:spcPts val="0"/>
              </a:spcBef>
              <a:buSzPct val="100000"/>
              <a:buFont typeface="Lora"/>
              <a:buNone/>
              <a:defRPr sz="2000" b="1">
                <a:highlight>
                  <a:srgbClr val="FFFFFF"/>
                </a:highlight>
                <a:latin typeface="Lora"/>
                <a:ea typeface="Lora"/>
                <a:cs typeface="Lora"/>
                <a:sym typeface="Lora"/>
              </a:defRPr>
            </a:lvl7pPr>
            <a:lvl8pPr lvl="7" rtl="0">
              <a:spcBef>
                <a:spcPts val="0"/>
              </a:spcBef>
              <a:buSzPct val="100000"/>
              <a:buFont typeface="Lora"/>
              <a:buNone/>
              <a:defRPr sz="2000" b="1">
                <a:highlight>
                  <a:srgbClr val="FFFFFF"/>
                </a:highlight>
                <a:latin typeface="Lora"/>
                <a:ea typeface="Lora"/>
                <a:cs typeface="Lora"/>
                <a:sym typeface="Lora"/>
              </a:defRPr>
            </a:lvl8pPr>
            <a:lvl9pPr lvl="8" rtl="0">
              <a:spcBef>
                <a:spcPts val="0"/>
              </a:spcBef>
              <a:buSzPct val="100000"/>
              <a:buFont typeface="Lora"/>
              <a:buNone/>
              <a:defRPr sz="2000" b="1">
                <a:highlight>
                  <a:srgbClr val="FFFFFF"/>
                </a:highlight>
                <a:latin typeface="Lora"/>
                <a:ea typeface="Lora"/>
                <a:cs typeface="Lora"/>
                <a:sym typeface="Lora"/>
              </a:defRPr>
            </a:lvl9pPr>
          </a:lstStyle>
          <a:p>
            <a:endParaRPr/>
          </a:p>
        </p:txBody>
      </p:sp>
      <p:sp>
        <p:nvSpPr>
          <p:cNvPr id="27" name="Shape 27"/>
          <p:cNvSpPr txBox="1">
            <a:spLocks noGrp="1"/>
          </p:cNvSpPr>
          <p:nvPr>
            <p:ph type="body" idx="1"/>
          </p:nvPr>
        </p:nvSpPr>
        <p:spPr>
          <a:xfrm>
            <a:off x="1381250" y="1616470"/>
            <a:ext cx="6809700" cy="3112200"/>
          </a:xfrm>
          <a:prstGeom prst="rect">
            <a:avLst/>
          </a:prstGeom>
        </p:spPr>
        <p:txBody>
          <a:bodyPr lIns="91425" tIns="91425" rIns="91425" bIns="91425" anchor="t" anchorCtr="0"/>
          <a:lstStyle>
            <a:lvl1pPr lvl="0" rtl="0">
              <a:spcBef>
                <a:spcPts val="600"/>
              </a:spcBef>
              <a:buClr>
                <a:srgbClr val="FFCD00"/>
              </a:buClr>
              <a:buSzPct val="100000"/>
              <a:buFont typeface="Quattrocento Sans"/>
              <a:buChar char="◉"/>
              <a:defRPr sz="2400">
                <a:latin typeface="Quattrocento Sans"/>
                <a:ea typeface="Quattrocento Sans"/>
                <a:cs typeface="Quattrocento Sans"/>
                <a:sym typeface="Quattrocento Sans"/>
              </a:defRPr>
            </a:lvl1pPr>
            <a:lvl2pPr lvl="1" rtl="0">
              <a:spcBef>
                <a:spcPts val="480"/>
              </a:spcBef>
              <a:buClr>
                <a:srgbClr val="FFCD00"/>
              </a:buClr>
              <a:buSzPct val="100000"/>
              <a:buFont typeface="Quattrocento Sans"/>
              <a:defRPr sz="2000">
                <a:latin typeface="Quattrocento Sans"/>
                <a:ea typeface="Quattrocento Sans"/>
                <a:cs typeface="Quattrocento Sans"/>
                <a:sym typeface="Quattrocento Sans"/>
              </a:defRPr>
            </a:lvl2pPr>
            <a:lvl3pPr lvl="2" rtl="0">
              <a:spcBef>
                <a:spcPts val="480"/>
              </a:spcBef>
              <a:buClr>
                <a:srgbClr val="FFCD00"/>
              </a:buClr>
              <a:buSzPct val="100000"/>
              <a:buFont typeface="Quattrocento Sans"/>
              <a:defRPr sz="2000">
                <a:latin typeface="Quattrocento Sans"/>
                <a:ea typeface="Quattrocento Sans"/>
                <a:cs typeface="Quattrocento Sans"/>
                <a:sym typeface="Quattrocento Sans"/>
              </a:defRPr>
            </a:lvl3pPr>
            <a:lvl4pPr lvl="3" rtl="0">
              <a:spcBef>
                <a:spcPts val="360"/>
              </a:spcBef>
              <a:buClr>
                <a:srgbClr val="FFCD00"/>
              </a:buClr>
              <a:buSzPct val="100000"/>
              <a:buFont typeface="Quattrocento Sans"/>
              <a:defRPr sz="1800">
                <a:latin typeface="Quattrocento Sans"/>
                <a:ea typeface="Quattrocento Sans"/>
                <a:cs typeface="Quattrocento Sans"/>
                <a:sym typeface="Quattrocento Sans"/>
              </a:defRPr>
            </a:lvl4pPr>
            <a:lvl5pPr lvl="4" rtl="0">
              <a:spcBef>
                <a:spcPts val="360"/>
              </a:spcBef>
              <a:buClr>
                <a:srgbClr val="FFCD00"/>
              </a:buClr>
              <a:buSzPct val="100000"/>
              <a:buFont typeface="Quattrocento Sans"/>
              <a:defRPr sz="1800">
                <a:latin typeface="Quattrocento Sans"/>
                <a:ea typeface="Quattrocento Sans"/>
                <a:cs typeface="Quattrocento Sans"/>
                <a:sym typeface="Quattrocento Sans"/>
              </a:defRPr>
            </a:lvl5pPr>
            <a:lvl6pPr lvl="5" rtl="0">
              <a:spcBef>
                <a:spcPts val="360"/>
              </a:spcBef>
              <a:buClr>
                <a:srgbClr val="FFCD00"/>
              </a:buClr>
              <a:buSzPct val="100000"/>
              <a:buFont typeface="Quattrocento Sans"/>
              <a:defRPr sz="1800">
                <a:latin typeface="Quattrocento Sans"/>
                <a:ea typeface="Quattrocento Sans"/>
                <a:cs typeface="Quattrocento Sans"/>
                <a:sym typeface="Quattrocento Sans"/>
              </a:defRPr>
            </a:lvl6pPr>
            <a:lvl7pPr lvl="6" rtl="0">
              <a:spcBef>
                <a:spcPts val="360"/>
              </a:spcBef>
              <a:buClr>
                <a:srgbClr val="FFCD00"/>
              </a:buClr>
              <a:buSzPct val="100000"/>
              <a:buFont typeface="Quattrocento Sans"/>
              <a:defRPr sz="1800">
                <a:latin typeface="Quattrocento Sans"/>
                <a:ea typeface="Quattrocento Sans"/>
                <a:cs typeface="Quattrocento Sans"/>
                <a:sym typeface="Quattrocento Sans"/>
              </a:defRPr>
            </a:lvl7pPr>
            <a:lvl8pPr lvl="7" rtl="0">
              <a:spcBef>
                <a:spcPts val="360"/>
              </a:spcBef>
              <a:buClr>
                <a:srgbClr val="FFCD00"/>
              </a:buClr>
              <a:buSzPct val="100000"/>
              <a:buFont typeface="Quattrocento Sans"/>
              <a:defRPr sz="1800">
                <a:latin typeface="Quattrocento Sans"/>
                <a:ea typeface="Quattrocento Sans"/>
                <a:cs typeface="Quattrocento Sans"/>
                <a:sym typeface="Quattrocento Sans"/>
              </a:defRPr>
            </a:lvl8pPr>
            <a:lvl9pPr lvl="8" rtl="0">
              <a:spcBef>
                <a:spcPts val="360"/>
              </a:spcBef>
              <a:buClr>
                <a:srgbClr val="FFCD00"/>
              </a:buClr>
              <a:buSzPct val="100000"/>
              <a:buFont typeface="Quattrocento Sans"/>
              <a:defRPr sz="1800">
                <a:latin typeface="Quattrocento Sans"/>
                <a:ea typeface="Quattrocento Sans"/>
                <a:cs typeface="Quattrocento Sans"/>
                <a:sym typeface="Quattrocento Sans"/>
              </a:defRPr>
            </a:lvl9pPr>
          </a:lstStyle>
          <a:p>
            <a:endParaRPr/>
          </a:p>
        </p:txBody>
      </p:sp>
      <p:cxnSp>
        <p:nvCxnSpPr>
          <p:cNvPr id="28" name="Shape 28"/>
          <p:cNvCxnSpPr/>
          <p:nvPr/>
        </p:nvCxnSpPr>
        <p:spPr>
          <a:xfrm>
            <a:off x="5265650" y="1131725"/>
            <a:ext cx="38783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1381250" y="922668"/>
            <a:ext cx="3878399" cy="435599"/>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body" idx="1"/>
          </p:nvPr>
        </p:nvSpPr>
        <p:spPr>
          <a:xfrm>
            <a:off x="1381250" y="1618700"/>
            <a:ext cx="3425400" cy="3231000"/>
          </a:xfrm>
          <a:prstGeom prst="rect">
            <a:avLst/>
          </a:prstGeom>
        </p:spPr>
        <p:txBody>
          <a:bodyPr lIns="91425" tIns="91425" rIns="91425" bIns="91425" anchor="t" anchorCtr="0"/>
          <a:lstStyle>
            <a:lvl1pPr lvl="0">
              <a:spcBef>
                <a:spcPts val="0"/>
              </a:spcBef>
              <a:buSzPct val="100000"/>
              <a:defRPr sz="2000"/>
            </a:lvl1pPr>
            <a:lvl2pPr lvl="1">
              <a:spcBef>
                <a:spcPts val="0"/>
              </a:spcBef>
              <a:defRPr/>
            </a:lvl2pPr>
            <a:lvl3pPr lvl="2">
              <a:spcBef>
                <a:spcPts val="0"/>
              </a:spcBef>
              <a:defRPr/>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32" name="Shape 32"/>
          <p:cNvSpPr txBox="1">
            <a:spLocks noGrp="1"/>
          </p:cNvSpPr>
          <p:nvPr>
            <p:ph type="body" idx="2"/>
          </p:nvPr>
        </p:nvSpPr>
        <p:spPr>
          <a:xfrm>
            <a:off x="5012916" y="1618700"/>
            <a:ext cx="3425400" cy="3231000"/>
          </a:xfrm>
          <a:prstGeom prst="rect">
            <a:avLst/>
          </a:prstGeom>
        </p:spPr>
        <p:txBody>
          <a:bodyPr lIns="91425" tIns="91425" rIns="91425" bIns="91425" anchor="t" anchorCtr="0"/>
          <a:lstStyle>
            <a:lvl1pPr lvl="0">
              <a:spcBef>
                <a:spcPts val="0"/>
              </a:spcBef>
              <a:buSzPct val="100000"/>
              <a:defRPr sz="2000"/>
            </a:lvl1pPr>
            <a:lvl2pPr lvl="1">
              <a:spcBef>
                <a:spcPts val="0"/>
              </a:spcBef>
              <a:defRPr/>
            </a:lvl2pPr>
            <a:lvl3pPr lvl="2">
              <a:spcBef>
                <a:spcPts val="0"/>
              </a:spcBef>
              <a:defRPr/>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cxnSp>
        <p:nvCxnSpPr>
          <p:cNvPr id="33" name="Shape 33"/>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34" name="Shape 34"/>
          <p:cNvSpPr/>
          <p:nvPr/>
        </p:nvSpPr>
        <p:spPr>
          <a:xfrm>
            <a:off x="817475" y="928766"/>
            <a:ext cx="405899" cy="4058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cxnSp>
        <p:nvCxnSpPr>
          <p:cNvPr id="35" name="Shape 35"/>
          <p:cNvCxnSpPr/>
          <p:nvPr/>
        </p:nvCxnSpPr>
        <p:spPr>
          <a:xfrm>
            <a:off x="5265650" y="1131725"/>
            <a:ext cx="38783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1381250" y="922668"/>
            <a:ext cx="3878399" cy="435599"/>
          </a:xfrm>
          <a:prstGeom prst="rect">
            <a:avLst/>
          </a:prstGeom>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8" name="Shape 38"/>
          <p:cNvSpPr txBox="1">
            <a:spLocks noGrp="1"/>
          </p:cNvSpPr>
          <p:nvPr>
            <p:ph type="body" idx="1"/>
          </p:nvPr>
        </p:nvSpPr>
        <p:spPr>
          <a:xfrm>
            <a:off x="1381250" y="1651075"/>
            <a:ext cx="2333999" cy="31223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9" name="Shape 39"/>
          <p:cNvSpPr txBox="1">
            <a:spLocks noGrp="1"/>
          </p:cNvSpPr>
          <p:nvPr>
            <p:ph type="body" idx="2"/>
          </p:nvPr>
        </p:nvSpPr>
        <p:spPr>
          <a:xfrm>
            <a:off x="3834911" y="1651075"/>
            <a:ext cx="2333999" cy="31223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0" name="Shape 40"/>
          <p:cNvSpPr txBox="1">
            <a:spLocks noGrp="1"/>
          </p:cNvSpPr>
          <p:nvPr>
            <p:ph type="body" idx="3"/>
          </p:nvPr>
        </p:nvSpPr>
        <p:spPr>
          <a:xfrm>
            <a:off x="6288573" y="1651075"/>
            <a:ext cx="2333999" cy="31223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cxnSp>
        <p:nvCxnSpPr>
          <p:cNvPr id="41" name="Shape 41"/>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42" name="Shape 42"/>
          <p:cNvSpPr/>
          <p:nvPr/>
        </p:nvSpPr>
        <p:spPr>
          <a:xfrm>
            <a:off x="817475" y="928766"/>
            <a:ext cx="405899" cy="4058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cxnSp>
        <p:nvCxnSpPr>
          <p:cNvPr id="43" name="Shape 43"/>
          <p:cNvCxnSpPr/>
          <p:nvPr/>
        </p:nvCxnSpPr>
        <p:spPr>
          <a:xfrm>
            <a:off x="5265650" y="1131725"/>
            <a:ext cx="38783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381250" y="937125"/>
            <a:ext cx="3878399" cy="435599"/>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cxnSp>
        <p:nvCxnSpPr>
          <p:cNvPr id="46" name="Shape 46"/>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47" name="Shape 47"/>
          <p:cNvSpPr/>
          <p:nvPr/>
        </p:nvSpPr>
        <p:spPr>
          <a:xfrm>
            <a:off x="817475" y="928766"/>
            <a:ext cx="405899" cy="4058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cxnSp>
        <p:nvCxnSpPr>
          <p:cNvPr id="48" name="Shape 48"/>
          <p:cNvCxnSpPr/>
          <p:nvPr/>
        </p:nvCxnSpPr>
        <p:spPr>
          <a:xfrm>
            <a:off x="5265650" y="1131725"/>
            <a:ext cx="38783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1990450" y="4037375"/>
            <a:ext cx="5162999" cy="519599"/>
          </a:xfrm>
          <a:prstGeom prst="rect">
            <a:avLst/>
          </a:prstGeom>
        </p:spPr>
        <p:txBody>
          <a:bodyPr lIns="91425" tIns="91425" rIns="91425" bIns="91425" anchor="b" anchorCtr="0"/>
          <a:lstStyle>
            <a:lvl1pPr lvl="0" algn="ctr">
              <a:spcBef>
                <a:spcPts val="360"/>
              </a:spcBef>
              <a:buSzPct val="100000"/>
              <a:buFont typeface="Lora"/>
              <a:buNone/>
              <a:defRPr sz="1400" i="1">
                <a:latin typeface="Lora"/>
                <a:ea typeface="Lora"/>
                <a:cs typeface="Lora"/>
                <a:sym typeface="Lora"/>
              </a:defRPr>
            </a:lvl1pPr>
          </a:lstStyle>
          <a:p>
            <a:endParaRPr/>
          </a:p>
        </p:txBody>
      </p:sp>
      <p:cxnSp>
        <p:nvCxnSpPr>
          <p:cNvPr id="51" name="Shape 51"/>
          <p:cNvCxnSpPr/>
          <p:nvPr/>
        </p:nvCxnSpPr>
        <p:spPr>
          <a:xfrm>
            <a:off x="-6025" y="4666128"/>
            <a:ext cx="9161999" cy="0"/>
          </a:xfrm>
          <a:prstGeom prst="straightConnector1">
            <a:avLst/>
          </a:prstGeom>
          <a:noFill/>
          <a:ln w="9525" cap="flat" cmpd="sng">
            <a:solidFill>
              <a:srgbClr val="CCCCCC"/>
            </a:solidFill>
            <a:prstDash val="solid"/>
            <a:round/>
            <a:headEnd type="none" w="lg" len="lg"/>
            <a:tailEnd type="none" w="lg" len="lg"/>
          </a:ln>
        </p:spPr>
      </p:cxnSp>
      <p:sp>
        <p:nvSpPr>
          <p:cNvPr id="52" name="Shape 52"/>
          <p:cNvSpPr/>
          <p:nvPr/>
        </p:nvSpPr>
        <p:spPr>
          <a:xfrm>
            <a:off x="4457400" y="4551496"/>
            <a:ext cx="229199" cy="2291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cxnSp>
        <p:nvCxnSpPr>
          <p:cNvPr id="54" name="Shape 54"/>
          <p:cNvCxnSpPr/>
          <p:nvPr/>
        </p:nvCxnSpPr>
        <p:spPr>
          <a:xfrm>
            <a:off x="-6025" y="4513728"/>
            <a:ext cx="9161999" cy="0"/>
          </a:xfrm>
          <a:prstGeom prst="straightConnector1">
            <a:avLst/>
          </a:prstGeom>
          <a:noFill/>
          <a:ln w="9525" cap="flat" cmpd="sng">
            <a:solidFill>
              <a:srgbClr val="CCCCCC"/>
            </a:solidFill>
            <a:prstDash val="solid"/>
            <a:round/>
            <a:headEnd type="none" w="lg" len="lg"/>
            <a:tailEnd type="none" w="lg" len="lg"/>
          </a:ln>
        </p:spPr>
      </p:cxnSp>
      <p:sp>
        <p:nvSpPr>
          <p:cNvPr id="55" name="Shape 55"/>
          <p:cNvSpPr/>
          <p:nvPr/>
        </p:nvSpPr>
        <p:spPr>
          <a:xfrm>
            <a:off x="4293700" y="4235405"/>
            <a:ext cx="556499" cy="5564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1381250" y="1616470"/>
            <a:ext cx="6809700" cy="3112200"/>
          </a:xfrm>
          <a:prstGeom prst="rect">
            <a:avLst/>
          </a:prstGeom>
          <a:noFill/>
          <a:ln>
            <a:noFill/>
          </a:ln>
        </p:spPr>
        <p:txBody>
          <a:bodyPr lIns="91425" tIns="91425" rIns="91425" bIns="91425" anchor="t" anchorCtr="0"/>
          <a:lstStyle>
            <a:lvl1pPr lvl="0">
              <a:spcBef>
                <a:spcPts val="600"/>
              </a:spcBef>
              <a:buClr>
                <a:srgbClr val="FFCD00"/>
              </a:buClr>
              <a:buSzPct val="100000"/>
              <a:buFont typeface="Quattrocento Sans"/>
              <a:buChar char="◉"/>
              <a:defRPr sz="2400">
                <a:latin typeface="Quattrocento Sans"/>
                <a:ea typeface="Quattrocento Sans"/>
                <a:cs typeface="Quattrocento Sans"/>
                <a:sym typeface="Quattrocento Sans"/>
              </a:defRPr>
            </a:lvl1pPr>
            <a:lvl2pPr lvl="1">
              <a:spcBef>
                <a:spcPts val="480"/>
              </a:spcBef>
              <a:buClr>
                <a:srgbClr val="FFCD00"/>
              </a:buClr>
              <a:buSzPct val="100000"/>
              <a:buFont typeface="Quattrocento Sans"/>
              <a:defRPr sz="2000">
                <a:latin typeface="Quattrocento Sans"/>
                <a:ea typeface="Quattrocento Sans"/>
                <a:cs typeface="Quattrocento Sans"/>
                <a:sym typeface="Quattrocento Sans"/>
              </a:defRPr>
            </a:lvl2pPr>
            <a:lvl3pPr lvl="2">
              <a:spcBef>
                <a:spcPts val="480"/>
              </a:spcBef>
              <a:buClr>
                <a:srgbClr val="FFCD00"/>
              </a:buClr>
              <a:buSzPct val="100000"/>
              <a:buFont typeface="Quattrocento Sans"/>
              <a:defRPr sz="2000">
                <a:latin typeface="Quattrocento Sans"/>
                <a:ea typeface="Quattrocento Sans"/>
                <a:cs typeface="Quattrocento Sans"/>
                <a:sym typeface="Quattrocento Sans"/>
              </a:defRPr>
            </a:lvl3pPr>
            <a:lvl4pPr lvl="3">
              <a:spcBef>
                <a:spcPts val="360"/>
              </a:spcBef>
              <a:buClr>
                <a:srgbClr val="FFCD00"/>
              </a:buClr>
              <a:buSzPct val="100000"/>
              <a:buFont typeface="Quattrocento Sans"/>
              <a:defRPr sz="1800">
                <a:latin typeface="Quattrocento Sans"/>
                <a:ea typeface="Quattrocento Sans"/>
                <a:cs typeface="Quattrocento Sans"/>
                <a:sym typeface="Quattrocento Sans"/>
              </a:defRPr>
            </a:lvl4pPr>
            <a:lvl5pPr lvl="4">
              <a:spcBef>
                <a:spcPts val="360"/>
              </a:spcBef>
              <a:buClr>
                <a:srgbClr val="FFCD00"/>
              </a:buClr>
              <a:buSzPct val="100000"/>
              <a:buFont typeface="Quattrocento Sans"/>
              <a:defRPr sz="1800">
                <a:latin typeface="Quattrocento Sans"/>
                <a:ea typeface="Quattrocento Sans"/>
                <a:cs typeface="Quattrocento Sans"/>
                <a:sym typeface="Quattrocento Sans"/>
              </a:defRPr>
            </a:lvl5pPr>
            <a:lvl6pPr lvl="5">
              <a:spcBef>
                <a:spcPts val="360"/>
              </a:spcBef>
              <a:buClr>
                <a:srgbClr val="FFCD00"/>
              </a:buClr>
              <a:buSzPct val="100000"/>
              <a:buFont typeface="Quattrocento Sans"/>
              <a:defRPr sz="1800">
                <a:latin typeface="Quattrocento Sans"/>
                <a:ea typeface="Quattrocento Sans"/>
                <a:cs typeface="Quattrocento Sans"/>
                <a:sym typeface="Quattrocento Sans"/>
              </a:defRPr>
            </a:lvl6pPr>
            <a:lvl7pPr lvl="6">
              <a:spcBef>
                <a:spcPts val="360"/>
              </a:spcBef>
              <a:buClr>
                <a:srgbClr val="FFCD00"/>
              </a:buClr>
              <a:buSzPct val="100000"/>
              <a:buFont typeface="Quattrocento Sans"/>
              <a:defRPr sz="1800">
                <a:latin typeface="Quattrocento Sans"/>
                <a:ea typeface="Quattrocento Sans"/>
                <a:cs typeface="Quattrocento Sans"/>
                <a:sym typeface="Quattrocento Sans"/>
              </a:defRPr>
            </a:lvl7pPr>
            <a:lvl8pPr lvl="7">
              <a:spcBef>
                <a:spcPts val="360"/>
              </a:spcBef>
              <a:buClr>
                <a:srgbClr val="FFCD00"/>
              </a:buClr>
              <a:buSzPct val="100000"/>
              <a:buFont typeface="Quattrocento Sans"/>
              <a:defRPr sz="1800">
                <a:latin typeface="Quattrocento Sans"/>
                <a:ea typeface="Quattrocento Sans"/>
                <a:cs typeface="Quattrocento Sans"/>
                <a:sym typeface="Quattrocento Sans"/>
              </a:defRPr>
            </a:lvl8pPr>
            <a:lvl9pPr lvl="8">
              <a:spcBef>
                <a:spcPts val="360"/>
              </a:spcBef>
              <a:buClr>
                <a:srgbClr val="FFCD00"/>
              </a:buClr>
              <a:buSzPct val="100000"/>
              <a:buFont typeface="Quattrocento Sans"/>
              <a:defRPr sz="1800">
                <a:latin typeface="Quattrocento Sans"/>
                <a:ea typeface="Quattrocento Sans"/>
                <a:cs typeface="Quattrocento Sans"/>
                <a:sym typeface="Quattrocento Sans"/>
              </a:defRPr>
            </a:lvl9pPr>
          </a:lstStyle>
          <a:p>
            <a:endParaRPr/>
          </a:p>
        </p:txBody>
      </p:sp>
      <p:sp>
        <p:nvSpPr>
          <p:cNvPr id="7" name="Shape 7"/>
          <p:cNvSpPr txBox="1">
            <a:spLocks noGrp="1"/>
          </p:cNvSpPr>
          <p:nvPr>
            <p:ph type="title"/>
          </p:nvPr>
        </p:nvSpPr>
        <p:spPr>
          <a:xfrm>
            <a:off x="1381250" y="937116"/>
            <a:ext cx="6809700" cy="435599"/>
          </a:xfrm>
          <a:prstGeom prst="rect">
            <a:avLst/>
          </a:prstGeom>
          <a:noFill/>
          <a:ln>
            <a:noFill/>
          </a:ln>
        </p:spPr>
        <p:txBody>
          <a:bodyPr lIns="91425" tIns="91425" rIns="91425" bIns="91425" anchor="ctr" anchorCtr="0"/>
          <a:lstStyle>
            <a:lvl1pPr lvl="0">
              <a:spcBef>
                <a:spcPts val="0"/>
              </a:spcBef>
              <a:buSzPct val="100000"/>
              <a:buFont typeface="Lora"/>
              <a:buNone/>
              <a:defRPr sz="2000" b="1">
                <a:latin typeface="Lora"/>
                <a:ea typeface="Lora"/>
                <a:cs typeface="Lora"/>
                <a:sym typeface="Lora"/>
              </a:defRPr>
            </a:lvl1pPr>
            <a:lvl2pPr lvl="1">
              <a:spcBef>
                <a:spcPts val="0"/>
              </a:spcBef>
              <a:buSzPct val="100000"/>
              <a:buFont typeface="Lora"/>
              <a:buNone/>
              <a:defRPr sz="2000" b="1">
                <a:latin typeface="Lora"/>
                <a:ea typeface="Lora"/>
                <a:cs typeface="Lora"/>
                <a:sym typeface="Lora"/>
              </a:defRPr>
            </a:lvl2pPr>
            <a:lvl3pPr lvl="2">
              <a:spcBef>
                <a:spcPts val="0"/>
              </a:spcBef>
              <a:buSzPct val="100000"/>
              <a:buFont typeface="Lora"/>
              <a:buNone/>
              <a:defRPr sz="2000" b="1">
                <a:latin typeface="Lora"/>
                <a:ea typeface="Lora"/>
                <a:cs typeface="Lora"/>
                <a:sym typeface="Lora"/>
              </a:defRPr>
            </a:lvl3pPr>
            <a:lvl4pPr lvl="3">
              <a:spcBef>
                <a:spcPts val="0"/>
              </a:spcBef>
              <a:buSzPct val="100000"/>
              <a:buFont typeface="Lora"/>
              <a:buNone/>
              <a:defRPr sz="2000" b="1">
                <a:latin typeface="Lora"/>
                <a:ea typeface="Lora"/>
                <a:cs typeface="Lora"/>
                <a:sym typeface="Lora"/>
              </a:defRPr>
            </a:lvl4pPr>
            <a:lvl5pPr lvl="4">
              <a:spcBef>
                <a:spcPts val="0"/>
              </a:spcBef>
              <a:buSzPct val="100000"/>
              <a:buFont typeface="Lora"/>
              <a:buNone/>
              <a:defRPr sz="2000" b="1">
                <a:latin typeface="Lora"/>
                <a:ea typeface="Lora"/>
                <a:cs typeface="Lora"/>
                <a:sym typeface="Lora"/>
              </a:defRPr>
            </a:lvl5pPr>
            <a:lvl6pPr lvl="5">
              <a:spcBef>
                <a:spcPts val="0"/>
              </a:spcBef>
              <a:buSzPct val="100000"/>
              <a:buFont typeface="Lora"/>
              <a:buNone/>
              <a:defRPr sz="2000" b="1">
                <a:latin typeface="Lora"/>
                <a:ea typeface="Lora"/>
                <a:cs typeface="Lora"/>
                <a:sym typeface="Lora"/>
              </a:defRPr>
            </a:lvl6pPr>
            <a:lvl7pPr lvl="6">
              <a:spcBef>
                <a:spcPts val="0"/>
              </a:spcBef>
              <a:buSzPct val="100000"/>
              <a:buFont typeface="Lora"/>
              <a:buNone/>
              <a:defRPr sz="2000" b="1">
                <a:latin typeface="Lora"/>
                <a:ea typeface="Lora"/>
                <a:cs typeface="Lora"/>
                <a:sym typeface="Lora"/>
              </a:defRPr>
            </a:lvl7pPr>
            <a:lvl8pPr lvl="7">
              <a:spcBef>
                <a:spcPts val="0"/>
              </a:spcBef>
              <a:buSzPct val="100000"/>
              <a:buFont typeface="Lora"/>
              <a:buNone/>
              <a:defRPr sz="2000" b="1">
                <a:latin typeface="Lora"/>
                <a:ea typeface="Lora"/>
                <a:cs typeface="Lora"/>
                <a:sym typeface="Lora"/>
              </a:defRPr>
            </a:lvl8pPr>
            <a:lvl9pPr lvl="8">
              <a:spcBef>
                <a:spcPts val="0"/>
              </a:spcBef>
              <a:buSzPct val="100000"/>
              <a:buFont typeface="Lora"/>
              <a:buNone/>
              <a:defRPr sz="2000" b="1">
                <a:latin typeface="Lora"/>
                <a:ea typeface="Lora"/>
                <a:cs typeface="Lora"/>
                <a:sym typeface="Lor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996623" y="2003900"/>
            <a:ext cx="6279900" cy="1159800"/>
          </a:xfrm>
          <a:prstGeom prst="rect">
            <a:avLst/>
          </a:prstGeom>
        </p:spPr>
        <p:txBody>
          <a:bodyPr lIns="91425" tIns="91425" rIns="91425" bIns="91425" anchor="b" anchorCtr="0">
            <a:noAutofit/>
          </a:bodyPr>
          <a:lstStyle/>
          <a:p>
            <a:pPr lvl="0">
              <a:spcBef>
                <a:spcPts val="0"/>
              </a:spcBef>
              <a:buNone/>
            </a:pPr>
            <a:r>
              <a:rPr lang="en">
                <a:highlight>
                  <a:srgbClr val="FFCD00"/>
                </a:highlight>
              </a:rPr>
              <a:t>Understanding</a:t>
            </a:r>
            <a:r>
              <a:rPr lang="en"/>
              <a:t> Online News Popularity</a:t>
            </a:r>
          </a:p>
        </p:txBody>
      </p:sp>
      <p:grpSp>
        <p:nvGrpSpPr>
          <p:cNvPr id="62" name="Shape 62"/>
          <p:cNvGrpSpPr/>
          <p:nvPr/>
        </p:nvGrpSpPr>
        <p:grpSpPr>
          <a:xfrm>
            <a:off x="1260197" y="3570624"/>
            <a:ext cx="277858" cy="201655"/>
            <a:chOff x="3932350" y="3714775"/>
            <a:chExt cx="439650" cy="319075"/>
          </a:xfrm>
        </p:grpSpPr>
        <p:sp>
          <p:nvSpPr>
            <p:cNvPr id="63" name="Shape 63"/>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 name="Shape 64"/>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 name="Shape 65"/>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 name="Shape 66"/>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 name="Shape 67"/>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9" name="Shape 103"/>
          <p:cNvSpPr txBox="1">
            <a:spLocks/>
          </p:cNvSpPr>
          <p:nvPr/>
        </p:nvSpPr>
        <p:spPr>
          <a:xfrm>
            <a:off x="6220181" y="3889237"/>
            <a:ext cx="2041317" cy="1013746"/>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CD00"/>
              </a:buClr>
              <a:buSzPct val="1000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2pPr>
            <a:lvl3pPr marR="0" lvl="2"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3pPr>
            <a:lvl4pPr marR="0" lvl="3"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4pPr>
            <a:lvl5pPr marR="0" lvl="4"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5pPr>
            <a:lvl6pPr marR="0" lvl="5"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6pPr>
            <a:lvl7pPr marR="0" lvl="6"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7pPr>
            <a:lvl8pPr marR="0" lvl="7"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8pPr>
            <a:lvl9pPr marR="0" lvl="8"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9pPr>
          </a:lstStyle>
          <a:p>
            <a:pPr>
              <a:spcBef>
                <a:spcPts val="0"/>
              </a:spcBef>
              <a:buClr>
                <a:schemeClr val="dk1"/>
              </a:buClr>
              <a:buSzPct val="55000"/>
              <a:buFont typeface="Arial"/>
              <a:buNone/>
            </a:pPr>
            <a:r>
              <a:rPr lang="en" sz="1100" b="1" dirty="0" smtClean="0">
                <a:solidFill>
                  <a:schemeClr val="dk1"/>
                </a:solidFill>
                <a:highlight>
                  <a:srgbClr val="FFCD00"/>
                </a:highlight>
                <a:latin typeface="Lora"/>
                <a:ea typeface="Lora"/>
                <a:cs typeface="Lora"/>
                <a:sym typeface="Lora"/>
              </a:rPr>
              <a:t>Submitted</a:t>
            </a:r>
            <a:r>
              <a:rPr lang="en" sz="1100" b="1" dirty="0" smtClean="0">
                <a:solidFill>
                  <a:schemeClr val="dk1"/>
                </a:solidFill>
                <a:latin typeface="Lora"/>
                <a:ea typeface="Lora"/>
                <a:cs typeface="Lora"/>
                <a:sym typeface="Lora"/>
              </a:rPr>
              <a:t> By-</a:t>
            </a:r>
          </a:p>
          <a:p>
            <a:pPr>
              <a:spcBef>
                <a:spcPts val="0"/>
              </a:spcBef>
              <a:buClr>
                <a:schemeClr val="dk1"/>
              </a:buClr>
              <a:buSzPct val="55000"/>
              <a:buFont typeface="Arial"/>
              <a:buNone/>
            </a:pPr>
            <a:r>
              <a:rPr lang="en" sz="1100" b="1" dirty="0" smtClean="0">
                <a:solidFill>
                  <a:schemeClr val="dk1"/>
                </a:solidFill>
                <a:latin typeface="Lora"/>
                <a:ea typeface="Lora"/>
                <a:cs typeface="Lora"/>
                <a:sym typeface="Lora"/>
              </a:rPr>
              <a:t>Rajat Aghi</a:t>
            </a:r>
          </a:p>
          <a:p>
            <a:pPr>
              <a:spcBef>
                <a:spcPts val="0"/>
              </a:spcBef>
              <a:buClr>
                <a:schemeClr val="dk1"/>
              </a:buClr>
              <a:buSzPct val="55000"/>
              <a:buFont typeface="Arial"/>
              <a:buNone/>
            </a:pPr>
            <a:r>
              <a:rPr lang="en" sz="1100" b="1" dirty="0" smtClean="0">
                <a:solidFill>
                  <a:schemeClr val="dk1"/>
                </a:solidFill>
                <a:latin typeface="Lora"/>
                <a:ea typeface="Lora"/>
                <a:cs typeface="Lora"/>
                <a:sym typeface="Lora"/>
              </a:rPr>
              <a:t>Ruchira Kapoor</a:t>
            </a:r>
          </a:p>
          <a:p>
            <a:pPr>
              <a:spcBef>
                <a:spcPts val="0"/>
              </a:spcBef>
              <a:buClr>
                <a:schemeClr val="dk1"/>
              </a:buClr>
              <a:buSzPct val="55000"/>
              <a:buFont typeface="Arial"/>
              <a:buNone/>
            </a:pPr>
            <a:r>
              <a:rPr lang="en" sz="1100" b="1" dirty="0" smtClean="0">
                <a:solidFill>
                  <a:schemeClr val="dk1"/>
                </a:solidFill>
                <a:latin typeface="Lora"/>
                <a:ea typeface="Lora"/>
                <a:cs typeface="Lora"/>
                <a:sym typeface="Lora"/>
              </a:rPr>
              <a:t>Binghuan Zhang</a:t>
            </a:r>
            <a:endParaRPr lang="en" sz="2000" b="1" dirty="0" smtClean="0">
              <a:solidFill>
                <a:schemeClr val="dk1"/>
              </a:solidFill>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body" idx="1"/>
          </p:nvPr>
        </p:nvSpPr>
        <p:spPr>
          <a:xfrm>
            <a:off x="247850" y="3738175"/>
            <a:ext cx="4249200" cy="519600"/>
          </a:xfrm>
          <a:prstGeom prst="rect">
            <a:avLst/>
          </a:prstGeom>
        </p:spPr>
        <p:txBody>
          <a:bodyPr lIns="91425" tIns="91425" rIns="91425" bIns="91425" anchor="b" anchorCtr="0">
            <a:noAutofit/>
          </a:bodyPr>
          <a:lstStyle/>
          <a:p>
            <a:pPr lvl="0" rtl="0">
              <a:spcBef>
                <a:spcPts val="0"/>
              </a:spcBef>
              <a:buNone/>
            </a:pPr>
            <a:r>
              <a:rPr lang="en"/>
              <a:t>On </a:t>
            </a:r>
            <a:r>
              <a:rPr lang="en">
                <a:highlight>
                  <a:srgbClr val="FFCD00"/>
                </a:highlight>
              </a:rPr>
              <a:t>weekends</a:t>
            </a:r>
            <a:r>
              <a:rPr lang="en"/>
              <a:t>, business articles are shared more than weekdays.</a:t>
            </a:r>
          </a:p>
        </p:txBody>
      </p:sp>
      <p:sp>
        <p:nvSpPr>
          <p:cNvPr id="178" name="Shape 178"/>
          <p:cNvSpPr txBox="1">
            <a:spLocks noGrp="1"/>
          </p:cNvSpPr>
          <p:nvPr>
            <p:ph type="body" idx="1"/>
          </p:nvPr>
        </p:nvSpPr>
        <p:spPr>
          <a:xfrm>
            <a:off x="4581375" y="3738175"/>
            <a:ext cx="4562700" cy="519600"/>
          </a:xfrm>
          <a:prstGeom prst="rect">
            <a:avLst/>
          </a:prstGeom>
        </p:spPr>
        <p:txBody>
          <a:bodyPr lIns="91425" tIns="91425" rIns="91425" bIns="91425" anchor="b" anchorCtr="0">
            <a:noAutofit/>
          </a:bodyPr>
          <a:lstStyle/>
          <a:p>
            <a:pPr lvl="0" rtl="0">
              <a:spcBef>
                <a:spcPts val="0"/>
              </a:spcBef>
              <a:buNone/>
            </a:pPr>
            <a:r>
              <a:rPr lang="en"/>
              <a:t>However, the number is </a:t>
            </a:r>
            <a:r>
              <a:rPr lang="en">
                <a:highlight>
                  <a:srgbClr val="FFCD00"/>
                </a:highlight>
              </a:rPr>
              <a:t>almost the same</a:t>
            </a:r>
            <a:r>
              <a:rPr lang="en"/>
              <a:t> compared to other kind of articles.</a:t>
            </a:r>
          </a:p>
        </p:txBody>
      </p:sp>
      <p:pic>
        <p:nvPicPr>
          <p:cNvPr id="179" name="Shape 179" descr="600_bus_1.png"/>
          <p:cNvPicPr preferRelativeResize="0"/>
          <p:nvPr/>
        </p:nvPicPr>
        <p:blipFill>
          <a:blip r:embed="rId3">
            <a:alphaModFix/>
          </a:blip>
          <a:stretch>
            <a:fillRect/>
          </a:stretch>
        </p:blipFill>
        <p:spPr>
          <a:xfrm>
            <a:off x="152400" y="318150"/>
            <a:ext cx="4428974" cy="3267624"/>
          </a:xfrm>
          <a:prstGeom prst="rect">
            <a:avLst/>
          </a:prstGeom>
          <a:noFill/>
          <a:ln>
            <a:noFill/>
          </a:ln>
        </p:spPr>
      </p:pic>
      <p:pic>
        <p:nvPicPr>
          <p:cNvPr id="180" name="Shape 180" descr="600_R_2.png"/>
          <p:cNvPicPr preferRelativeResize="0"/>
          <p:nvPr/>
        </p:nvPicPr>
        <p:blipFill>
          <a:blip r:embed="rId4">
            <a:alphaModFix/>
          </a:blip>
          <a:stretch>
            <a:fillRect/>
          </a:stretch>
        </p:blipFill>
        <p:spPr>
          <a:xfrm>
            <a:off x="4760175" y="318149"/>
            <a:ext cx="4079024" cy="32676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ctrTitle"/>
          </p:nvPr>
        </p:nvSpPr>
        <p:spPr>
          <a:xfrm>
            <a:off x="2022225" y="1693525"/>
            <a:ext cx="4520400" cy="1159800"/>
          </a:xfrm>
          <a:prstGeom prst="rect">
            <a:avLst/>
          </a:prstGeom>
        </p:spPr>
        <p:txBody>
          <a:bodyPr lIns="91425" tIns="91425" rIns="91425" bIns="91425" anchor="b" anchorCtr="0">
            <a:noAutofit/>
          </a:bodyPr>
          <a:lstStyle/>
          <a:p>
            <a:pPr lvl="0" rtl="0">
              <a:spcBef>
                <a:spcPts val="0"/>
              </a:spcBef>
              <a:buNone/>
            </a:pPr>
            <a:r>
              <a:rPr lang="en" sz="2400"/>
              <a:t>Optimal Number of Images/Words</a:t>
            </a:r>
          </a:p>
        </p:txBody>
      </p:sp>
      <p:sp>
        <p:nvSpPr>
          <p:cNvPr id="186" name="Shape 186"/>
          <p:cNvSpPr txBox="1">
            <a:spLocks noGrp="1"/>
          </p:cNvSpPr>
          <p:nvPr>
            <p:ph type="subTitle" idx="1"/>
          </p:nvPr>
        </p:nvSpPr>
        <p:spPr>
          <a:xfrm>
            <a:off x="2022300" y="2815923"/>
            <a:ext cx="5591400" cy="784800"/>
          </a:xfrm>
          <a:prstGeom prst="rect">
            <a:avLst/>
          </a:prstGeom>
        </p:spPr>
        <p:txBody>
          <a:bodyPr lIns="91425" tIns="91425" rIns="91425" bIns="91425" anchor="t" anchorCtr="0">
            <a:noAutofit/>
          </a:bodyPr>
          <a:lstStyle/>
          <a:p>
            <a:pPr lvl="0" rtl="0">
              <a:spcBef>
                <a:spcPts val="0"/>
              </a:spcBef>
              <a:buNone/>
            </a:pPr>
            <a:r>
              <a:rPr lang="en"/>
              <a:t>How does the number of images and the number of words in an article affect the number of shares?</a:t>
            </a:r>
          </a:p>
        </p:txBody>
      </p:sp>
      <p:sp>
        <p:nvSpPr>
          <p:cNvPr id="187" name="Shape 187"/>
          <p:cNvSpPr txBox="1"/>
          <p:nvPr/>
        </p:nvSpPr>
        <p:spPr>
          <a:xfrm>
            <a:off x="1133975" y="2291150"/>
            <a:ext cx="543900" cy="562200"/>
          </a:xfrm>
          <a:prstGeom prst="rect">
            <a:avLst/>
          </a:prstGeom>
          <a:noFill/>
          <a:ln>
            <a:noFill/>
          </a:ln>
        </p:spPr>
        <p:txBody>
          <a:bodyPr lIns="91425" tIns="91425" rIns="91425" bIns="91425" anchor="ctr" anchorCtr="0">
            <a:noAutofit/>
          </a:bodyPr>
          <a:lstStyle/>
          <a:p>
            <a:pPr lvl="0" algn="ctr" rtl="0">
              <a:spcBef>
                <a:spcPts val="0"/>
              </a:spcBef>
              <a:buNone/>
            </a:pPr>
            <a:r>
              <a:rPr lang="en" sz="2400">
                <a:solidFill>
                  <a:schemeClr val="dk1"/>
                </a:solidFill>
                <a:latin typeface="Lora"/>
                <a:ea typeface="Lora"/>
                <a:cs typeface="Lora"/>
                <a:sym typeface="Lora"/>
              </a:rPr>
              <a:t>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247850" y="3681950"/>
            <a:ext cx="4249200" cy="519600"/>
          </a:xfrm>
          <a:prstGeom prst="rect">
            <a:avLst/>
          </a:prstGeom>
        </p:spPr>
        <p:txBody>
          <a:bodyPr lIns="91425" tIns="91425" rIns="91425" bIns="91425" anchor="b" anchorCtr="0">
            <a:noAutofit/>
          </a:bodyPr>
          <a:lstStyle/>
          <a:p>
            <a:pPr lvl="0" rtl="0">
              <a:spcBef>
                <a:spcPts val="0"/>
              </a:spcBef>
              <a:buNone/>
            </a:pPr>
            <a:r>
              <a:rPr lang="en"/>
              <a:t>Number of Shares with respect to the number of </a:t>
            </a:r>
            <a:r>
              <a:rPr lang="en">
                <a:highlight>
                  <a:srgbClr val="FFCD00"/>
                </a:highlight>
              </a:rPr>
              <a:t>Words</a:t>
            </a:r>
            <a:r>
              <a:rPr lang="en"/>
              <a:t> in an article</a:t>
            </a:r>
          </a:p>
        </p:txBody>
      </p:sp>
      <p:sp>
        <p:nvSpPr>
          <p:cNvPr id="193" name="Shape 193"/>
          <p:cNvSpPr txBox="1">
            <a:spLocks noGrp="1"/>
          </p:cNvSpPr>
          <p:nvPr>
            <p:ph type="body" idx="1"/>
          </p:nvPr>
        </p:nvSpPr>
        <p:spPr>
          <a:xfrm>
            <a:off x="4581325" y="3681950"/>
            <a:ext cx="4446000" cy="519600"/>
          </a:xfrm>
          <a:prstGeom prst="rect">
            <a:avLst/>
          </a:prstGeom>
        </p:spPr>
        <p:txBody>
          <a:bodyPr lIns="91425" tIns="91425" rIns="91425" bIns="91425" anchor="b" anchorCtr="0">
            <a:noAutofit/>
          </a:bodyPr>
          <a:lstStyle/>
          <a:p>
            <a:pPr lvl="0" rtl="0">
              <a:spcBef>
                <a:spcPts val="0"/>
              </a:spcBef>
              <a:buClr>
                <a:schemeClr val="dk1"/>
              </a:buClr>
              <a:buSzPct val="78571"/>
              <a:buFont typeface="Arial"/>
              <a:buNone/>
            </a:pPr>
            <a:r>
              <a:rPr lang="en">
                <a:solidFill>
                  <a:schemeClr val="dk1"/>
                </a:solidFill>
              </a:rPr>
              <a:t>Number of Shares with respect to the number of </a:t>
            </a:r>
            <a:r>
              <a:rPr lang="en">
                <a:solidFill>
                  <a:schemeClr val="dk1"/>
                </a:solidFill>
                <a:highlight>
                  <a:srgbClr val="FFCD00"/>
                </a:highlight>
              </a:rPr>
              <a:t>Images</a:t>
            </a:r>
            <a:r>
              <a:rPr lang="en">
                <a:solidFill>
                  <a:schemeClr val="dk1"/>
                </a:solidFill>
              </a:rPr>
              <a:t> in an article</a:t>
            </a:r>
          </a:p>
        </p:txBody>
      </p:sp>
      <p:pic>
        <p:nvPicPr>
          <p:cNvPr id="194" name="Shape 194" descr="NumWordsPlot.png"/>
          <p:cNvPicPr preferRelativeResize="0"/>
          <p:nvPr/>
        </p:nvPicPr>
        <p:blipFill>
          <a:blip r:embed="rId3">
            <a:alphaModFix/>
          </a:blip>
          <a:stretch>
            <a:fillRect/>
          </a:stretch>
        </p:blipFill>
        <p:spPr>
          <a:xfrm>
            <a:off x="0" y="229063"/>
            <a:ext cx="4562698" cy="3242798"/>
          </a:xfrm>
          <a:prstGeom prst="rect">
            <a:avLst/>
          </a:prstGeom>
          <a:noFill/>
          <a:ln>
            <a:noFill/>
          </a:ln>
        </p:spPr>
      </p:pic>
      <p:pic>
        <p:nvPicPr>
          <p:cNvPr id="195" name="Shape 195" descr="NumImagePlot.png"/>
          <p:cNvPicPr preferRelativeResize="0"/>
          <p:nvPr/>
        </p:nvPicPr>
        <p:blipFill>
          <a:blip r:embed="rId4">
            <a:alphaModFix/>
          </a:blip>
          <a:stretch>
            <a:fillRect/>
          </a:stretch>
        </p:blipFill>
        <p:spPr>
          <a:xfrm>
            <a:off x="4581312" y="229075"/>
            <a:ext cx="4562669" cy="3242774"/>
          </a:xfrm>
          <a:prstGeom prst="rect">
            <a:avLst/>
          </a:prstGeom>
          <a:noFill/>
          <a:ln>
            <a:noFill/>
          </a:ln>
        </p:spPr>
      </p:pic>
      <p:sp>
        <p:nvSpPr>
          <p:cNvPr id="196" name="Shape 196"/>
          <p:cNvSpPr/>
          <p:nvPr/>
        </p:nvSpPr>
        <p:spPr>
          <a:xfrm>
            <a:off x="5729850" y="2229350"/>
            <a:ext cx="1812300" cy="1452600"/>
          </a:xfrm>
          <a:prstGeom prst="ellipse">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6"/>
                                        </p:tgtEl>
                                        <p:attrNameLst>
                                          <p:attrName>style.visibility</p:attrName>
                                        </p:attrNameLst>
                                      </p:cBhvr>
                                      <p:to>
                                        <p:strVal val="visible"/>
                                      </p:to>
                                    </p:set>
                                    <p:animEffect transition="in" filter="fade">
                                      <p:cBhvr>
                                        <p:cTn id="7" dur="1800"/>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1381250" y="1618700"/>
            <a:ext cx="3425400" cy="3231000"/>
          </a:xfrm>
          <a:prstGeom prst="rect">
            <a:avLst/>
          </a:prstGeom>
        </p:spPr>
        <p:txBody>
          <a:bodyPr lIns="91425" tIns="91425" rIns="91425" bIns="91425" anchor="t" anchorCtr="0">
            <a:noAutofit/>
          </a:bodyPr>
          <a:lstStyle/>
          <a:p>
            <a:pPr lvl="0" rtl="0">
              <a:spcBef>
                <a:spcPts val="0"/>
              </a:spcBef>
              <a:buNone/>
            </a:pPr>
            <a:r>
              <a:rPr lang="en" b="1" dirty="0">
                <a:highlight>
                  <a:srgbClr val="FFCD00"/>
                </a:highlight>
              </a:rPr>
              <a:t>Number of Words</a:t>
            </a:r>
          </a:p>
          <a:p>
            <a:pPr lvl="0" rtl="0">
              <a:spcBef>
                <a:spcPts val="0"/>
              </a:spcBef>
              <a:buNone/>
            </a:pPr>
            <a:endParaRPr lang="en" b="1" dirty="0">
              <a:highlight>
                <a:srgbClr val="FFCD00"/>
              </a:highlight>
            </a:endParaRPr>
          </a:p>
          <a:p>
            <a:pPr lvl="0" rtl="0">
              <a:spcBef>
                <a:spcPts val="0"/>
              </a:spcBef>
              <a:buNone/>
            </a:pPr>
            <a:r>
              <a:rPr lang="en" i="1" dirty="0"/>
              <a:t>F(1,39642)=0.239, p=0.62</a:t>
            </a:r>
          </a:p>
          <a:p>
            <a:pPr lvl="0" rtl="0">
              <a:spcBef>
                <a:spcPts val="0"/>
              </a:spcBef>
              <a:buNone/>
            </a:pPr>
            <a:r>
              <a:rPr lang="en" dirty="0"/>
              <a:t>The number of words does </a:t>
            </a:r>
            <a:r>
              <a:rPr lang="en" i="1" dirty="0"/>
              <a:t>not</a:t>
            </a:r>
            <a:r>
              <a:rPr lang="en" dirty="0"/>
              <a:t> have a significant relationship with the shares of an article. </a:t>
            </a:r>
          </a:p>
        </p:txBody>
      </p:sp>
      <p:sp>
        <p:nvSpPr>
          <p:cNvPr id="202" name="Shape 202"/>
          <p:cNvSpPr txBox="1">
            <a:spLocks noGrp="1"/>
          </p:cNvSpPr>
          <p:nvPr>
            <p:ph type="title"/>
          </p:nvPr>
        </p:nvSpPr>
        <p:spPr>
          <a:xfrm>
            <a:off x="1381250" y="922675"/>
            <a:ext cx="4935000" cy="435600"/>
          </a:xfrm>
          <a:prstGeom prst="rect">
            <a:avLst/>
          </a:prstGeom>
        </p:spPr>
        <p:txBody>
          <a:bodyPr lIns="91425" tIns="91425" rIns="91425" bIns="91425" anchor="ctr" anchorCtr="0">
            <a:noAutofit/>
          </a:bodyPr>
          <a:lstStyle/>
          <a:p>
            <a:pPr lvl="0" rtl="0">
              <a:spcBef>
                <a:spcPts val="0"/>
              </a:spcBef>
              <a:buNone/>
            </a:pPr>
            <a:r>
              <a:rPr lang="en"/>
              <a:t>Analysis: Linear Regression</a:t>
            </a:r>
          </a:p>
        </p:txBody>
      </p:sp>
      <p:sp>
        <p:nvSpPr>
          <p:cNvPr id="203" name="Shape 203"/>
          <p:cNvSpPr txBox="1">
            <a:spLocks noGrp="1"/>
          </p:cNvSpPr>
          <p:nvPr>
            <p:ph type="body" idx="2"/>
          </p:nvPr>
        </p:nvSpPr>
        <p:spPr>
          <a:xfrm>
            <a:off x="5012916" y="1618700"/>
            <a:ext cx="3425400" cy="3231000"/>
          </a:xfrm>
          <a:prstGeom prst="rect">
            <a:avLst/>
          </a:prstGeom>
        </p:spPr>
        <p:txBody>
          <a:bodyPr lIns="91425" tIns="91425" rIns="91425" bIns="91425" anchor="t" anchorCtr="0">
            <a:noAutofit/>
          </a:bodyPr>
          <a:lstStyle/>
          <a:p>
            <a:pPr lvl="0" rtl="0">
              <a:spcBef>
                <a:spcPts val="0"/>
              </a:spcBef>
              <a:buNone/>
            </a:pPr>
            <a:r>
              <a:rPr lang="en" b="1" dirty="0">
                <a:highlight>
                  <a:srgbClr val="FFCD00"/>
                </a:highlight>
              </a:rPr>
              <a:t>Number of Images</a:t>
            </a:r>
          </a:p>
          <a:p>
            <a:pPr lvl="0" rtl="0">
              <a:spcBef>
                <a:spcPts val="0"/>
              </a:spcBef>
              <a:buNone/>
            </a:pPr>
            <a:endParaRPr lang="en" b="1" dirty="0">
              <a:highlight>
                <a:srgbClr val="FFCD00"/>
              </a:highlight>
            </a:endParaRPr>
          </a:p>
          <a:p>
            <a:pPr lvl="0" rtl="0">
              <a:spcBef>
                <a:spcPts val="0"/>
              </a:spcBef>
              <a:buNone/>
            </a:pPr>
            <a:r>
              <a:rPr lang="en" i="1" dirty="0"/>
              <a:t>F(1,</a:t>
            </a:r>
            <a:r>
              <a:rPr lang="en" i="1" dirty="0">
                <a:solidFill>
                  <a:schemeClr val="dk1"/>
                </a:solidFill>
              </a:rPr>
              <a:t>39642)</a:t>
            </a:r>
            <a:r>
              <a:rPr lang="en" i="1" dirty="0"/>
              <a:t>=61.6, p=4.3x10</a:t>
            </a:r>
            <a:r>
              <a:rPr lang="en" i="1" baseline="30000" dirty="0"/>
              <a:t>-15</a:t>
            </a:r>
          </a:p>
          <a:p>
            <a:pPr lvl="0">
              <a:spcBef>
                <a:spcPts val="0"/>
              </a:spcBef>
              <a:buNone/>
            </a:pPr>
            <a:r>
              <a:rPr lang="en" dirty="0"/>
              <a:t>The number of images in an article is positively related to how much it is shared and can be represented in a linear regression model.</a:t>
            </a:r>
          </a:p>
          <a:p>
            <a:pPr lvl="0" rtl="0">
              <a:spcBef>
                <a:spcPts val="0"/>
              </a:spcBef>
              <a:buNone/>
            </a:pPr>
            <a:endParaRPr dirty="0"/>
          </a:p>
        </p:txBody>
      </p:sp>
      <p:grpSp>
        <p:nvGrpSpPr>
          <p:cNvPr id="204" name="Shape 204"/>
          <p:cNvGrpSpPr/>
          <p:nvPr/>
        </p:nvGrpSpPr>
        <p:grpSpPr>
          <a:xfrm>
            <a:off x="899335" y="1011555"/>
            <a:ext cx="253272" cy="257835"/>
            <a:chOff x="1923675" y="1633650"/>
            <a:chExt cx="436000" cy="435975"/>
          </a:xfrm>
        </p:grpSpPr>
        <p:sp>
          <p:nvSpPr>
            <p:cNvPr id="205" name="Shape 205"/>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6" name="Shape 206"/>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7" name="Shape 207"/>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8" name="Shape 208"/>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9" name="Shape 209"/>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0" name="Shape 210"/>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211" name="Shape 211"/>
          <p:cNvSpPr/>
          <p:nvPr/>
        </p:nvSpPr>
        <p:spPr>
          <a:xfrm>
            <a:off x="6809679" y="2237678"/>
            <a:ext cx="1330711" cy="438615"/>
          </a:xfrm>
          <a:prstGeom prst="ellipse">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1"/>
                                        </p:tgtEl>
                                        <p:attrNameLst>
                                          <p:attrName>style.visibility</p:attrName>
                                        </p:attrNameLst>
                                      </p:cBhvr>
                                      <p:to>
                                        <p:strVal val="visible"/>
                                      </p:to>
                                    </p:set>
                                    <p:animEffect transition="in" filter="fade">
                                      <p:cBhvr>
                                        <p:cTn id="7" dur="1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1381250" y="922668"/>
            <a:ext cx="3878400" cy="435600"/>
          </a:xfrm>
          <a:prstGeom prst="rect">
            <a:avLst/>
          </a:prstGeom>
        </p:spPr>
        <p:txBody>
          <a:bodyPr lIns="91425" tIns="91425" rIns="91425" bIns="91425" anchor="ctr" anchorCtr="0">
            <a:noAutofit/>
          </a:bodyPr>
          <a:lstStyle/>
          <a:p>
            <a:pPr lvl="0">
              <a:spcBef>
                <a:spcPts val="0"/>
              </a:spcBef>
              <a:buNone/>
            </a:pPr>
            <a:r>
              <a:rPr lang="en"/>
              <a:t>Regression Model</a:t>
            </a:r>
          </a:p>
        </p:txBody>
      </p:sp>
      <p:sp>
        <p:nvSpPr>
          <p:cNvPr id="217" name="Shape 217"/>
          <p:cNvSpPr txBox="1">
            <a:spLocks noGrp="1"/>
          </p:cNvSpPr>
          <p:nvPr>
            <p:ph type="body" idx="1"/>
          </p:nvPr>
        </p:nvSpPr>
        <p:spPr>
          <a:xfrm>
            <a:off x="1381250" y="1618700"/>
            <a:ext cx="3425400" cy="3231000"/>
          </a:xfrm>
          <a:prstGeom prst="rect">
            <a:avLst/>
          </a:prstGeom>
        </p:spPr>
        <p:txBody>
          <a:bodyPr lIns="91425" tIns="91425" rIns="91425" bIns="91425" anchor="t" anchorCtr="0">
            <a:noAutofit/>
          </a:bodyPr>
          <a:lstStyle/>
          <a:p>
            <a:pPr lvl="0">
              <a:spcBef>
                <a:spcPts val="0"/>
              </a:spcBef>
              <a:buNone/>
            </a:pPr>
            <a:r>
              <a:rPr lang="en" dirty="0"/>
              <a:t>The linear regression model can be expressed as:</a:t>
            </a:r>
          </a:p>
          <a:p>
            <a:pPr lvl="0">
              <a:spcBef>
                <a:spcPts val="0"/>
              </a:spcBef>
              <a:buNone/>
            </a:pPr>
            <a:endParaRPr dirty="0"/>
          </a:p>
          <a:p>
            <a:pPr lvl="0">
              <a:spcBef>
                <a:spcPts val="0"/>
              </a:spcBef>
              <a:buNone/>
            </a:pPr>
            <a:r>
              <a:rPr lang="en" sz="1400" b="1" i="1" dirty="0"/>
              <a:t>Shares = 3144.9 + 55.113 (No. of Images)</a:t>
            </a:r>
          </a:p>
          <a:p>
            <a:pPr lvl="0">
              <a:spcBef>
                <a:spcPts val="0"/>
              </a:spcBef>
              <a:buNone/>
            </a:pPr>
            <a:endParaRPr sz="1400" dirty="0"/>
          </a:p>
          <a:p>
            <a:pPr lvl="0">
              <a:spcBef>
                <a:spcPts val="0"/>
              </a:spcBef>
              <a:buNone/>
            </a:pPr>
            <a:endParaRPr sz="1400" dirty="0"/>
          </a:p>
        </p:txBody>
      </p:sp>
      <p:sp>
        <p:nvSpPr>
          <p:cNvPr id="218" name="Shape 218"/>
          <p:cNvSpPr txBox="1">
            <a:spLocks noGrp="1"/>
          </p:cNvSpPr>
          <p:nvPr>
            <p:ph type="body" idx="2"/>
          </p:nvPr>
        </p:nvSpPr>
        <p:spPr>
          <a:xfrm>
            <a:off x="5012916" y="1618700"/>
            <a:ext cx="3425400" cy="3231000"/>
          </a:xfrm>
          <a:prstGeom prst="rect">
            <a:avLst/>
          </a:prstGeom>
        </p:spPr>
        <p:txBody>
          <a:bodyPr lIns="91425" tIns="91425" rIns="91425" bIns="91425" anchor="t" anchorCtr="0">
            <a:noAutofit/>
          </a:bodyPr>
          <a:lstStyle/>
          <a:p>
            <a:pPr lvl="0">
              <a:spcBef>
                <a:spcPts val="0"/>
              </a:spcBef>
              <a:buNone/>
            </a:pPr>
            <a:r>
              <a:rPr lang="en" dirty="0"/>
              <a:t>This can be interpreted as follows:</a:t>
            </a:r>
          </a:p>
          <a:p>
            <a:pPr lvl="0">
              <a:spcBef>
                <a:spcPts val="0"/>
              </a:spcBef>
              <a:buNone/>
            </a:pPr>
            <a:endParaRPr lang="en" dirty="0"/>
          </a:p>
          <a:p>
            <a:pPr lvl="0">
              <a:spcBef>
                <a:spcPts val="0"/>
              </a:spcBef>
              <a:buNone/>
            </a:pPr>
            <a:r>
              <a:rPr lang="en" sz="1400" b="1" i="1" dirty="0"/>
              <a:t>With every 1 count increase in the image in an article the shares increase by 55.113.</a:t>
            </a:r>
          </a:p>
          <a:p>
            <a:pPr lvl="0">
              <a:spcBef>
                <a:spcPts val="0"/>
              </a:spcBef>
              <a:buNone/>
            </a:pPr>
            <a:endParaRPr dirty="0"/>
          </a:p>
        </p:txBody>
      </p:sp>
      <p:grpSp>
        <p:nvGrpSpPr>
          <p:cNvPr id="219" name="Shape 219"/>
          <p:cNvGrpSpPr/>
          <p:nvPr/>
        </p:nvGrpSpPr>
        <p:grpSpPr>
          <a:xfrm>
            <a:off x="896862" y="1048739"/>
            <a:ext cx="255685" cy="183468"/>
            <a:chOff x="4604550" y="3714775"/>
            <a:chExt cx="439625" cy="319075"/>
          </a:xfrm>
        </p:grpSpPr>
        <p:sp>
          <p:nvSpPr>
            <p:cNvPr id="220" name="Shape 220"/>
            <p:cNvSpPr/>
            <p:nvPr/>
          </p:nvSpPr>
          <p:spPr>
            <a:xfrm>
              <a:off x="4604550" y="3714775"/>
              <a:ext cx="439625" cy="319075"/>
            </a:xfrm>
            <a:custGeom>
              <a:avLst/>
              <a:gdLst/>
              <a:ahLst/>
              <a:cxnLst/>
              <a:rect l="0" t="0" r="0" b="0"/>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1" name="Shape 221"/>
            <p:cNvSpPr/>
            <p:nvPr/>
          </p:nvSpPr>
          <p:spPr>
            <a:xfrm>
              <a:off x="4647175" y="3761675"/>
              <a:ext cx="354400" cy="213725"/>
            </a:xfrm>
            <a:custGeom>
              <a:avLst/>
              <a:gdLst/>
              <a:ahLst/>
              <a:cxnLst/>
              <a:rect l="0" t="0" r="0" b="0"/>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ctrTitle"/>
          </p:nvPr>
        </p:nvSpPr>
        <p:spPr>
          <a:xfrm>
            <a:off x="2022225" y="1693523"/>
            <a:ext cx="3787800" cy="1159800"/>
          </a:xfrm>
          <a:prstGeom prst="rect">
            <a:avLst/>
          </a:prstGeom>
        </p:spPr>
        <p:txBody>
          <a:bodyPr lIns="91425" tIns="91425" rIns="91425" bIns="91425" anchor="b" anchorCtr="0">
            <a:noAutofit/>
          </a:bodyPr>
          <a:lstStyle/>
          <a:p>
            <a:pPr lvl="0" rtl="0">
              <a:spcBef>
                <a:spcPts val="0"/>
              </a:spcBef>
              <a:buNone/>
            </a:pPr>
            <a:r>
              <a:rPr lang="en"/>
              <a:t>Polarity of News</a:t>
            </a:r>
          </a:p>
        </p:txBody>
      </p:sp>
      <p:sp>
        <p:nvSpPr>
          <p:cNvPr id="227" name="Shape 227"/>
          <p:cNvSpPr txBox="1">
            <a:spLocks noGrp="1"/>
          </p:cNvSpPr>
          <p:nvPr>
            <p:ph type="subTitle" idx="1"/>
          </p:nvPr>
        </p:nvSpPr>
        <p:spPr>
          <a:xfrm>
            <a:off x="2022300" y="2815923"/>
            <a:ext cx="5591400" cy="784800"/>
          </a:xfrm>
          <a:prstGeom prst="rect">
            <a:avLst/>
          </a:prstGeom>
        </p:spPr>
        <p:txBody>
          <a:bodyPr lIns="91425" tIns="91425" rIns="91425" bIns="91425" anchor="t" anchorCtr="0">
            <a:noAutofit/>
          </a:bodyPr>
          <a:lstStyle/>
          <a:p>
            <a:pPr lvl="0" rtl="0">
              <a:spcBef>
                <a:spcPts val="0"/>
              </a:spcBef>
              <a:buNone/>
            </a:pPr>
            <a:r>
              <a:rPr lang="en"/>
              <a:t>Does the rate of sharing positive and negative news vary with the time of the year?</a:t>
            </a:r>
          </a:p>
        </p:txBody>
      </p:sp>
      <p:sp>
        <p:nvSpPr>
          <p:cNvPr id="228" name="Shape 228"/>
          <p:cNvSpPr txBox="1"/>
          <p:nvPr/>
        </p:nvSpPr>
        <p:spPr>
          <a:xfrm>
            <a:off x="1133975" y="2291150"/>
            <a:ext cx="543900" cy="562200"/>
          </a:xfrm>
          <a:prstGeom prst="rect">
            <a:avLst/>
          </a:prstGeom>
          <a:noFill/>
          <a:ln>
            <a:noFill/>
          </a:ln>
        </p:spPr>
        <p:txBody>
          <a:bodyPr lIns="91425" tIns="91425" rIns="91425" bIns="91425" anchor="ctr" anchorCtr="0">
            <a:noAutofit/>
          </a:bodyPr>
          <a:lstStyle/>
          <a:p>
            <a:pPr lvl="0" algn="ctr" rtl="0">
              <a:spcBef>
                <a:spcPts val="0"/>
              </a:spcBef>
              <a:buNone/>
            </a:pPr>
            <a:r>
              <a:rPr lang="en" sz="2400">
                <a:solidFill>
                  <a:schemeClr val="dk1"/>
                </a:solidFill>
                <a:latin typeface="Lora"/>
                <a:ea typeface="Lora"/>
                <a:cs typeface="Lora"/>
                <a:sym typeface="Lora"/>
              </a:rPr>
              <a:t>3</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247850" y="3738175"/>
            <a:ext cx="4249200" cy="519600"/>
          </a:xfrm>
          <a:prstGeom prst="rect">
            <a:avLst/>
          </a:prstGeom>
        </p:spPr>
        <p:txBody>
          <a:bodyPr lIns="91425" tIns="91425" rIns="91425" bIns="91425" anchor="b" anchorCtr="0">
            <a:noAutofit/>
          </a:bodyPr>
          <a:lstStyle/>
          <a:p>
            <a:pPr lvl="0" rtl="0">
              <a:spcBef>
                <a:spcPts val="0"/>
              </a:spcBef>
              <a:buNone/>
            </a:pPr>
            <a:r>
              <a:rPr lang="en"/>
              <a:t>Maximum articles are published in the month of </a:t>
            </a:r>
            <a:r>
              <a:rPr lang="en">
                <a:highlight>
                  <a:srgbClr val="FFCD00"/>
                </a:highlight>
              </a:rPr>
              <a:t>October</a:t>
            </a:r>
          </a:p>
        </p:txBody>
      </p:sp>
      <p:pic>
        <p:nvPicPr>
          <p:cNvPr id="234" name="Shape 234"/>
          <p:cNvPicPr preferRelativeResize="0"/>
          <p:nvPr/>
        </p:nvPicPr>
        <p:blipFill>
          <a:blip r:embed="rId3">
            <a:alphaModFix/>
          </a:blip>
          <a:stretch>
            <a:fillRect/>
          </a:stretch>
        </p:blipFill>
        <p:spPr>
          <a:xfrm>
            <a:off x="152400" y="421600"/>
            <a:ext cx="4175999" cy="3316574"/>
          </a:xfrm>
          <a:prstGeom prst="rect">
            <a:avLst/>
          </a:prstGeom>
          <a:noFill/>
          <a:ln>
            <a:noFill/>
          </a:ln>
        </p:spPr>
      </p:pic>
      <p:pic>
        <p:nvPicPr>
          <p:cNvPr id="235" name="Shape 235"/>
          <p:cNvPicPr preferRelativeResize="0"/>
          <p:nvPr/>
        </p:nvPicPr>
        <p:blipFill>
          <a:blip r:embed="rId4">
            <a:alphaModFix/>
          </a:blip>
          <a:stretch>
            <a:fillRect/>
          </a:stretch>
        </p:blipFill>
        <p:spPr>
          <a:xfrm>
            <a:off x="4581375" y="421599"/>
            <a:ext cx="4466451" cy="3316574"/>
          </a:xfrm>
          <a:prstGeom prst="rect">
            <a:avLst/>
          </a:prstGeom>
          <a:noFill/>
          <a:ln>
            <a:noFill/>
          </a:ln>
        </p:spPr>
      </p:pic>
      <p:sp>
        <p:nvSpPr>
          <p:cNvPr id="236" name="Shape 236"/>
          <p:cNvSpPr txBox="1">
            <a:spLocks noGrp="1"/>
          </p:cNvSpPr>
          <p:nvPr>
            <p:ph type="body" idx="1"/>
          </p:nvPr>
        </p:nvSpPr>
        <p:spPr>
          <a:xfrm>
            <a:off x="4581375" y="3738175"/>
            <a:ext cx="4562700" cy="519600"/>
          </a:xfrm>
          <a:prstGeom prst="rect">
            <a:avLst/>
          </a:prstGeom>
        </p:spPr>
        <p:txBody>
          <a:bodyPr lIns="91425" tIns="91425" rIns="91425" bIns="91425" anchor="b" anchorCtr="0">
            <a:noAutofit/>
          </a:bodyPr>
          <a:lstStyle/>
          <a:p>
            <a:pPr lvl="0" rtl="0">
              <a:spcBef>
                <a:spcPts val="0"/>
              </a:spcBef>
              <a:buNone/>
            </a:pPr>
            <a:r>
              <a:rPr lang="en"/>
              <a:t>Average number of shares are maximum for the month of </a:t>
            </a:r>
            <a:r>
              <a:rPr lang="en">
                <a:highlight>
                  <a:srgbClr val="FFCD00"/>
                </a:highlight>
              </a:rPr>
              <a:t>March</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247850" y="3681950"/>
            <a:ext cx="4249200" cy="519600"/>
          </a:xfrm>
          <a:prstGeom prst="rect">
            <a:avLst/>
          </a:prstGeom>
        </p:spPr>
        <p:txBody>
          <a:bodyPr lIns="91425" tIns="91425" rIns="91425" bIns="91425" anchor="b" anchorCtr="0">
            <a:noAutofit/>
          </a:bodyPr>
          <a:lstStyle/>
          <a:p>
            <a:pPr lvl="0" rtl="0">
              <a:spcBef>
                <a:spcPts val="0"/>
              </a:spcBef>
              <a:buNone/>
            </a:pPr>
            <a:r>
              <a:rPr lang="en"/>
              <a:t>Maximum negative news shared in the month of </a:t>
            </a:r>
            <a:r>
              <a:rPr lang="en">
                <a:highlight>
                  <a:srgbClr val="FFCD00"/>
                </a:highlight>
              </a:rPr>
              <a:t>January</a:t>
            </a:r>
          </a:p>
        </p:txBody>
      </p:sp>
      <p:sp>
        <p:nvSpPr>
          <p:cNvPr id="242" name="Shape 242"/>
          <p:cNvSpPr txBox="1">
            <a:spLocks noGrp="1"/>
          </p:cNvSpPr>
          <p:nvPr>
            <p:ph type="body" idx="1"/>
          </p:nvPr>
        </p:nvSpPr>
        <p:spPr>
          <a:xfrm>
            <a:off x="4581300" y="3681950"/>
            <a:ext cx="4562700" cy="519600"/>
          </a:xfrm>
          <a:prstGeom prst="rect">
            <a:avLst/>
          </a:prstGeom>
        </p:spPr>
        <p:txBody>
          <a:bodyPr lIns="91425" tIns="91425" rIns="91425" bIns="91425" anchor="b" anchorCtr="0">
            <a:noAutofit/>
          </a:bodyPr>
          <a:lstStyle/>
          <a:p>
            <a:pPr lvl="0" rtl="0">
              <a:spcBef>
                <a:spcPts val="0"/>
              </a:spcBef>
              <a:buNone/>
            </a:pPr>
            <a:r>
              <a:rPr lang="en"/>
              <a:t>Maximum positive news shared in the month of </a:t>
            </a:r>
            <a:r>
              <a:rPr lang="en">
                <a:highlight>
                  <a:srgbClr val="FFCD00"/>
                </a:highlight>
              </a:rPr>
              <a:t>December</a:t>
            </a:r>
          </a:p>
        </p:txBody>
      </p:sp>
      <p:pic>
        <p:nvPicPr>
          <p:cNvPr id="243" name="Shape 243"/>
          <p:cNvPicPr preferRelativeResize="0"/>
          <p:nvPr/>
        </p:nvPicPr>
        <p:blipFill>
          <a:blip r:embed="rId3">
            <a:alphaModFix/>
          </a:blip>
          <a:stretch>
            <a:fillRect/>
          </a:stretch>
        </p:blipFill>
        <p:spPr>
          <a:xfrm>
            <a:off x="152400" y="152400"/>
            <a:ext cx="4562698" cy="3433375"/>
          </a:xfrm>
          <a:prstGeom prst="rect">
            <a:avLst/>
          </a:prstGeom>
          <a:noFill/>
          <a:ln>
            <a:noFill/>
          </a:ln>
        </p:spPr>
      </p:pic>
      <p:pic>
        <p:nvPicPr>
          <p:cNvPr id="244" name="Shape 244"/>
          <p:cNvPicPr preferRelativeResize="0"/>
          <p:nvPr/>
        </p:nvPicPr>
        <p:blipFill>
          <a:blip r:embed="rId4">
            <a:alphaModFix/>
          </a:blip>
          <a:stretch>
            <a:fillRect/>
          </a:stretch>
        </p:blipFill>
        <p:spPr>
          <a:xfrm>
            <a:off x="4867525" y="152399"/>
            <a:ext cx="4124100" cy="3433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body" idx="1"/>
          </p:nvPr>
        </p:nvSpPr>
        <p:spPr>
          <a:xfrm>
            <a:off x="1381250" y="1618700"/>
            <a:ext cx="3425400" cy="3231000"/>
          </a:xfrm>
          <a:prstGeom prst="rect">
            <a:avLst/>
          </a:prstGeom>
        </p:spPr>
        <p:txBody>
          <a:bodyPr lIns="91425" tIns="91425" rIns="91425" bIns="91425" anchor="t" anchorCtr="0">
            <a:noAutofit/>
          </a:bodyPr>
          <a:lstStyle/>
          <a:p>
            <a:pPr lvl="0" rtl="0">
              <a:spcBef>
                <a:spcPts val="0"/>
              </a:spcBef>
              <a:buNone/>
            </a:pPr>
            <a:r>
              <a:rPr lang="en" b="1" dirty="0">
                <a:highlight>
                  <a:srgbClr val="FFCD00"/>
                </a:highlight>
              </a:rPr>
              <a:t>Negative News</a:t>
            </a:r>
          </a:p>
          <a:p>
            <a:pPr lvl="0" rtl="0">
              <a:spcBef>
                <a:spcPts val="0"/>
              </a:spcBef>
              <a:buNone/>
            </a:pPr>
            <a:endParaRPr lang="en" b="1" dirty="0">
              <a:highlight>
                <a:srgbClr val="FFCD00"/>
              </a:highlight>
            </a:endParaRPr>
          </a:p>
          <a:p>
            <a:pPr lvl="0">
              <a:spcBef>
                <a:spcPts val="0"/>
              </a:spcBef>
              <a:buNone/>
            </a:pPr>
            <a:r>
              <a:rPr lang="en" i="1" dirty="0"/>
              <a:t>F(1,653)=1.53, p=0.21</a:t>
            </a:r>
          </a:p>
          <a:p>
            <a:pPr lvl="0" rtl="0">
              <a:spcBef>
                <a:spcPts val="0"/>
              </a:spcBef>
              <a:buNone/>
            </a:pPr>
            <a:r>
              <a:rPr lang="en" dirty="0"/>
              <a:t>Even though some months have higher average than others, the difference is not statistically significant </a:t>
            </a:r>
          </a:p>
        </p:txBody>
      </p:sp>
      <p:sp>
        <p:nvSpPr>
          <p:cNvPr id="250" name="Shape 250"/>
          <p:cNvSpPr txBox="1">
            <a:spLocks noGrp="1"/>
          </p:cNvSpPr>
          <p:nvPr>
            <p:ph type="title"/>
          </p:nvPr>
        </p:nvSpPr>
        <p:spPr>
          <a:xfrm>
            <a:off x="1381250" y="922668"/>
            <a:ext cx="3878400" cy="435600"/>
          </a:xfrm>
          <a:prstGeom prst="rect">
            <a:avLst/>
          </a:prstGeom>
        </p:spPr>
        <p:txBody>
          <a:bodyPr lIns="91425" tIns="91425" rIns="91425" bIns="91425" anchor="ctr" anchorCtr="0">
            <a:noAutofit/>
          </a:bodyPr>
          <a:lstStyle/>
          <a:p>
            <a:pPr lvl="0" rtl="0">
              <a:spcBef>
                <a:spcPts val="0"/>
              </a:spcBef>
              <a:buNone/>
            </a:pPr>
            <a:r>
              <a:rPr lang="en"/>
              <a:t>Analysis of Variants (ANOVA)</a:t>
            </a:r>
          </a:p>
        </p:txBody>
      </p:sp>
      <p:sp>
        <p:nvSpPr>
          <p:cNvPr id="251" name="Shape 251"/>
          <p:cNvSpPr txBox="1">
            <a:spLocks noGrp="1"/>
          </p:cNvSpPr>
          <p:nvPr>
            <p:ph type="body" idx="2"/>
          </p:nvPr>
        </p:nvSpPr>
        <p:spPr>
          <a:xfrm>
            <a:off x="5012916" y="1618700"/>
            <a:ext cx="3425400" cy="3231000"/>
          </a:xfrm>
          <a:prstGeom prst="rect">
            <a:avLst/>
          </a:prstGeom>
        </p:spPr>
        <p:txBody>
          <a:bodyPr lIns="91425" tIns="91425" rIns="91425" bIns="91425" anchor="t" anchorCtr="0">
            <a:noAutofit/>
          </a:bodyPr>
          <a:lstStyle/>
          <a:p>
            <a:pPr lvl="0" rtl="0">
              <a:spcBef>
                <a:spcPts val="0"/>
              </a:spcBef>
              <a:buNone/>
            </a:pPr>
            <a:r>
              <a:rPr lang="en" b="1" dirty="0">
                <a:highlight>
                  <a:srgbClr val="FFCD00"/>
                </a:highlight>
              </a:rPr>
              <a:t>Positive News</a:t>
            </a:r>
          </a:p>
          <a:p>
            <a:pPr lvl="0" rtl="0">
              <a:spcBef>
                <a:spcPts val="0"/>
              </a:spcBef>
              <a:buNone/>
            </a:pPr>
            <a:endParaRPr lang="en" b="1" dirty="0">
              <a:highlight>
                <a:srgbClr val="FFCD00"/>
              </a:highlight>
            </a:endParaRPr>
          </a:p>
          <a:p>
            <a:pPr lvl="0">
              <a:spcBef>
                <a:spcPts val="0"/>
              </a:spcBef>
              <a:buNone/>
            </a:pPr>
            <a:r>
              <a:rPr lang="en" i="1" dirty="0"/>
              <a:t>F(1,1321)=0.52, p=0.47</a:t>
            </a:r>
          </a:p>
          <a:p>
            <a:pPr lvl="0" rtl="0">
              <a:spcBef>
                <a:spcPts val="0"/>
              </a:spcBef>
              <a:buNone/>
            </a:pPr>
            <a:r>
              <a:rPr lang="en" dirty="0"/>
              <a:t>Similar to negative news, the difference in the average number of shares among months is not significant enough</a:t>
            </a:r>
          </a:p>
        </p:txBody>
      </p:sp>
      <p:grpSp>
        <p:nvGrpSpPr>
          <p:cNvPr id="252" name="Shape 252"/>
          <p:cNvGrpSpPr/>
          <p:nvPr/>
        </p:nvGrpSpPr>
        <p:grpSpPr>
          <a:xfrm>
            <a:off x="899335" y="1011555"/>
            <a:ext cx="253272" cy="257835"/>
            <a:chOff x="1923675" y="1633650"/>
            <a:chExt cx="436000" cy="435975"/>
          </a:xfrm>
        </p:grpSpPr>
        <p:sp>
          <p:nvSpPr>
            <p:cNvPr id="253" name="Shape 253"/>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4" name="Shape 254"/>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5" name="Shape 255"/>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6" name="Shape 256"/>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7" name="Shape 257"/>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8" name="Shape 258"/>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1381250" y="922668"/>
            <a:ext cx="3878400" cy="435600"/>
          </a:xfrm>
          <a:prstGeom prst="rect">
            <a:avLst/>
          </a:prstGeom>
        </p:spPr>
        <p:txBody>
          <a:bodyPr lIns="91425" tIns="91425" rIns="91425" bIns="91425" anchor="ctr" anchorCtr="0">
            <a:noAutofit/>
          </a:bodyPr>
          <a:lstStyle/>
          <a:p>
            <a:pPr lvl="0" rtl="0">
              <a:spcBef>
                <a:spcPts val="0"/>
              </a:spcBef>
              <a:buNone/>
            </a:pPr>
            <a:r>
              <a:rPr lang="en"/>
              <a:t>Conclusions</a:t>
            </a:r>
          </a:p>
        </p:txBody>
      </p:sp>
      <p:sp>
        <p:nvSpPr>
          <p:cNvPr id="264" name="Shape 264"/>
          <p:cNvSpPr txBox="1">
            <a:spLocks noGrp="1"/>
          </p:cNvSpPr>
          <p:nvPr>
            <p:ph type="body" idx="1"/>
          </p:nvPr>
        </p:nvSpPr>
        <p:spPr>
          <a:xfrm>
            <a:off x="1381250" y="1651075"/>
            <a:ext cx="2334000" cy="3122400"/>
          </a:xfrm>
          <a:prstGeom prst="rect">
            <a:avLst/>
          </a:prstGeom>
        </p:spPr>
        <p:txBody>
          <a:bodyPr lIns="91425" tIns="91425" rIns="91425" bIns="91425" anchor="t" anchorCtr="0">
            <a:noAutofit/>
          </a:bodyPr>
          <a:lstStyle/>
          <a:p>
            <a:pPr lvl="0" rtl="0">
              <a:spcBef>
                <a:spcPts val="0"/>
              </a:spcBef>
              <a:buNone/>
            </a:pPr>
            <a:r>
              <a:rPr lang="en" b="1" dirty="0">
                <a:highlight>
                  <a:srgbClr val="FFCD00"/>
                </a:highlight>
              </a:rPr>
              <a:t>Best Day of Release</a:t>
            </a:r>
          </a:p>
          <a:p>
            <a:pPr lvl="0" rtl="0">
              <a:spcBef>
                <a:spcPts val="0"/>
              </a:spcBef>
              <a:buNone/>
            </a:pPr>
            <a:endParaRPr lang="en" dirty="0"/>
          </a:p>
          <a:p>
            <a:pPr lvl="0" rtl="0">
              <a:spcBef>
                <a:spcPts val="0"/>
              </a:spcBef>
              <a:buNone/>
            </a:pPr>
            <a:r>
              <a:rPr lang="en" dirty="0"/>
              <a:t>Different types of articles have different best days of release. However, in general, people share more articles on weekends.</a:t>
            </a:r>
          </a:p>
        </p:txBody>
      </p:sp>
      <p:sp>
        <p:nvSpPr>
          <p:cNvPr id="265" name="Shape 265"/>
          <p:cNvSpPr txBox="1">
            <a:spLocks noGrp="1"/>
          </p:cNvSpPr>
          <p:nvPr>
            <p:ph type="body" idx="2"/>
          </p:nvPr>
        </p:nvSpPr>
        <p:spPr>
          <a:xfrm>
            <a:off x="3834911" y="1651075"/>
            <a:ext cx="2334000" cy="3122400"/>
          </a:xfrm>
          <a:prstGeom prst="rect">
            <a:avLst/>
          </a:prstGeom>
        </p:spPr>
        <p:txBody>
          <a:bodyPr lIns="91425" tIns="91425" rIns="91425" bIns="91425" anchor="t" anchorCtr="0">
            <a:noAutofit/>
          </a:bodyPr>
          <a:lstStyle/>
          <a:p>
            <a:pPr lvl="0" rtl="0">
              <a:spcBef>
                <a:spcPts val="0"/>
              </a:spcBef>
              <a:buNone/>
            </a:pPr>
            <a:r>
              <a:rPr lang="en" b="1" dirty="0">
                <a:highlight>
                  <a:srgbClr val="FFCD00"/>
                </a:highlight>
              </a:rPr>
              <a:t>Number of Images</a:t>
            </a:r>
          </a:p>
          <a:p>
            <a:pPr lvl="0" rtl="0">
              <a:spcBef>
                <a:spcPts val="0"/>
              </a:spcBef>
              <a:buNone/>
            </a:pPr>
            <a:endParaRPr lang="en" dirty="0"/>
          </a:p>
          <a:p>
            <a:pPr lvl="0" rtl="0">
              <a:spcBef>
                <a:spcPts val="0"/>
              </a:spcBef>
              <a:buNone/>
            </a:pPr>
            <a:r>
              <a:rPr lang="en" dirty="0"/>
              <a:t>There is a positive relationship between number of images in an article and the number of shares. However, the optimal number of images would be in the range of 7-25.</a:t>
            </a:r>
          </a:p>
        </p:txBody>
      </p:sp>
      <p:sp>
        <p:nvSpPr>
          <p:cNvPr id="266" name="Shape 266"/>
          <p:cNvSpPr txBox="1">
            <a:spLocks noGrp="1"/>
          </p:cNvSpPr>
          <p:nvPr>
            <p:ph type="body" idx="3"/>
          </p:nvPr>
        </p:nvSpPr>
        <p:spPr>
          <a:xfrm>
            <a:off x="6288573" y="1651075"/>
            <a:ext cx="2333999" cy="3122400"/>
          </a:xfrm>
          <a:prstGeom prst="rect">
            <a:avLst/>
          </a:prstGeom>
        </p:spPr>
        <p:txBody>
          <a:bodyPr lIns="91425" tIns="91425" rIns="91425" bIns="91425" anchor="t" anchorCtr="0">
            <a:noAutofit/>
          </a:bodyPr>
          <a:lstStyle/>
          <a:p>
            <a:pPr lvl="0" rtl="0">
              <a:spcBef>
                <a:spcPts val="0"/>
              </a:spcBef>
              <a:buNone/>
            </a:pPr>
            <a:r>
              <a:rPr lang="en" b="1" dirty="0">
                <a:highlight>
                  <a:srgbClr val="FFCD00"/>
                </a:highlight>
              </a:rPr>
              <a:t>Polarity of News</a:t>
            </a:r>
          </a:p>
          <a:p>
            <a:pPr lvl="0" rtl="0">
              <a:spcBef>
                <a:spcPts val="0"/>
              </a:spcBef>
              <a:buNone/>
            </a:pPr>
            <a:endParaRPr lang="en" dirty="0"/>
          </a:p>
          <a:p>
            <a:pPr lvl="0" rtl="0">
              <a:spcBef>
                <a:spcPts val="0"/>
              </a:spcBef>
              <a:buNone/>
            </a:pPr>
            <a:r>
              <a:rPr lang="en" dirty="0"/>
              <a:t>Even though a trend can be seen in the average number of shares of positive and negative news, on further analysis we see that the trends are statistically not significant.</a:t>
            </a:r>
          </a:p>
          <a:p>
            <a:pPr lvl="0" rtl="0">
              <a:spcBef>
                <a:spcPts val="0"/>
              </a:spcBef>
              <a:buNone/>
            </a:pPr>
            <a:endParaRPr dirty="0"/>
          </a:p>
        </p:txBody>
      </p:sp>
      <p:grpSp>
        <p:nvGrpSpPr>
          <p:cNvPr id="267" name="Shape 267"/>
          <p:cNvGrpSpPr/>
          <p:nvPr/>
        </p:nvGrpSpPr>
        <p:grpSpPr>
          <a:xfrm>
            <a:off x="906688" y="984720"/>
            <a:ext cx="215129" cy="311513"/>
            <a:chOff x="3979850" y="1598950"/>
            <a:chExt cx="356825" cy="505375"/>
          </a:xfrm>
        </p:grpSpPr>
        <p:sp>
          <p:nvSpPr>
            <p:cNvPr id="268" name="Shape 268"/>
            <p:cNvSpPr/>
            <p:nvPr/>
          </p:nvSpPr>
          <p:spPr>
            <a:xfrm>
              <a:off x="3979850" y="1602600"/>
              <a:ext cx="44475" cy="501725"/>
            </a:xfrm>
            <a:custGeom>
              <a:avLst/>
              <a:gdLst/>
              <a:ahLst/>
              <a:cxnLst/>
              <a:rect l="0" t="0" r="0" b="0"/>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9" name="Shape 269"/>
            <p:cNvSpPr/>
            <p:nvPr/>
          </p:nvSpPr>
          <p:spPr>
            <a:xfrm>
              <a:off x="4037075" y="1598950"/>
              <a:ext cx="299600" cy="228950"/>
            </a:xfrm>
            <a:custGeom>
              <a:avLst/>
              <a:gdLst/>
              <a:ahLst/>
              <a:cxnLst/>
              <a:rect l="0" t="0" r="0" b="0"/>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1381250" y="922675"/>
            <a:ext cx="4530600" cy="435600"/>
          </a:xfrm>
          <a:prstGeom prst="rect">
            <a:avLst/>
          </a:prstGeom>
        </p:spPr>
        <p:txBody>
          <a:bodyPr lIns="91425" tIns="91425" rIns="91425" bIns="91425" anchor="ctr" anchorCtr="0">
            <a:noAutofit/>
          </a:bodyPr>
          <a:lstStyle/>
          <a:p>
            <a:pPr lvl="0" rtl="0">
              <a:spcBef>
                <a:spcPts val="0"/>
              </a:spcBef>
              <a:buNone/>
            </a:pPr>
            <a:r>
              <a:rPr lang="en" sz="1800"/>
              <a:t>Our Questions and Their </a:t>
            </a:r>
            <a:r>
              <a:rPr lang="en" sz="1800">
                <a:highlight>
                  <a:srgbClr val="FFCD00"/>
                </a:highlight>
              </a:rPr>
              <a:t>Importance</a:t>
            </a:r>
          </a:p>
        </p:txBody>
      </p:sp>
      <p:sp>
        <p:nvSpPr>
          <p:cNvPr id="73" name="Shape 73"/>
          <p:cNvSpPr txBox="1">
            <a:spLocks noGrp="1"/>
          </p:cNvSpPr>
          <p:nvPr>
            <p:ph type="body" idx="1"/>
          </p:nvPr>
        </p:nvSpPr>
        <p:spPr>
          <a:xfrm>
            <a:off x="301200" y="2404375"/>
            <a:ext cx="8541600" cy="2336100"/>
          </a:xfrm>
          <a:prstGeom prst="rect">
            <a:avLst/>
          </a:prstGeom>
        </p:spPr>
        <p:txBody>
          <a:bodyPr lIns="91425" tIns="91425" rIns="91425" bIns="91425" anchor="t" anchorCtr="0">
            <a:noAutofit/>
          </a:bodyPr>
          <a:lstStyle/>
          <a:p>
            <a:pPr marL="457200" lvl="0" indent="-228600" rtl="0">
              <a:spcBef>
                <a:spcPts val="0"/>
              </a:spcBef>
            </a:pPr>
            <a:r>
              <a:rPr lang="en" sz="2000" dirty="0"/>
              <a:t>What is the best day to release a new article? Does the ideal day vary with the type of news?</a:t>
            </a:r>
          </a:p>
          <a:p>
            <a:pPr marL="228600" lvl="0" rtl="0">
              <a:spcBef>
                <a:spcPts val="0"/>
              </a:spcBef>
              <a:buNone/>
            </a:pPr>
            <a:endParaRPr lang="en" sz="2000" dirty="0"/>
          </a:p>
          <a:p>
            <a:pPr marL="457200" lvl="0" indent="-228600" rtl="0">
              <a:spcBef>
                <a:spcPts val="0"/>
              </a:spcBef>
            </a:pPr>
            <a:r>
              <a:rPr lang="en" sz="2000" dirty="0"/>
              <a:t>How does the number of images and the number of words in an article affect the number of shares?</a:t>
            </a:r>
          </a:p>
          <a:p>
            <a:pPr marL="228600" lvl="0" rtl="0">
              <a:spcBef>
                <a:spcPts val="0"/>
              </a:spcBef>
              <a:buNone/>
            </a:pPr>
            <a:endParaRPr lang="en" sz="2000" dirty="0"/>
          </a:p>
          <a:p>
            <a:pPr marL="457200" lvl="0" indent="-228600" rtl="0">
              <a:spcBef>
                <a:spcPts val="0"/>
              </a:spcBef>
            </a:pPr>
            <a:r>
              <a:rPr lang="en" sz="2000" dirty="0"/>
              <a:t>Does the rate of sharing of positive and negative news vary with the time of the year?</a:t>
            </a:r>
          </a:p>
          <a:p>
            <a:pPr lvl="0" rtl="0">
              <a:spcBef>
                <a:spcPts val="0"/>
              </a:spcBef>
              <a:buNone/>
            </a:pPr>
            <a:endParaRPr dirty="0"/>
          </a:p>
        </p:txBody>
      </p:sp>
      <p:grpSp>
        <p:nvGrpSpPr>
          <p:cNvPr id="74" name="Shape 74"/>
          <p:cNvGrpSpPr/>
          <p:nvPr/>
        </p:nvGrpSpPr>
        <p:grpSpPr>
          <a:xfrm>
            <a:off x="916458" y="1019750"/>
            <a:ext cx="214624" cy="214624"/>
            <a:chOff x="2594050" y="1631825"/>
            <a:chExt cx="439625" cy="439625"/>
          </a:xfrm>
        </p:grpSpPr>
        <p:sp>
          <p:nvSpPr>
            <p:cNvPr id="75" name="Shape 75"/>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 name="Shape 76"/>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 name="Shape 77"/>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 name="Shape 78"/>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79" name="Shape 79"/>
          <p:cNvSpPr txBox="1">
            <a:spLocks noGrp="1"/>
          </p:cNvSpPr>
          <p:nvPr>
            <p:ph type="body" idx="4294967295"/>
          </p:nvPr>
        </p:nvSpPr>
        <p:spPr>
          <a:xfrm>
            <a:off x="423275" y="1442750"/>
            <a:ext cx="8419500" cy="819900"/>
          </a:xfrm>
          <a:prstGeom prst="rect">
            <a:avLst/>
          </a:prstGeom>
        </p:spPr>
        <p:txBody>
          <a:bodyPr lIns="91425" tIns="91425" rIns="91425" bIns="91425" anchor="t" anchorCtr="0">
            <a:noAutofit/>
          </a:bodyPr>
          <a:lstStyle/>
          <a:p>
            <a:pPr lvl="0" rtl="0">
              <a:spcBef>
                <a:spcPts val="0"/>
              </a:spcBef>
              <a:buNone/>
            </a:pPr>
            <a:r>
              <a:rPr lang="en">
                <a:highlight>
                  <a:srgbClr val="FFCD00"/>
                </a:highlight>
              </a:rPr>
              <a:t> </a:t>
            </a:r>
            <a:r>
              <a:rPr lang="en" b="1">
                <a:highlight>
                  <a:srgbClr val="FFCD00"/>
                </a:highlight>
              </a:rPr>
              <a:t>Business Goal:</a:t>
            </a:r>
            <a:r>
              <a:rPr lang="en"/>
              <a:t> </a:t>
            </a:r>
            <a:r>
              <a:rPr lang="en" b="1"/>
              <a:t>Increasing popularity of news by customizing it in popular format.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subTitle" idx="4294967295"/>
          </p:nvPr>
        </p:nvSpPr>
        <p:spPr>
          <a:xfrm>
            <a:off x="2371500" y="2093775"/>
            <a:ext cx="5021400" cy="784800"/>
          </a:xfrm>
          <a:prstGeom prst="rect">
            <a:avLst/>
          </a:prstGeom>
        </p:spPr>
        <p:txBody>
          <a:bodyPr lIns="91425" tIns="91425" rIns="91425" bIns="91425" anchor="t" anchorCtr="0">
            <a:noAutofit/>
          </a:bodyPr>
          <a:lstStyle/>
          <a:p>
            <a:pPr lvl="0" rtl="0">
              <a:spcBef>
                <a:spcPts val="0"/>
              </a:spcBef>
              <a:buNone/>
            </a:pPr>
            <a:r>
              <a:rPr lang="en" sz="3000" b="1" i="1">
                <a:latin typeface="Lora"/>
                <a:ea typeface="Lora"/>
                <a:cs typeface="Lora"/>
                <a:sym typeface="Lora"/>
              </a:rPr>
              <a:t>Any </a:t>
            </a:r>
            <a:r>
              <a:rPr lang="en" sz="3000" b="1" i="1">
                <a:highlight>
                  <a:srgbClr val="FFCD00"/>
                </a:highlight>
                <a:latin typeface="Lora"/>
                <a:ea typeface="Lora"/>
                <a:cs typeface="Lora"/>
                <a:sym typeface="Lora"/>
              </a:rPr>
              <a:t>Questions</a:t>
            </a:r>
            <a:r>
              <a:rPr lang="en" sz="3000" b="1" i="1">
                <a:latin typeface="Lora"/>
                <a:ea typeface="Lora"/>
                <a:cs typeface="Lora"/>
                <a:sym typeface="Lora"/>
              </a:rPr>
              <a:t> ?</a:t>
            </a:r>
          </a:p>
          <a:p>
            <a:pPr lvl="0" rtl="0">
              <a:spcBef>
                <a:spcPts val="0"/>
              </a:spcBef>
              <a:buNone/>
            </a:pPr>
            <a:endParaRPr sz="1800">
              <a:solidFill>
                <a:schemeClr val="dk1"/>
              </a:solidFill>
            </a:endParaRPr>
          </a:p>
          <a:p>
            <a:pPr lvl="0" rtl="0">
              <a:spcBef>
                <a:spcPts val="0"/>
              </a:spcBef>
              <a:buNone/>
            </a:pPr>
            <a:endParaRPr b="1"/>
          </a:p>
        </p:txBody>
      </p:sp>
      <p:cxnSp>
        <p:nvCxnSpPr>
          <p:cNvPr id="275" name="Shape 275"/>
          <p:cNvCxnSpPr/>
          <p:nvPr/>
        </p:nvCxnSpPr>
        <p:spPr>
          <a:xfrm>
            <a:off x="6450" y="1428750"/>
            <a:ext cx="2397300" cy="0"/>
          </a:xfrm>
          <a:prstGeom prst="straightConnector1">
            <a:avLst/>
          </a:prstGeom>
          <a:noFill/>
          <a:ln w="9525" cap="flat" cmpd="sng">
            <a:solidFill>
              <a:srgbClr val="CCCCCC"/>
            </a:solidFill>
            <a:prstDash val="solid"/>
            <a:round/>
            <a:headEnd type="none" w="lg" len="lg"/>
            <a:tailEnd type="none" w="lg" len="lg"/>
          </a:ln>
        </p:spPr>
      </p:cxnSp>
      <p:sp>
        <p:nvSpPr>
          <p:cNvPr id="276" name="Shape 276"/>
          <p:cNvSpPr txBox="1">
            <a:spLocks noGrp="1"/>
          </p:cNvSpPr>
          <p:nvPr>
            <p:ph type="ctrTitle" idx="4294967295"/>
          </p:nvPr>
        </p:nvSpPr>
        <p:spPr>
          <a:xfrm>
            <a:off x="2371625" y="816550"/>
            <a:ext cx="4908000" cy="1159800"/>
          </a:xfrm>
          <a:prstGeom prst="rect">
            <a:avLst/>
          </a:prstGeom>
        </p:spPr>
        <p:txBody>
          <a:bodyPr lIns="91425" tIns="91425" rIns="91425" bIns="91425" anchor="ctr" anchorCtr="0">
            <a:noAutofit/>
          </a:bodyPr>
          <a:lstStyle/>
          <a:p>
            <a:pPr lvl="0" rtl="0">
              <a:spcBef>
                <a:spcPts val="0"/>
              </a:spcBef>
              <a:buNone/>
            </a:pPr>
            <a:r>
              <a:rPr lang="en" sz="4800"/>
              <a:t>Thank You</a:t>
            </a:r>
          </a:p>
        </p:txBody>
      </p:sp>
      <p:cxnSp>
        <p:nvCxnSpPr>
          <p:cNvPr id="277" name="Shape 277"/>
          <p:cNvCxnSpPr/>
          <p:nvPr/>
        </p:nvCxnSpPr>
        <p:spPr>
          <a:xfrm>
            <a:off x="5589800" y="1428750"/>
            <a:ext cx="3554100" cy="0"/>
          </a:xfrm>
          <a:prstGeom prst="straightConnector1">
            <a:avLst/>
          </a:prstGeom>
          <a:noFill/>
          <a:ln w="9525" cap="flat" cmpd="sng">
            <a:solidFill>
              <a:srgbClr val="CCCCCC"/>
            </a:solidFill>
            <a:prstDash val="solid"/>
            <a:round/>
            <a:headEnd type="none" w="lg" len="lg"/>
            <a:tailEnd type="none" w="lg" len="lg"/>
          </a:ln>
        </p:spPr>
      </p:cxnSp>
      <p:sp>
        <p:nvSpPr>
          <p:cNvPr id="278" name="Shape 278"/>
          <p:cNvSpPr/>
          <p:nvPr/>
        </p:nvSpPr>
        <p:spPr>
          <a:xfrm>
            <a:off x="831925" y="859175"/>
            <a:ext cx="1139100" cy="1139100"/>
          </a:xfrm>
          <a:prstGeom prst="ellipse">
            <a:avLst/>
          </a:prstGeom>
          <a:solidFill>
            <a:srgbClr val="FFCD00"/>
          </a:solidFill>
          <a:ln>
            <a:noFill/>
          </a:ln>
        </p:spPr>
        <p:txBody>
          <a:bodyPr lIns="91425" tIns="91425" rIns="91425" bIns="91425" anchor="ctr" anchorCtr="0">
            <a:noAutofit/>
          </a:bodyPr>
          <a:lstStyle/>
          <a:p>
            <a:pPr lvl="0">
              <a:spcBef>
                <a:spcPts val="0"/>
              </a:spcBef>
              <a:buNone/>
            </a:pPr>
            <a:endParaRPr/>
          </a:p>
        </p:txBody>
      </p:sp>
      <p:grpSp>
        <p:nvGrpSpPr>
          <p:cNvPr id="279" name="Shape 279"/>
          <p:cNvGrpSpPr/>
          <p:nvPr/>
        </p:nvGrpSpPr>
        <p:grpSpPr>
          <a:xfrm>
            <a:off x="1148888" y="1190759"/>
            <a:ext cx="505722" cy="475767"/>
            <a:chOff x="5972700" y="2330200"/>
            <a:chExt cx="411625" cy="387275"/>
          </a:xfrm>
        </p:grpSpPr>
        <p:sp>
          <p:nvSpPr>
            <p:cNvPr id="280" name="Shape 280"/>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1" name="Shape 281"/>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xfrm>
            <a:off x="1381250" y="922675"/>
            <a:ext cx="4530600" cy="435600"/>
          </a:xfrm>
          <a:prstGeom prst="rect">
            <a:avLst/>
          </a:prstGeom>
        </p:spPr>
        <p:txBody>
          <a:bodyPr lIns="91425" tIns="91425" rIns="91425" bIns="91425" anchor="ctr" anchorCtr="0">
            <a:noAutofit/>
          </a:bodyPr>
          <a:lstStyle/>
          <a:p>
            <a:pPr lvl="0" rtl="0">
              <a:spcBef>
                <a:spcPts val="0"/>
              </a:spcBef>
              <a:buNone/>
            </a:pPr>
            <a:r>
              <a:rPr lang="en" sz="1800" dirty="0"/>
              <a:t>References</a:t>
            </a:r>
          </a:p>
        </p:txBody>
      </p:sp>
      <p:sp>
        <p:nvSpPr>
          <p:cNvPr id="287" name="Shape 287"/>
          <p:cNvSpPr txBox="1">
            <a:spLocks noGrp="1"/>
          </p:cNvSpPr>
          <p:nvPr>
            <p:ph type="body" idx="1"/>
          </p:nvPr>
        </p:nvSpPr>
        <p:spPr>
          <a:xfrm>
            <a:off x="152475" y="1626775"/>
            <a:ext cx="8541600" cy="2785500"/>
          </a:xfrm>
          <a:prstGeom prst="rect">
            <a:avLst/>
          </a:prstGeom>
        </p:spPr>
        <p:txBody>
          <a:bodyPr lIns="91425" tIns="91425" rIns="91425" bIns="91425" anchor="t" anchorCtr="0">
            <a:noAutofit/>
          </a:bodyPr>
          <a:lstStyle/>
          <a:p>
            <a:pPr marL="457200" lvl="0" indent="-228600" rtl="0">
              <a:spcBef>
                <a:spcPts val="0"/>
              </a:spcBef>
            </a:pPr>
            <a:r>
              <a:rPr lang="en" b="1" dirty="0"/>
              <a:t>Data Set:</a:t>
            </a:r>
            <a:r>
              <a:rPr lang="en" dirty="0"/>
              <a:t> </a:t>
            </a:r>
            <a:r>
              <a:rPr lang="en" sz="1400" dirty="0">
                <a:sym typeface="Times New Roman"/>
              </a:rPr>
              <a:t>UCI Machine Learning Repository: Data Set. (2015, May 31). Online News Popularity Dataset. Retrieved from https://archive.ics.uci.edu/ml/datasets/Online News Popularity# on Sep 26, 2016 11:15:23 AM.</a:t>
            </a:r>
          </a:p>
          <a:p>
            <a:pPr lvl="0" rtl="0">
              <a:spcBef>
                <a:spcPts val="0"/>
              </a:spcBef>
              <a:buNone/>
            </a:pPr>
            <a:endParaRPr sz="1400" dirty="0">
              <a:solidFill>
                <a:schemeClr val="dk1"/>
              </a:solidFill>
              <a:latin typeface="Times New Roman"/>
              <a:ea typeface="Times New Roman"/>
              <a:cs typeface="Times New Roman"/>
              <a:sym typeface="Times New Roman"/>
            </a:endParaRPr>
          </a:p>
          <a:p>
            <a:pPr marL="457200" indent="-228600">
              <a:spcBef>
                <a:spcPts val="0"/>
              </a:spcBef>
            </a:pPr>
            <a:r>
              <a:rPr lang="en" b="1" dirty="0"/>
              <a:t>Presentation Template: </a:t>
            </a:r>
            <a:r>
              <a:rPr lang="en" sz="1400" dirty="0">
                <a:sym typeface="Times New Roman"/>
              </a:rPr>
              <a:t>http://www.slidescarnival.com/</a:t>
            </a:r>
            <a:endParaRPr lang="en" sz="1400" dirty="0"/>
          </a:p>
          <a:p>
            <a:pPr marL="228600" lvl="0" rtl="0">
              <a:spcBef>
                <a:spcPts val="0"/>
              </a:spcBef>
              <a:buNone/>
            </a:pPr>
            <a:endParaRPr lang="en" sz="1800" dirty="0"/>
          </a:p>
          <a:p>
            <a:pPr marL="457200" indent="-228600">
              <a:spcBef>
                <a:spcPts val="0"/>
              </a:spcBef>
            </a:pPr>
            <a:r>
              <a:rPr lang="en-US" b="1" dirty="0"/>
              <a:t>Additional Citation: </a:t>
            </a:r>
            <a:r>
              <a:rPr lang="en-US" sz="1400" dirty="0"/>
              <a:t>K. Fernandes, P. </a:t>
            </a:r>
            <a:r>
              <a:rPr lang="en-US" sz="1400" dirty="0" err="1"/>
              <a:t>Vinagre</a:t>
            </a:r>
            <a:r>
              <a:rPr lang="en-US" sz="1400" dirty="0"/>
              <a:t> and P. Cortez. (2015) A Proactive Intelligent Decision Support System for Predicting the Popularity of Online News. </a:t>
            </a:r>
            <a:r>
              <a:rPr lang="en-US" sz="1400" dirty="0"/>
              <a:t>In </a:t>
            </a:r>
            <a:r>
              <a:rPr lang="en-US" sz="1400" i="1" dirty="0" smtClean="0"/>
              <a:t>Proceedings </a:t>
            </a:r>
            <a:r>
              <a:rPr lang="en-US" sz="1400" i="1" dirty="0"/>
              <a:t>of the 17th EPIA 2015 - Portuguese Conference on Artificial </a:t>
            </a:r>
            <a:r>
              <a:rPr lang="en-US" sz="1400" i="1" dirty="0" smtClean="0"/>
              <a:t>Intelligence</a:t>
            </a:r>
            <a:r>
              <a:rPr lang="en-US" sz="1400" dirty="0" smtClean="0"/>
              <a:t>, </a:t>
            </a:r>
            <a:r>
              <a:rPr lang="en-US" sz="1400" dirty="0"/>
              <a:t>September, Coimbra, Portugal.</a:t>
            </a:r>
            <a:endParaRPr lang="en" sz="1400" dirty="0"/>
          </a:p>
        </p:txBody>
      </p:sp>
      <p:grpSp>
        <p:nvGrpSpPr>
          <p:cNvPr id="288" name="Shape 288"/>
          <p:cNvGrpSpPr/>
          <p:nvPr/>
        </p:nvGrpSpPr>
        <p:grpSpPr>
          <a:xfrm>
            <a:off x="916458" y="1019750"/>
            <a:ext cx="214624" cy="214624"/>
            <a:chOff x="2594050" y="1631825"/>
            <a:chExt cx="439625" cy="439625"/>
          </a:xfrm>
        </p:grpSpPr>
        <p:sp>
          <p:nvSpPr>
            <p:cNvPr id="289" name="Shape 289"/>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0" name="Shape 290"/>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1" name="Shape 291"/>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2" name="Shape 292"/>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idx="4294967295"/>
          </p:nvPr>
        </p:nvSpPr>
        <p:spPr>
          <a:xfrm>
            <a:off x="1007550" y="2878750"/>
            <a:ext cx="7128900" cy="1159800"/>
          </a:xfrm>
          <a:prstGeom prst="rect">
            <a:avLst/>
          </a:prstGeom>
        </p:spPr>
        <p:txBody>
          <a:bodyPr lIns="91425" tIns="91425" rIns="91425" bIns="91425" anchor="ctr" anchorCtr="0">
            <a:noAutofit/>
          </a:bodyPr>
          <a:lstStyle/>
          <a:p>
            <a:pPr lvl="0" algn="ctr" rtl="0">
              <a:spcBef>
                <a:spcPts val="0"/>
              </a:spcBef>
              <a:buNone/>
            </a:pPr>
            <a:r>
              <a:rPr lang="en" sz="4800">
                <a:highlight>
                  <a:srgbClr val="FFCD00"/>
                </a:highlight>
              </a:rPr>
              <a:t>Target Audience</a:t>
            </a:r>
          </a:p>
        </p:txBody>
      </p:sp>
      <p:cxnSp>
        <p:nvCxnSpPr>
          <p:cNvPr id="85" name="Shape 85"/>
          <p:cNvCxnSpPr/>
          <p:nvPr/>
        </p:nvCxnSpPr>
        <p:spPr>
          <a:xfrm>
            <a:off x="-6025" y="1668728"/>
            <a:ext cx="9162000" cy="0"/>
          </a:xfrm>
          <a:prstGeom prst="straightConnector1">
            <a:avLst/>
          </a:prstGeom>
          <a:noFill/>
          <a:ln w="9525" cap="flat" cmpd="sng">
            <a:solidFill>
              <a:srgbClr val="CCCCCC"/>
            </a:solidFill>
            <a:prstDash val="solid"/>
            <a:round/>
            <a:headEnd type="none" w="lg" len="lg"/>
            <a:tailEnd type="none" w="lg" len="lg"/>
          </a:ln>
        </p:spPr>
      </p:cxnSp>
      <p:sp>
        <p:nvSpPr>
          <p:cNvPr id="86" name="Shape 86"/>
          <p:cNvSpPr/>
          <p:nvPr/>
        </p:nvSpPr>
        <p:spPr>
          <a:xfrm>
            <a:off x="3470200" y="566931"/>
            <a:ext cx="2203500" cy="2203500"/>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grpSp>
        <p:nvGrpSpPr>
          <p:cNvPr id="87" name="Shape 87"/>
          <p:cNvGrpSpPr/>
          <p:nvPr/>
        </p:nvGrpSpPr>
        <p:grpSpPr>
          <a:xfrm>
            <a:off x="4184367" y="854982"/>
            <a:ext cx="1035173" cy="1035154"/>
            <a:chOff x="6643075" y="3664250"/>
            <a:chExt cx="407950" cy="407975"/>
          </a:xfrm>
        </p:grpSpPr>
        <p:sp>
          <p:nvSpPr>
            <p:cNvPr id="88" name="Shape 88"/>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 name="Shape 89"/>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90" name="Shape 90"/>
          <p:cNvGrpSpPr/>
          <p:nvPr/>
        </p:nvGrpSpPr>
        <p:grpSpPr>
          <a:xfrm rot="-587406">
            <a:off x="4123593" y="2025001"/>
            <a:ext cx="425594" cy="425570"/>
            <a:chOff x="576250" y="4319400"/>
            <a:chExt cx="442075" cy="442050"/>
          </a:xfrm>
        </p:grpSpPr>
        <p:sp>
          <p:nvSpPr>
            <p:cNvPr id="91" name="Shape 91"/>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 name="Shape 92"/>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3" name="Shape 93"/>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4" name="Shape 94"/>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95" name="Shape 95"/>
          <p:cNvSpPr/>
          <p:nvPr/>
        </p:nvSpPr>
        <p:spPr>
          <a:xfrm>
            <a:off x="3936799" y="1094078"/>
            <a:ext cx="161807" cy="154499"/>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6" name="Shape 96"/>
          <p:cNvSpPr/>
          <p:nvPr/>
        </p:nvSpPr>
        <p:spPr>
          <a:xfrm rot="2697385">
            <a:off x="5003062" y="1885038"/>
            <a:ext cx="245621" cy="234528"/>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7" name="Shape 97"/>
          <p:cNvSpPr/>
          <p:nvPr/>
        </p:nvSpPr>
        <p:spPr>
          <a:xfrm>
            <a:off x="5197375" y="1751150"/>
            <a:ext cx="98383" cy="9397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8" name="Shape 98"/>
          <p:cNvSpPr/>
          <p:nvPr/>
        </p:nvSpPr>
        <p:spPr>
          <a:xfrm rot="1280154">
            <a:off x="3824696" y="1560092"/>
            <a:ext cx="98367" cy="93971"/>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body" idx="4294967295"/>
          </p:nvPr>
        </p:nvSpPr>
        <p:spPr>
          <a:xfrm>
            <a:off x="4348850" y="1131725"/>
            <a:ext cx="4173000" cy="3654300"/>
          </a:xfrm>
          <a:prstGeom prst="rect">
            <a:avLst/>
          </a:prstGeom>
        </p:spPr>
        <p:txBody>
          <a:bodyPr lIns="91425" tIns="91425" rIns="91425" bIns="91425" anchor="ctr" anchorCtr="0">
            <a:noAutofit/>
          </a:bodyPr>
          <a:lstStyle/>
          <a:p>
            <a:pPr lvl="0" rtl="0">
              <a:spcBef>
                <a:spcPts val="0"/>
              </a:spcBef>
              <a:buClr>
                <a:schemeClr val="dk1"/>
              </a:buClr>
              <a:buSzPct val="55000"/>
              <a:buFont typeface="Arial"/>
              <a:buNone/>
            </a:pPr>
            <a:r>
              <a:rPr lang="en" sz="2000" b="1" dirty="0">
                <a:solidFill>
                  <a:schemeClr val="dk1"/>
                </a:solidFill>
                <a:latin typeface="Lora"/>
                <a:ea typeface="Lora"/>
                <a:cs typeface="Lora"/>
                <a:sym typeface="Lora"/>
              </a:rPr>
              <a:t>Digital </a:t>
            </a:r>
            <a:r>
              <a:rPr lang="en" sz="2000" b="1" dirty="0">
                <a:solidFill>
                  <a:schemeClr val="dk1"/>
                </a:solidFill>
                <a:highlight>
                  <a:srgbClr val="FFCD00"/>
                </a:highlight>
                <a:latin typeface="Lora"/>
                <a:ea typeface="Lora"/>
                <a:cs typeface="Lora"/>
                <a:sym typeface="Lora"/>
              </a:rPr>
              <a:t>Media</a:t>
            </a:r>
            <a:r>
              <a:rPr lang="en" sz="2000" b="1" dirty="0">
                <a:solidFill>
                  <a:schemeClr val="dk1"/>
                </a:solidFill>
                <a:latin typeface="Lora"/>
                <a:ea typeface="Lora"/>
                <a:cs typeface="Lora"/>
                <a:sym typeface="Lora"/>
              </a:rPr>
              <a:t> Firms</a:t>
            </a:r>
          </a:p>
          <a:p>
            <a:pPr lvl="0" rtl="0">
              <a:spcBef>
                <a:spcPts val="0"/>
              </a:spcBef>
              <a:buClr>
                <a:schemeClr val="dk1"/>
              </a:buClr>
              <a:buSzPct val="55000"/>
              <a:buFont typeface="Arial"/>
              <a:buNone/>
            </a:pPr>
            <a:endParaRPr lang="en" sz="2000" b="1" dirty="0">
              <a:solidFill>
                <a:schemeClr val="dk1"/>
              </a:solidFill>
              <a:latin typeface="Lora"/>
              <a:ea typeface="Lora"/>
              <a:cs typeface="Lora"/>
              <a:sym typeface="Lora"/>
            </a:endParaRPr>
          </a:p>
          <a:p>
            <a:pPr lvl="0" rtl="0">
              <a:lnSpc>
                <a:spcPct val="100000"/>
              </a:lnSpc>
              <a:spcBef>
                <a:spcPts val="0"/>
              </a:spcBef>
              <a:buClr>
                <a:schemeClr val="dk1"/>
              </a:buClr>
              <a:buSzPct val="55000"/>
              <a:buFont typeface="Arial"/>
              <a:buNone/>
            </a:pPr>
            <a:r>
              <a:rPr lang="en" sz="2000" dirty="0">
                <a:solidFill>
                  <a:schemeClr val="dk1"/>
                </a:solidFill>
              </a:rPr>
              <a:t>The aim of our analysis is to identify characteristics of an article that significantly affect the number of times it is shared. By identifying these factors, digital media publishing firms will be able to maximize the number of shares on any given article, thereby maximizing popularity of articles. </a:t>
            </a:r>
          </a:p>
        </p:txBody>
      </p:sp>
      <p:cxnSp>
        <p:nvCxnSpPr>
          <p:cNvPr id="104" name="Shape 104"/>
          <p:cNvCxnSpPr/>
          <p:nvPr/>
        </p:nvCxnSpPr>
        <p:spPr>
          <a:xfrm>
            <a:off x="-6450" y="1131725"/>
            <a:ext cx="9150600" cy="0"/>
          </a:xfrm>
          <a:prstGeom prst="straightConnector1">
            <a:avLst/>
          </a:prstGeom>
          <a:noFill/>
          <a:ln w="9525" cap="flat" cmpd="sng">
            <a:solidFill>
              <a:srgbClr val="CCCCCC"/>
            </a:solidFill>
            <a:prstDash val="solid"/>
            <a:round/>
            <a:headEnd type="none" w="lg" len="lg"/>
            <a:tailEnd type="none" w="lg" len="lg"/>
          </a:ln>
        </p:spPr>
      </p:cxnSp>
      <p:pic>
        <p:nvPicPr>
          <p:cNvPr id="105" name="Shape 105" descr="image.jpg"/>
          <p:cNvPicPr preferRelativeResize="0"/>
          <p:nvPr/>
        </p:nvPicPr>
        <p:blipFill rotWithShape="1">
          <a:blip r:embed="rId3">
            <a:alphaModFix/>
          </a:blip>
          <a:srcRect l="10747" r="10747"/>
          <a:stretch/>
        </p:blipFill>
        <p:spPr>
          <a:xfrm>
            <a:off x="384700" y="878850"/>
            <a:ext cx="3654300" cy="3654300"/>
          </a:xfrm>
          <a:prstGeom prst="ellipse">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ctrTitle"/>
          </p:nvPr>
        </p:nvSpPr>
        <p:spPr>
          <a:xfrm>
            <a:off x="2022225" y="1693523"/>
            <a:ext cx="3787800" cy="1159800"/>
          </a:xfrm>
          <a:prstGeom prst="rect">
            <a:avLst/>
          </a:prstGeom>
        </p:spPr>
        <p:txBody>
          <a:bodyPr lIns="91425" tIns="91425" rIns="91425" bIns="91425" anchor="b" anchorCtr="0">
            <a:noAutofit/>
          </a:bodyPr>
          <a:lstStyle/>
          <a:p>
            <a:pPr lvl="0" rtl="0">
              <a:spcBef>
                <a:spcPts val="0"/>
              </a:spcBef>
              <a:buNone/>
            </a:pPr>
            <a:r>
              <a:rPr lang="en"/>
              <a:t>THE DATA SET</a:t>
            </a:r>
          </a:p>
        </p:txBody>
      </p:sp>
      <p:sp>
        <p:nvSpPr>
          <p:cNvPr id="111" name="Shape 111"/>
          <p:cNvSpPr txBox="1">
            <a:spLocks noGrp="1"/>
          </p:cNvSpPr>
          <p:nvPr>
            <p:ph type="subTitle" idx="1"/>
          </p:nvPr>
        </p:nvSpPr>
        <p:spPr>
          <a:xfrm>
            <a:off x="2022300" y="2815925"/>
            <a:ext cx="3978600" cy="784800"/>
          </a:xfrm>
          <a:prstGeom prst="rect">
            <a:avLst/>
          </a:prstGeom>
        </p:spPr>
        <p:txBody>
          <a:bodyPr lIns="91425" tIns="91425" rIns="91425" bIns="91425" anchor="t" anchorCtr="0">
            <a:noAutofit/>
          </a:bodyPr>
          <a:lstStyle/>
          <a:p>
            <a:pPr lvl="0" rtl="0">
              <a:spcBef>
                <a:spcPts val="0"/>
              </a:spcBef>
              <a:buNone/>
            </a:pPr>
            <a:r>
              <a:rPr lang="en"/>
              <a:t>Contains details about articles published on Mashable from 2013 - 2015</a:t>
            </a:r>
          </a:p>
        </p:txBody>
      </p:sp>
      <p:sp>
        <p:nvSpPr>
          <p:cNvPr id="112" name="Shape 112"/>
          <p:cNvSpPr txBox="1"/>
          <p:nvPr/>
        </p:nvSpPr>
        <p:spPr>
          <a:xfrm>
            <a:off x="1133975" y="2291150"/>
            <a:ext cx="543900" cy="562200"/>
          </a:xfrm>
          <a:prstGeom prst="rect">
            <a:avLst/>
          </a:prstGeom>
          <a:noFill/>
          <a:ln>
            <a:noFill/>
          </a:ln>
        </p:spPr>
        <p:txBody>
          <a:bodyPr lIns="91425" tIns="91425" rIns="91425" bIns="91425" anchor="ctr" anchorCtr="0">
            <a:noAutofit/>
          </a:bodyPr>
          <a:lstStyle/>
          <a:p>
            <a:pPr lvl="0" algn="ctr" rtl="0">
              <a:spcBef>
                <a:spcPts val="0"/>
              </a:spcBef>
              <a:buNone/>
            </a:pPr>
            <a:endParaRPr sz="2400">
              <a:latin typeface="Lora"/>
              <a:ea typeface="Lora"/>
              <a:cs typeface="Lora"/>
              <a:sym typeface="Lora"/>
            </a:endParaRPr>
          </a:p>
        </p:txBody>
      </p:sp>
      <p:grpSp>
        <p:nvGrpSpPr>
          <p:cNvPr id="113" name="Shape 113"/>
          <p:cNvGrpSpPr/>
          <p:nvPr/>
        </p:nvGrpSpPr>
        <p:grpSpPr>
          <a:xfrm>
            <a:off x="1221165" y="2437650"/>
            <a:ext cx="369504" cy="268182"/>
            <a:chOff x="4604550" y="3714775"/>
            <a:chExt cx="439625" cy="319075"/>
          </a:xfrm>
        </p:grpSpPr>
        <p:sp>
          <p:nvSpPr>
            <p:cNvPr id="114" name="Shape 114"/>
            <p:cNvSpPr/>
            <p:nvPr/>
          </p:nvSpPr>
          <p:spPr>
            <a:xfrm>
              <a:off x="4604550" y="3714775"/>
              <a:ext cx="439625" cy="319075"/>
            </a:xfrm>
            <a:custGeom>
              <a:avLst/>
              <a:gdLst/>
              <a:ahLst/>
              <a:cxnLst/>
              <a:rect l="0" t="0" r="0" b="0"/>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4647175" y="3761675"/>
              <a:ext cx="354400" cy="213725"/>
            </a:xfrm>
            <a:custGeom>
              <a:avLst/>
              <a:gdLst/>
              <a:ahLst/>
              <a:cxnLst/>
              <a:rect l="0" t="0" r="0" b="0"/>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ctrTitle" idx="4294967295"/>
          </p:nvPr>
        </p:nvSpPr>
        <p:spPr>
          <a:xfrm>
            <a:off x="684623" y="268539"/>
            <a:ext cx="7772400" cy="894900"/>
          </a:xfrm>
          <a:prstGeom prst="rect">
            <a:avLst/>
          </a:prstGeom>
        </p:spPr>
        <p:txBody>
          <a:bodyPr lIns="91425" tIns="91425" rIns="91425" bIns="91425" anchor="b" anchorCtr="0">
            <a:noAutofit/>
          </a:bodyPr>
          <a:lstStyle/>
          <a:p>
            <a:pPr lvl="0" algn="ctr" rtl="0">
              <a:spcBef>
                <a:spcPts val="0"/>
              </a:spcBef>
              <a:buNone/>
            </a:pPr>
            <a:r>
              <a:rPr lang="en" sz="4400" dirty="0">
                <a:highlight>
                  <a:srgbClr val="FFCD00"/>
                </a:highlight>
              </a:rPr>
              <a:t>39,644</a:t>
            </a:r>
            <a:r>
              <a:rPr lang="en" sz="4400" dirty="0"/>
              <a:t> Rows</a:t>
            </a:r>
          </a:p>
        </p:txBody>
      </p:sp>
      <p:sp>
        <p:nvSpPr>
          <p:cNvPr id="121" name="Shape 121"/>
          <p:cNvSpPr txBox="1">
            <a:spLocks noGrp="1"/>
          </p:cNvSpPr>
          <p:nvPr>
            <p:ph type="subTitle" idx="4294967295"/>
          </p:nvPr>
        </p:nvSpPr>
        <p:spPr>
          <a:xfrm>
            <a:off x="685800" y="954108"/>
            <a:ext cx="7772400" cy="463200"/>
          </a:xfrm>
          <a:prstGeom prst="rect">
            <a:avLst/>
          </a:prstGeom>
        </p:spPr>
        <p:txBody>
          <a:bodyPr lIns="91425" tIns="91425" rIns="91425" bIns="91425" anchor="t" anchorCtr="0">
            <a:noAutofit/>
          </a:bodyPr>
          <a:lstStyle/>
          <a:p>
            <a:pPr lvl="0" algn="ctr" rtl="0">
              <a:spcBef>
                <a:spcPts val="0"/>
              </a:spcBef>
              <a:buNone/>
            </a:pPr>
            <a:r>
              <a:rPr lang="en" sz="1800"/>
              <a:t>Number of Articles</a:t>
            </a:r>
          </a:p>
        </p:txBody>
      </p:sp>
      <p:sp>
        <p:nvSpPr>
          <p:cNvPr id="122" name="Shape 122"/>
          <p:cNvSpPr txBox="1">
            <a:spLocks noGrp="1"/>
          </p:cNvSpPr>
          <p:nvPr>
            <p:ph type="ctrTitle" idx="4294967295"/>
          </p:nvPr>
        </p:nvSpPr>
        <p:spPr>
          <a:xfrm>
            <a:off x="684623" y="2887466"/>
            <a:ext cx="7772400" cy="894900"/>
          </a:xfrm>
          <a:prstGeom prst="rect">
            <a:avLst/>
          </a:prstGeom>
        </p:spPr>
        <p:txBody>
          <a:bodyPr lIns="91425" tIns="91425" rIns="91425" bIns="91425" anchor="b" anchorCtr="0">
            <a:noAutofit/>
          </a:bodyPr>
          <a:lstStyle/>
          <a:p>
            <a:pPr lvl="0" algn="ctr" rtl="0">
              <a:spcBef>
                <a:spcPts val="0"/>
              </a:spcBef>
              <a:buNone/>
            </a:pPr>
            <a:r>
              <a:rPr lang="en" sz="4400" dirty="0">
                <a:highlight>
                  <a:srgbClr val="FFCD00"/>
                </a:highlight>
              </a:rPr>
              <a:t>1 </a:t>
            </a:r>
            <a:r>
              <a:rPr lang="en" sz="4400" dirty="0"/>
              <a:t> Dependent Variable</a:t>
            </a:r>
          </a:p>
        </p:txBody>
      </p:sp>
      <p:sp>
        <p:nvSpPr>
          <p:cNvPr id="123" name="Shape 123"/>
          <p:cNvSpPr txBox="1">
            <a:spLocks noGrp="1"/>
          </p:cNvSpPr>
          <p:nvPr>
            <p:ph type="subTitle" idx="4294967295"/>
          </p:nvPr>
        </p:nvSpPr>
        <p:spPr>
          <a:xfrm>
            <a:off x="685800" y="3583008"/>
            <a:ext cx="7772400" cy="463200"/>
          </a:xfrm>
          <a:prstGeom prst="rect">
            <a:avLst/>
          </a:prstGeom>
        </p:spPr>
        <p:txBody>
          <a:bodyPr lIns="91425" tIns="91425" rIns="91425" bIns="91425" anchor="t" anchorCtr="0">
            <a:noAutofit/>
          </a:bodyPr>
          <a:lstStyle/>
          <a:p>
            <a:pPr lvl="0" algn="ctr" rtl="0">
              <a:spcBef>
                <a:spcPts val="0"/>
              </a:spcBef>
              <a:buNone/>
            </a:pPr>
            <a:r>
              <a:rPr lang="en" sz="1800"/>
              <a:t>Number of Shares</a:t>
            </a:r>
          </a:p>
        </p:txBody>
      </p:sp>
      <p:sp>
        <p:nvSpPr>
          <p:cNvPr id="124" name="Shape 124"/>
          <p:cNvSpPr txBox="1">
            <a:spLocks noGrp="1"/>
          </p:cNvSpPr>
          <p:nvPr>
            <p:ph type="ctrTitle" idx="4294967295"/>
          </p:nvPr>
        </p:nvSpPr>
        <p:spPr>
          <a:xfrm>
            <a:off x="684623" y="1566941"/>
            <a:ext cx="7772400" cy="894900"/>
          </a:xfrm>
          <a:prstGeom prst="rect">
            <a:avLst/>
          </a:prstGeom>
        </p:spPr>
        <p:txBody>
          <a:bodyPr lIns="91425" tIns="91425" rIns="91425" bIns="91425" anchor="b" anchorCtr="0">
            <a:noAutofit/>
          </a:bodyPr>
          <a:lstStyle/>
          <a:p>
            <a:pPr lvl="0" algn="ctr" rtl="0">
              <a:spcBef>
                <a:spcPts val="0"/>
              </a:spcBef>
              <a:buNone/>
            </a:pPr>
            <a:r>
              <a:rPr lang="en" sz="4400" dirty="0">
                <a:highlight>
                  <a:srgbClr val="FFCD00"/>
                </a:highlight>
              </a:rPr>
              <a:t>61</a:t>
            </a:r>
            <a:r>
              <a:rPr lang="en" sz="4400" dirty="0"/>
              <a:t> Columns</a:t>
            </a:r>
          </a:p>
        </p:txBody>
      </p:sp>
      <p:sp>
        <p:nvSpPr>
          <p:cNvPr id="125" name="Shape 125"/>
          <p:cNvSpPr txBox="1">
            <a:spLocks noGrp="1"/>
          </p:cNvSpPr>
          <p:nvPr>
            <p:ph type="subTitle" idx="4294967295"/>
          </p:nvPr>
        </p:nvSpPr>
        <p:spPr>
          <a:xfrm>
            <a:off x="685800" y="2268558"/>
            <a:ext cx="7772400" cy="463200"/>
          </a:xfrm>
          <a:prstGeom prst="rect">
            <a:avLst/>
          </a:prstGeom>
        </p:spPr>
        <p:txBody>
          <a:bodyPr lIns="91425" tIns="91425" rIns="91425" bIns="91425" anchor="t" anchorCtr="0">
            <a:noAutofit/>
          </a:bodyPr>
          <a:lstStyle/>
          <a:p>
            <a:pPr lvl="0" algn="ctr" rtl="0">
              <a:spcBef>
                <a:spcPts val="0"/>
              </a:spcBef>
              <a:buNone/>
            </a:pPr>
            <a:r>
              <a:rPr lang="en" sz="1800"/>
              <a:t>Number of Attributes</a:t>
            </a:r>
          </a:p>
        </p:txBody>
      </p:sp>
      <p:grpSp>
        <p:nvGrpSpPr>
          <p:cNvPr id="126" name="Shape 126"/>
          <p:cNvGrpSpPr/>
          <p:nvPr/>
        </p:nvGrpSpPr>
        <p:grpSpPr>
          <a:xfrm>
            <a:off x="4433047" y="4413424"/>
            <a:ext cx="277858" cy="201655"/>
            <a:chOff x="3932350" y="3714775"/>
            <a:chExt cx="439650" cy="319075"/>
          </a:xfrm>
        </p:grpSpPr>
        <p:sp>
          <p:nvSpPr>
            <p:cNvPr id="127" name="Shape 127"/>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8" name="Shape 128"/>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9" name="Shape 129"/>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0" name="Shape 130"/>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1" name="Shape 131"/>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ctrTitle" idx="4294967295"/>
          </p:nvPr>
        </p:nvSpPr>
        <p:spPr>
          <a:xfrm>
            <a:off x="1007550" y="2878750"/>
            <a:ext cx="7128900" cy="1159800"/>
          </a:xfrm>
          <a:prstGeom prst="rect">
            <a:avLst/>
          </a:prstGeom>
        </p:spPr>
        <p:txBody>
          <a:bodyPr lIns="91425" tIns="91425" rIns="91425" bIns="91425" anchor="ctr" anchorCtr="0">
            <a:noAutofit/>
          </a:bodyPr>
          <a:lstStyle/>
          <a:p>
            <a:pPr lvl="0" algn="ctr" rtl="0">
              <a:spcBef>
                <a:spcPts val="0"/>
              </a:spcBef>
              <a:buNone/>
            </a:pPr>
            <a:r>
              <a:rPr lang="en" sz="4800">
                <a:highlight>
                  <a:srgbClr val="FFCD00"/>
                </a:highlight>
              </a:rPr>
              <a:t>Research Questions</a:t>
            </a:r>
          </a:p>
        </p:txBody>
      </p:sp>
      <p:sp>
        <p:nvSpPr>
          <p:cNvPr id="137" name="Shape 137"/>
          <p:cNvSpPr txBox="1">
            <a:spLocks noGrp="1"/>
          </p:cNvSpPr>
          <p:nvPr>
            <p:ph type="subTitle" idx="4294967295"/>
          </p:nvPr>
        </p:nvSpPr>
        <p:spPr>
          <a:xfrm>
            <a:off x="1951575" y="3792554"/>
            <a:ext cx="5241000" cy="784800"/>
          </a:xfrm>
          <a:prstGeom prst="rect">
            <a:avLst/>
          </a:prstGeom>
        </p:spPr>
        <p:txBody>
          <a:bodyPr lIns="91425" tIns="91425" rIns="91425" bIns="91425" anchor="t" anchorCtr="0">
            <a:noAutofit/>
          </a:bodyPr>
          <a:lstStyle/>
          <a:p>
            <a:pPr lvl="0" algn="ctr" rtl="0">
              <a:spcBef>
                <a:spcPts val="0"/>
              </a:spcBef>
              <a:buNone/>
            </a:pPr>
            <a:r>
              <a:rPr lang="en" sz="1800"/>
              <a:t>In depth review of the three aspects of research conducted</a:t>
            </a:r>
          </a:p>
        </p:txBody>
      </p:sp>
      <p:cxnSp>
        <p:nvCxnSpPr>
          <p:cNvPr id="138" name="Shape 138"/>
          <p:cNvCxnSpPr/>
          <p:nvPr/>
        </p:nvCxnSpPr>
        <p:spPr>
          <a:xfrm>
            <a:off x="-6025" y="1668728"/>
            <a:ext cx="9162000" cy="0"/>
          </a:xfrm>
          <a:prstGeom prst="straightConnector1">
            <a:avLst/>
          </a:prstGeom>
          <a:noFill/>
          <a:ln w="9525" cap="flat" cmpd="sng">
            <a:solidFill>
              <a:srgbClr val="CCCCCC"/>
            </a:solidFill>
            <a:prstDash val="solid"/>
            <a:round/>
            <a:headEnd type="none" w="lg" len="lg"/>
            <a:tailEnd type="none" w="lg" len="lg"/>
          </a:ln>
        </p:spPr>
      </p:cxnSp>
      <p:sp>
        <p:nvSpPr>
          <p:cNvPr id="139" name="Shape 139"/>
          <p:cNvSpPr/>
          <p:nvPr/>
        </p:nvSpPr>
        <p:spPr>
          <a:xfrm>
            <a:off x="3470200" y="566931"/>
            <a:ext cx="2203500" cy="2203500"/>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grpSp>
        <p:nvGrpSpPr>
          <p:cNvPr id="140" name="Shape 140"/>
          <p:cNvGrpSpPr/>
          <p:nvPr/>
        </p:nvGrpSpPr>
        <p:grpSpPr>
          <a:xfrm>
            <a:off x="4184367" y="854982"/>
            <a:ext cx="1035173" cy="1035154"/>
            <a:chOff x="6643075" y="3664250"/>
            <a:chExt cx="407950" cy="407975"/>
          </a:xfrm>
        </p:grpSpPr>
        <p:sp>
          <p:nvSpPr>
            <p:cNvPr id="141" name="Shape 141"/>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2" name="Shape 142"/>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143" name="Shape 143"/>
          <p:cNvGrpSpPr/>
          <p:nvPr/>
        </p:nvGrpSpPr>
        <p:grpSpPr>
          <a:xfrm rot="-587406">
            <a:off x="4123593" y="2025001"/>
            <a:ext cx="425594" cy="425570"/>
            <a:chOff x="576250" y="4319400"/>
            <a:chExt cx="442075" cy="442050"/>
          </a:xfrm>
        </p:grpSpPr>
        <p:sp>
          <p:nvSpPr>
            <p:cNvPr id="144" name="Shape 144"/>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5" name="Shape 145"/>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6" name="Shape 146"/>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7" name="Shape 147"/>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48" name="Shape 148"/>
          <p:cNvSpPr/>
          <p:nvPr/>
        </p:nvSpPr>
        <p:spPr>
          <a:xfrm>
            <a:off x="3936799" y="1094078"/>
            <a:ext cx="161807" cy="154499"/>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9" name="Shape 149"/>
          <p:cNvSpPr/>
          <p:nvPr/>
        </p:nvSpPr>
        <p:spPr>
          <a:xfrm rot="2697385">
            <a:off x="5003062" y="1885038"/>
            <a:ext cx="245621" cy="234528"/>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0" name="Shape 150"/>
          <p:cNvSpPr/>
          <p:nvPr/>
        </p:nvSpPr>
        <p:spPr>
          <a:xfrm>
            <a:off x="5197375" y="1751150"/>
            <a:ext cx="98383" cy="9397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1" name="Shape 151"/>
          <p:cNvSpPr/>
          <p:nvPr/>
        </p:nvSpPr>
        <p:spPr>
          <a:xfrm rot="1280154">
            <a:off x="3824696" y="1560092"/>
            <a:ext cx="98367" cy="93971"/>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ctrTitle"/>
          </p:nvPr>
        </p:nvSpPr>
        <p:spPr>
          <a:xfrm>
            <a:off x="2022225" y="1693523"/>
            <a:ext cx="3787800" cy="1159800"/>
          </a:xfrm>
          <a:prstGeom prst="rect">
            <a:avLst/>
          </a:prstGeom>
        </p:spPr>
        <p:txBody>
          <a:bodyPr lIns="91425" tIns="91425" rIns="91425" bIns="91425" anchor="b" anchorCtr="0">
            <a:noAutofit/>
          </a:bodyPr>
          <a:lstStyle/>
          <a:p>
            <a:pPr lvl="0" rtl="0">
              <a:spcBef>
                <a:spcPts val="0"/>
              </a:spcBef>
              <a:buNone/>
            </a:pPr>
            <a:r>
              <a:rPr lang="en"/>
              <a:t>Best Day of Release</a:t>
            </a:r>
          </a:p>
        </p:txBody>
      </p:sp>
      <p:sp>
        <p:nvSpPr>
          <p:cNvPr id="157" name="Shape 157"/>
          <p:cNvSpPr txBox="1">
            <a:spLocks noGrp="1"/>
          </p:cNvSpPr>
          <p:nvPr>
            <p:ph type="subTitle" idx="1"/>
          </p:nvPr>
        </p:nvSpPr>
        <p:spPr>
          <a:xfrm>
            <a:off x="2022300" y="2815923"/>
            <a:ext cx="5591400" cy="784800"/>
          </a:xfrm>
          <a:prstGeom prst="rect">
            <a:avLst/>
          </a:prstGeom>
        </p:spPr>
        <p:txBody>
          <a:bodyPr lIns="91425" tIns="91425" rIns="91425" bIns="91425" anchor="t" anchorCtr="0">
            <a:noAutofit/>
          </a:bodyPr>
          <a:lstStyle/>
          <a:p>
            <a:pPr lvl="0" rtl="0">
              <a:spcBef>
                <a:spcPts val="0"/>
              </a:spcBef>
              <a:buNone/>
            </a:pPr>
            <a:r>
              <a:rPr lang="en"/>
              <a:t>What is the best day to release an article? Does the day vary with the type of news?</a:t>
            </a:r>
          </a:p>
        </p:txBody>
      </p:sp>
      <p:sp>
        <p:nvSpPr>
          <p:cNvPr id="158" name="Shape 158"/>
          <p:cNvSpPr txBox="1"/>
          <p:nvPr/>
        </p:nvSpPr>
        <p:spPr>
          <a:xfrm>
            <a:off x="1133975" y="2291150"/>
            <a:ext cx="543900" cy="562200"/>
          </a:xfrm>
          <a:prstGeom prst="rect">
            <a:avLst/>
          </a:prstGeom>
          <a:noFill/>
          <a:ln>
            <a:noFill/>
          </a:ln>
        </p:spPr>
        <p:txBody>
          <a:bodyPr lIns="91425" tIns="91425" rIns="91425" bIns="91425" anchor="ctr" anchorCtr="0">
            <a:noAutofit/>
          </a:bodyPr>
          <a:lstStyle/>
          <a:p>
            <a:pPr lvl="0" algn="ctr" rtl="0">
              <a:spcBef>
                <a:spcPts val="0"/>
              </a:spcBef>
              <a:buNone/>
            </a:pPr>
            <a:r>
              <a:rPr lang="en" sz="2400">
                <a:solidFill>
                  <a:schemeClr val="dk1"/>
                </a:solidFill>
                <a:latin typeface="Lora"/>
                <a:ea typeface="Lora"/>
                <a:cs typeface="Lora"/>
                <a:sym typeface="Lora"/>
              </a:rPr>
              <a:t>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body" idx="1"/>
          </p:nvPr>
        </p:nvSpPr>
        <p:spPr>
          <a:xfrm>
            <a:off x="604499" y="4100975"/>
            <a:ext cx="7922100" cy="519600"/>
          </a:xfrm>
          <a:prstGeom prst="rect">
            <a:avLst/>
          </a:prstGeom>
        </p:spPr>
        <p:txBody>
          <a:bodyPr lIns="91425" tIns="91425" rIns="91425" bIns="91425" anchor="b" anchorCtr="0">
            <a:noAutofit/>
          </a:bodyPr>
          <a:lstStyle/>
          <a:p>
            <a:pPr lvl="0" rtl="0">
              <a:spcBef>
                <a:spcPts val="0"/>
              </a:spcBef>
              <a:buNone/>
            </a:pPr>
            <a:r>
              <a:rPr lang="en"/>
              <a:t>Shares of different kind of articles vary, but in general, people read and share more articles on </a:t>
            </a:r>
            <a:r>
              <a:rPr lang="en">
                <a:highlight>
                  <a:srgbClr val="FFCD00"/>
                </a:highlight>
              </a:rPr>
              <a:t>weekends. </a:t>
            </a:r>
          </a:p>
        </p:txBody>
      </p:sp>
      <p:pic>
        <p:nvPicPr>
          <p:cNvPr id="164" name="Shape 164" descr="R_Shares_allChan.png"/>
          <p:cNvPicPr preferRelativeResize="0"/>
          <p:nvPr/>
        </p:nvPicPr>
        <p:blipFill>
          <a:blip r:embed="rId3">
            <a:alphaModFix/>
          </a:blip>
          <a:stretch>
            <a:fillRect/>
          </a:stretch>
        </p:blipFill>
        <p:spPr>
          <a:xfrm>
            <a:off x="177375" y="149000"/>
            <a:ext cx="5734949" cy="3902174"/>
          </a:xfrm>
          <a:prstGeom prst="rect">
            <a:avLst/>
          </a:prstGeom>
          <a:noFill/>
          <a:ln>
            <a:noFill/>
          </a:ln>
        </p:spPr>
      </p:pic>
      <p:sp>
        <p:nvSpPr>
          <p:cNvPr id="165" name="Shape 165"/>
          <p:cNvSpPr txBox="1">
            <a:spLocks noGrp="1"/>
          </p:cNvSpPr>
          <p:nvPr>
            <p:ph type="body" idx="4294967295"/>
          </p:nvPr>
        </p:nvSpPr>
        <p:spPr>
          <a:xfrm>
            <a:off x="5981300" y="545025"/>
            <a:ext cx="2057400" cy="3278100"/>
          </a:xfrm>
          <a:prstGeom prst="rect">
            <a:avLst/>
          </a:prstGeom>
        </p:spPr>
        <p:txBody>
          <a:bodyPr lIns="91425" tIns="91425" rIns="91425" bIns="91425" anchor="t" anchorCtr="0">
            <a:noAutofit/>
          </a:bodyPr>
          <a:lstStyle/>
          <a:p>
            <a:pPr lvl="0" rtl="0">
              <a:spcBef>
                <a:spcPts val="0"/>
              </a:spcBef>
              <a:buNone/>
            </a:pPr>
            <a:r>
              <a:rPr lang="en" b="1" dirty="0">
                <a:highlight>
                  <a:srgbClr val="FFCD00"/>
                </a:highlight>
              </a:rPr>
              <a:t>Lifestyle	     </a:t>
            </a:r>
          </a:p>
          <a:p>
            <a:pPr lvl="0" rtl="0">
              <a:spcBef>
                <a:spcPts val="0"/>
              </a:spcBef>
              <a:buNone/>
            </a:pPr>
            <a:r>
              <a:rPr lang="en" b="1" dirty="0">
                <a:solidFill>
                  <a:schemeClr val="dk1"/>
                </a:solidFill>
                <a:highlight>
                  <a:srgbClr val="FFCD00"/>
                </a:highlight>
              </a:rPr>
              <a:t>Entertainment</a:t>
            </a:r>
          </a:p>
          <a:p>
            <a:pPr lvl="0">
              <a:spcBef>
                <a:spcPts val="0"/>
              </a:spcBef>
              <a:buNone/>
            </a:pPr>
            <a:r>
              <a:rPr lang="en" b="1" dirty="0">
                <a:solidFill>
                  <a:schemeClr val="dk1"/>
                </a:solidFill>
                <a:highlight>
                  <a:srgbClr val="FFCD00"/>
                </a:highlight>
              </a:rPr>
              <a:t>Business</a:t>
            </a:r>
          </a:p>
          <a:p>
            <a:pPr lvl="0">
              <a:spcBef>
                <a:spcPts val="0"/>
              </a:spcBef>
              <a:buNone/>
            </a:pPr>
            <a:r>
              <a:rPr lang="en" b="1" dirty="0">
                <a:solidFill>
                  <a:schemeClr val="dk1"/>
                </a:solidFill>
                <a:highlight>
                  <a:srgbClr val="FFCD00"/>
                </a:highlight>
              </a:rPr>
              <a:t>Social Media</a:t>
            </a:r>
          </a:p>
          <a:p>
            <a:pPr lvl="0">
              <a:spcBef>
                <a:spcPts val="0"/>
              </a:spcBef>
              <a:buNone/>
            </a:pPr>
            <a:r>
              <a:rPr lang="en" b="1" dirty="0">
                <a:solidFill>
                  <a:schemeClr val="dk1"/>
                </a:solidFill>
                <a:highlight>
                  <a:srgbClr val="FFCD00"/>
                </a:highlight>
              </a:rPr>
              <a:t>Tech</a:t>
            </a:r>
          </a:p>
          <a:p>
            <a:pPr lvl="0">
              <a:spcBef>
                <a:spcPts val="0"/>
              </a:spcBef>
              <a:buNone/>
            </a:pPr>
            <a:r>
              <a:rPr lang="en" b="1" dirty="0">
                <a:solidFill>
                  <a:schemeClr val="dk1"/>
                </a:solidFill>
                <a:highlight>
                  <a:srgbClr val="FFCD00"/>
                </a:highlight>
              </a:rPr>
              <a:t>World</a:t>
            </a:r>
          </a:p>
          <a:p>
            <a:pPr lvl="0" rtl="0">
              <a:spcBef>
                <a:spcPts val="0"/>
              </a:spcBef>
              <a:buClr>
                <a:schemeClr val="dk1"/>
              </a:buClr>
              <a:buSzPct val="45833"/>
              <a:buFont typeface="Arial"/>
              <a:buNone/>
            </a:pPr>
            <a:endParaRPr b="1" dirty="0">
              <a:solidFill>
                <a:schemeClr val="dk1"/>
              </a:solidFill>
              <a:highlight>
                <a:srgbClr val="FFCD00"/>
              </a:highlight>
            </a:endParaRPr>
          </a:p>
        </p:txBody>
      </p:sp>
      <p:sp>
        <p:nvSpPr>
          <p:cNvPr id="166" name="Shape 166"/>
          <p:cNvSpPr txBox="1">
            <a:spLocks noGrp="1"/>
          </p:cNvSpPr>
          <p:nvPr>
            <p:ph type="body" idx="4294967295"/>
          </p:nvPr>
        </p:nvSpPr>
        <p:spPr>
          <a:xfrm>
            <a:off x="8372875" y="545025"/>
            <a:ext cx="1011900" cy="3278100"/>
          </a:xfrm>
          <a:prstGeom prst="rect">
            <a:avLst/>
          </a:prstGeom>
          <a:noFill/>
          <a:ln>
            <a:noFill/>
          </a:ln>
        </p:spPr>
        <p:txBody>
          <a:bodyPr lIns="91425" tIns="91425" rIns="91425" bIns="91425" anchor="t" anchorCtr="0">
            <a:noAutofit/>
          </a:bodyPr>
          <a:lstStyle/>
          <a:p>
            <a:pPr lvl="0" rtl="0">
              <a:spcBef>
                <a:spcPts val="0"/>
              </a:spcBef>
              <a:buNone/>
            </a:pPr>
            <a:r>
              <a:rPr lang="en" b="1" dirty="0"/>
              <a:t>Mon     </a:t>
            </a:r>
          </a:p>
          <a:p>
            <a:pPr lvl="0" rtl="0">
              <a:spcBef>
                <a:spcPts val="0"/>
              </a:spcBef>
              <a:buNone/>
            </a:pPr>
            <a:r>
              <a:rPr lang="en" b="1" dirty="0">
                <a:solidFill>
                  <a:schemeClr val="dk1"/>
                </a:solidFill>
              </a:rPr>
              <a:t>Sun</a:t>
            </a:r>
          </a:p>
          <a:p>
            <a:pPr lvl="0" rtl="0">
              <a:spcBef>
                <a:spcPts val="0"/>
              </a:spcBef>
              <a:buNone/>
            </a:pPr>
            <a:r>
              <a:rPr lang="en" b="1" dirty="0">
                <a:solidFill>
                  <a:schemeClr val="dk1"/>
                </a:solidFill>
              </a:rPr>
              <a:t>Sat</a:t>
            </a:r>
          </a:p>
          <a:p>
            <a:pPr lvl="0">
              <a:spcBef>
                <a:spcPts val="0"/>
              </a:spcBef>
              <a:buNone/>
            </a:pPr>
            <a:r>
              <a:rPr lang="en" b="1" dirty="0">
                <a:solidFill>
                  <a:schemeClr val="dk1"/>
                </a:solidFill>
              </a:rPr>
              <a:t>Sun</a:t>
            </a:r>
          </a:p>
          <a:p>
            <a:pPr lvl="0" rtl="0">
              <a:spcBef>
                <a:spcPts val="0"/>
              </a:spcBef>
              <a:buNone/>
            </a:pPr>
            <a:r>
              <a:rPr lang="en" b="1" dirty="0">
                <a:solidFill>
                  <a:schemeClr val="dk1"/>
                </a:solidFill>
              </a:rPr>
              <a:t>Sun</a:t>
            </a:r>
          </a:p>
          <a:p>
            <a:pPr lvl="0" rtl="0">
              <a:spcBef>
                <a:spcPts val="0"/>
              </a:spcBef>
              <a:buNone/>
            </a:pPr>
            <a:r>
              <a:rPr lang="en" b="1" dirty="0">
                <a:solidFill>
                  <a:schemeClr val="dk1"/>
                </a:solidFill>
              </a:rPr>
              <a:t>Sat</a:t>
            </a:r>
          </a:p>
          <a:p>
            <a:pPr lvl="0" rtl="0">
              <a:spcBef>
                <a:spcPts val="0"/>
              </a:spcBef>
              <a:buNone/>
            </a:pPr>
            <a:endParaRPr b="1" dirty="0">
              <a:solidFill>
                <a:schemeClr val="dk1"/>
              </a:solidFill>
              <a:highlight>
                <a:srgbClr val="FFCD00"/>
              </a:highlight>
            </a:endParaRPr>
          </a:p>
        </p:txBody>
      </p:sp>
      <p:sp>
        <p:nvSpPr>
          <p:cNvPr id="167" name="Shape 167"/>
          <p:cNvSpPr/>
          <p:nvPr/>
        </p:nvSpPr>
        <p:spPr>
          <a:xfrm>
            <a:off x="8110916" y="778950"/>
            <a:ext cx="265200" cy="741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8" name="Shape 168"/>
          <p:cNvSpPr/>
          <p:nvPr/>
        </p:nvSpPr>
        <p:spPr>
          <a:xfrm>
            <a:off x="8110916" y="1160893"/>
            <a:ext cx="265200" cy="741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9" name="Shape 169"/>
          <p:cNvSpPr/>
          <p:nvPr/>
        </p:nvSpPr>
        <p:spPr>
          <a:xfrm>
            <a:off x="8110916" y="1538980"/>
            <a:ext cx="265200" cy="741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0" name="Shape 170"/>
          <p:cNvSpPr/>
          <p:nvPr/>
        </p:nvSpPr>
        <p:spPr>
          <a:xfrm>
            <a:off x="8110916" y="1909175"/>
            <a:ext cx="265200" cy="741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1" name="Shape 171"/>
          <p:cNvSpPr/>
          <p:nvPr/>
        </p:nvSpPr>
        <p:spPr>
          <a:xfrm>
            <a:off x="8110916" y="2265145"/>
            <a:ext cx="265200" cy="741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2" name="Shape 172"/>
          <p:cNvSpPr/>
          <p:nvPr/>
        </p:nvSpPr>
        <p:spPr>
          <a:xfrm>
            <a:off x="8110916" y="2623132"/>
            <a:ext cx="265200" cy="741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747</Words>
  <Application>Microsoft Office PowerPoint</Application>
  <PresentationFormat>On-screen Show (16:9)</PresentationFormat>
  <Paragraphs>100</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Quattrocento Sans</vt:lpstr>
      <vt:lpstr>Lora</vt:lpstr>
      <vt:lpstr>Times New Roman</vt:lpstr>
      <vt:lpstr>Viola template</vt:lpstr>
      <vt:lpstr>Understanding Online News Popularity</vt:lpstr>
      <vt:lpstr>Our Questions and Their Importance</vt:lpstr>
      <vt:lpstr>Target Audience</vt:lpstr>
      <vt:lpstr>PowerPoint Presentation</vt:lpstr>
      <vt:lpstr>THE DATA SET</vt:lpstr>
      <vt:lpstr>39,644 Rows</vt:lpstr>
      <vt:lpstr>Research Questions</vt:lpstr>
      <vt:lpstr>Best Day of Release</vt:lpstr>
      <vt:lpstr>PowerPoint Presentation</vt:lpstr>
      <vt:lpstr>PowerPoint Presentation</vt:lpstr>
      <vt:lpstr>Optimal Number of Images/Words</vt:lpstr>
      <vt:lpstr>PowerPoint Presentation</vt:lpstr>
      <vt:lpstr>Analysis: Linear Regression</vt:lpstr>
      <vt:lpstr>Regression Model</vt:lpstr>
      <vt:lpstr>Polarity of News</vt:lpstr>
      <vt:lpstr>PowerPoint Presentation</vt:lpstr>
      <vt:lpstr>PowerPoint Presentation</vt:lpstr>
      <vt:lpstr>Analysis of Variants (ANOVA)</vt:lpstr>
      <vt:lpstr>Conclusions</vt:lpstr>
      <vt:lpstr>Thank You</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Online News Popularity</dc:title>
  <cp:lastModifiedBy>Ruchira Kapoor</cp:lastModifiedBy>
  <cp:revision>17</cp:revision>
  <dcterms:modified xsi:type="dcterms:W3CDTF">2016-12-14T21:29:18Z</dcterms:modified>
</cp:coreProperties>
</file>