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99" autoAdjust="0"/>
  </p:normalViewPr>
  <p:slideViewPr>
    <p:cSldViewPr snapToGrid="0">
      <p:cViewPr>
        <p:scale>
          <a:sx n="64" d="100"/>
          <a:sy n="64" d="100"/>
        </p:scale>
        <p:origin x="74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an\Masters\Maryland%20iSchool\Courses\INFM%20600%20Information%20Environments\Project\Data%20Sets\Tor_Exp_RegionWi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[Tor_Exp_RegionWise.csv]Sheet1!PivotTable1</c:name>
    <c:fmtId val="8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Sheet1!$B$5:$B$6</c:f>
              <c:numCache>
                <c:formatCode>General</c:formatCode>
                <c:ptCount val="2"/>
                <c:pt idx="0">
                  <c:v>41</c:v>
                </c:pt>
                <c:pt idx="1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F-4238-A7B2-2238508AF41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Sheet1!$C$5:$C$6</c:f>
              <c:numCache>
                <c:formatCode>General</c:formatCode>
                <c:ptCount val="2"/>
                <c:pt idx="0">
                  <c:v>33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F-4238-A7B2-2238508AF41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2002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Sheet1!$D$5:$D$6</c:f>
              <c:numCache>
                <c:formatCode>General</c:formatCode>
                <c:ptCount val="2"/>
                <c:pt idx="0">
                  <c:v>66</c:v>
                </c:pt>
                <c:pt idx="1">
                  <c:v>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F-4238-A7B2-2238508AF41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2003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Sheet1!$E$5:$E$6</c:f>
              <c:numCache>
                <c:formatCode>General</c:formatCode>
                <c:ptCount val="2"/>
                <c:pt idx="0">
                  <c:v>49</c:v>
                </c:pt>
                <c:pt idx="1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2F-4238-A7B2-2238508AF41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2004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Sheet1!$F$5:$F$6</c:f>
              <c:numCache>
                <c:formatCode>General</c:formatCode>
                <c:ptCount val="2"/>
                <c:pt idx="0">
                  <c:v>48</c:v>
                </c:pt>
                <c:pt idx="1">
                  <c:v>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F-4238-A7B2-2238508AF41C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Sheet1!$G$5:$G$6</c:f>
              <c:numCache>
                <c:formatCode>General</c:formatCode>
                <c:ptCount val="2"/>
                <c:pt idx="0">
                  <c:v>22</c:v>
                </c:pt>
                <c:pt idx="1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2F-4238-A7B2-2238508AF41C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Sheet1!$H$5:$H$6</c:f>
              <c:numCache>
                <c:formatCode>General</c:formatCode>
                <c:ptCount val="2"/>
                <c:pt idx="0">
                  <c:v>58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2F-4238-A7B2-2238508AF41C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Sheet1!$I$5:$I$6</c:f>
              <c:numCache>
                <c:formatCode>General</c:formatCode>
                <c:ptCount val="2"/>
                <c:pt idx="0">
                  <c:v>26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2F-4238-A7B2-2238508AF41C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Sheet1!$J$5:$J$6</c:f>
              <c:numCache>
                <c:formatCode>General</c:formatCode>
                <c:ptCount val="2"/>
                <c:pt idx="0">
                  <c:v>28</c:v>
                </c:pt>
                <c:pt idx="1">
                  <c:v>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2F-4238-A7B2-2238508AF41C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Sheet1!$K$5:$K$6</c:f>
              <c:numCache>
                <c:formatCode>General</c:formatCode>
                <c:ptCount val="2"/>
                <c:pt idx="0">
                  <c:v>44</c:v>
                </c:pt>
                <c:pt idx="1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72F-4238-A7B2-2238508AF41C}"/>
            </c:ext>
          </c:extLst>
        </c:ser>
        <c:ser>
          <c:idx val="10"/>
          <c:order val="10"/>
          <c:tx>
            <c:strRef>
              <c:f>Sheet1!$L$3:$L$4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Sheet1!$L$5:$L$6</c:f>
              <c:numCache>
                <c:formatCode>General</c:formatCode>
                <c:ptCount val="2"/>
                <c:pt idx="0">
                  <c:v>86</c:v>
                </c:pt>
                <c:pt idx="1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72F-4238-A7B2-2238508AF41C}"/>
            </c:ext>
          </c:extLst>
        </c:ser>
        <c:ser>
          <c:idx val="11"/>
          <c:order val="11"/>
          <c:tx>
            <c:strRef>
              <c:f>Sheet1!$M$3:$M$4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Sheet1!$M$5:$M$6</c:f>
              <c:numCache>
                <c:formatCode>General</c:formatCode>
                <c:ptCount val="2"/>
                <c:pt idx="0">
                  <c:v>106</c:v>
                </c:pt>
                <c:pt idx="1">
                  <c:v>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72F-4238-A7B2-2238508AF41C}"/>
            </c:ext>
          </c:extLst>
        </c:ser>
        <c:ser>
          <c:idx val="12"/>
          <c:order val="12"/>
          <c:tx>
            <c:strRef>
              <c:f>Sheet1!$N$3:$N$4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Sheet1!$N$5:$N$6</c:f>
              <c:numCache>
                <c:formatCode>General</c:formatCode>
                <c:ptCount val="2"/>
                <c:pt idx="0">
                  <c:v>40</c:v>
                </c:pt>
                <c:pt idx="1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72F-4238-A7B2-2238508AF41C}"/>
            </c:ext>
          </c:extLst>
        </c:ser>
        <c:ser>
          <c:idx val="13"/>
          <c:order val="13"/>
          <c:tx>
            <c:strRef>
              <c:f>Sheet1!$O$3:$O$4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Sheet1!$O$5:$O$6</c:f>
              <c:numCache>
                <c:formatCode>General</c:formatCode>
                <c:ptCount val="2"/>
                <c:pt idx="0">
                  <c:v>58</c:v>
                </c:pt>
                <c:pt idx="1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72F-4238-A7B2-2238508AF41C}"/>
            </c:ext>
          </c:extLst>
        </c:ser>
        <c:ser>
          <c:idx val="14"/>
          <c:order val="14"/>
          <c:tx>
            <c:strRef>
              <c:f>Sheet1!$P$3:$P$4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Sheet1!$P$5:$P$6</c:f>
              <c:numCache>
                <c:formatCode>General</c:formatCode>
                <c:ptCount val="2"/>
                <c:pt idx="0">
                  <c:v>50</c:v>
                </c:pt>
                <c:pt idx="1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72F-4238-A7B2-2238508AF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5260271"/>
        <c:axId val="855255695"/>
      </c:barChart>
      <c:catAx>
        <c:axId val="855260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91607848959952487"/>
              <c:y val="2.32249659891989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255695"/>
        <c:crosses val="autoZero"/>
        <c:auto val="1"/>
        <c:lblAlgn val="ctr"/>
        <c:lblOffset val="100"/>
        <c:noMultiLvlLbl val="0"/>
      </c:catAx>
      <c:valAx>
        <c:axId val="85525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Tornadoes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26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5A9CD-578C-491B-AFB9-7A3E99FE66FD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6B862-536D-4E29-8F95-02D6F36E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6B862-536D-4E29-8F95-02D6F36E7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6B862-536D-4E29-8F95-02D6F36E71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6B862-536D-4E29-8F95-02D6F36E71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6B862-536D-4E29-8F95-02D6F36E71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2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0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3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2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6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3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7" r="11765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Tornadoes vs Agricultural Exports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20574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impressive impalas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Sohan shah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Shashank kava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Alexandra </a:t>
            </a:r>
            <a:r>
              <a:rPr lang="en-US" sz="1800" dirty="0" err="1">
                <a:solidFill>
                  <a:srgbClr val="FFFFFF"/>
                </a:solidFill>
              </a:rPr>
              <a:t>steinheimer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Tests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conducted multiple regression tests to check which of our results were significant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Negative correlation between the count of tornadoes and revenue generated from agricultural exports in the state of Texas.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Modelling Result:</a:t>
            </a:r>
          </a:p>
          <a:p>
            <a:pPr marL="0" indent="0">
              <a:buNone/>
            </a:pPr>
            <a:r>
              <a:rPr lang="en-US" dirty="0"/>
              <a:t>	When the tornado count increases by 1</a:t>
            </a:r>
          </a:p>
          <a:p>
            <a:pPr marL="0" indent="0">
              <a:buNone/>
            </a:pPr>
            <a:r>
              <a:rPr lang="en-US" dirty="0"/>
              <a:t>	Revenue from agricultural exports drops by a approximately $23 Million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significant relationship was noticed in any other region.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significant relationship was noticed between tornado intensity and agricultural exports</a:t>
            </a:r>
          </a:p>
        </p:txBody>
      </p:sp>
    </p:spTree>
    <p:extLst>
      <p:ext uri="{BB962C8B-B14F-4D97-AF65-F5344CB8AC3E}">
        <p14:creationId xmlns:p14="http://schemas.microsoft.com/office/powerpoint/2010/main" val="148764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significant relationships in other regions could imply that the relationship exists only above a certain threshold value of tornado count, or a third variable factor in play.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Median value for tornado count in Texas is 120, which can be assumed as the threshold.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Low intensity tornadoes have the same effect on agricultural exports as high intensity tornadoes.</a:t>
            </a:r>
          </a:p>
        </p:txBody>
      </p:sp>
    </p:spTree>
    <p:extLst>
      <p:ext uri="{BB962C8B-B14F-4D97-AF65-F5344CB8AC3E}">
        <p14:creationId xmlns:p14="http://schemas.microsoft.com/office/powerpoint/2010/main" val="81735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6436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set merge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Graphical representation and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Statistical tests using regression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27151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Frequency distribution of tornado count in the United States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26" y="713684"/>
            <a:ext cx="7174253" cy="57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4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South and North regions in the United States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541065"/>
              </p:ext>
            </p:extLst>
          </p:nvPr>
        </p:nvGraphicFramePr>
        <p:xfrm>
          <a:off x="4419513" y="923649"/>
          <a:ext cx="7342697" cy="461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45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Tornado incidence over the last 15 years in Texas</a:t>
            </a:r>
          </a:p>
        </p:txBody>
      </p:sp>
    </p:spTree>
    <p:extLst>
      <p:ext uri="{BB962C8B-B14F-4D97-AF65-F5344CB8AC3E}">
        <p14:creationId xmlns:p14="http://schemas.microsoft.com/office/powerpoint/2010/main" val="222760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Revenue generated from agricultural exports (in millions) for the state of Texas</a:t>
            </a:r>
          </a:p>
        </p:txBody>
      </p:sp>
    </p:spTree>
    <p:extLst>
      <p:ext uri="{BB962C8B-B14F-4D97-AF65-F5344CB8AC3E}">
        <p14:creationId xmlns:p14="http://schemas.microsoft.com/office/powerpoint/2010/main" val="425606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Revenue from agricultural exports is generally greater when the tornado count is low</a:t>
            </a:r>
          </a:p>
        </p:txBody>
      </p:sp>
    </p:spTree>
    <p:extLst>
      <p:ext uri="{BB962C8B-B14F-4D97-AF65-F5344CB8AC3E}">
        <p14:creationId xmlns:p14="http://schemas.microsoft.com/office/powerpoint/2010/main" val="23228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Revenue from plant product exports is generally greater when the tornado count is low.</a:t>
            </a:r>
          </a:p>
        </p:txBody>
      </p:sp>
    </p:spTree>
    <p:extLst>
      <p:ext uri="{BB962C8B-B14F-4D97-AF65-F5344CB8AC3E}">
        <p14:creationId xmlns:p14="http://schemas.microsoft.com/office/powerpoint/2010/main" val="156134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Revenue from animal product exports is generally greater when the tornado count is low</a:t>
            </a:r>
          </a:p>
        </p:txBody>
      </p:sp>
    </p:spTree>
    <p:extLst>
      <p:ext uri="{BB962C8B-B14F-4D97-AF65-F5344CB8AC3E}">
        <p14:creationId xmlns:p14="http://schemas.microsoft.com/office/powerpoint/2010/main" val="769722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248</Words>
  <Application>Microsoft Office PowerPoint</Application>
  <PresentationFormat>Widescreen</PresentationFormat>
  <Paragraphs>51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Tornadoes vs Agricultural Exports </vt:lpstr>
      <vt:lpstr>Methodology &amp; Approach</vt:lpstr>
      <vt:lpstr>Graphical Analysis</vt:lpstr>
      <vt:lpstr>Graphical Analysis</vt:lpstr>
      <vt:lpstr>Graphical Analysis</vt:lpstr>
      <vt:lpstr>Graphical Analysis</vt:lpstr>
      <vt:lpstr>Graphical Analysis</vt:lpstr>
      <vt:lpstr>Graphical Analysis</vt:lpstr>
      <vt:lpstr>Graphical Analysis</vt:lpstr>
      <vt:lpstr>Statistical Tests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 Shah</dc:creator>
  <cp:lastModifiedBy>Sohan Shah</cp:lastModifiedBy>
  <cp:revision>10</cp:revision>
  <dcterms:created xsi:type="dcterms:W3CDTF">2016-12-15T05:03:09Z</dcterms:created>
  <dcterms:modified xsi:type="dcterms:W3CDTF">2016-12-15T06:48:23Z</dcterms:modified>
</cp:coreProperties>
</file>